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492" r:id="rId2"/>
    <p:sldId id="444" r:id="rId3"/>
    <p:sldId id="507" r:id="rId4"/>
    <p:sldId id="504" r:id="rId5"/>
    <p:sldId id="285" r:id="rId6"/>
    <p:sldId id="289" r:id="rId7"/>
    <p:sldId id="399" r:id="rId8"/>
    <p:sldId id="279" r:id="rId9"/>
    <p:sldId id="503" r:id="rId10"/>
    <p:sldId id="430" r:id="rId11"/>
    <p:sldId id="431" r:id="rId12"/>
    <p:sldId id="432" r:id="rId13"/>
    <p:sldId id="282" r:id="rId14"/>
    <p:sldId id="402" r:id="rId15"/>
    <p:sldId id="403" r:id="rId16"/>
    <p:sldId id="280" r:id="rId17"/>
    <p:sldId id="287" r:id="rId18"/>
    <p:sldId id="281" r:id="rId19"/>
    <p:sldId id="256" r:id="rId20"/>
    <p:sldId id="259" r:id="rId21"/>
    <p:sldId id="505" r:id="rId22"/>
    <p:sldId id="446" r:id="rId23"/>
    <p:sldId id="491" r:id="rId24"/>
    <p:sldId id="447" r:id="rId25"/>
    <p:sldId id="449" r:id="rId26"/>
    <p:sldId id="506" r:id="rId27"/>
    <p:sldId id="509" r:id="rId28"/>
    <p:sldId id="508" r:id="rId29"/>
    <p:sldId id="494" r:id="rId30"/>
    <p:sldId id="501" r:id="rId31"/>
    <p:sldId id="45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80"/>
    <a:srgbClr val="00C0BB"/>
    <a:srgbClr val="009A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0D1CAB-3F15-4824-96A1-C072D761F662}" v="14" dt="2025-02-19T13:02:44.3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0249" autoAdjust="0"/>
  </p:normalViewPr>
  <p:slideViewPr>
    <p:cSldViewPr snapToGrid="0">
      <p:cViewPr>
        <p:scale>
          <a:sx n="42" d="100"/>
          <a:sy n="42" d="100"/>
        </p:scale>
        <p:origin x="1564" y="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l Warom" userId="b8134005-8dc0-40ef-8d80-56834f818ec3" providerId="ADAL" clId="{C1BDF2BA-2745-46E3-BD54-5B413946C54B}"/>
    <pc:docChg chg="undo redo custSel addSld delSld modSld sldOrd">
      <pc:chgData name="Carl Warom" userId="b8134005-8dc0-40ef-8d80-56834f818ec3" providerId="ADAL" clId="{C1BDF2BA-2745-46E3-BD54-5B413946C54B}" dt="2024-09-19T16:59:17.185" v="13361" actId="207"/>
      <pc:docMkLst>
        <pc:docMk/>
      </pc:docMkLst>
      <pc:sldChg chg="delSp mod ord modNotesTx">
        <pc:chgData name="Carl Warom" userId="b8134005-8dc0-40ef-8d80-56834f818ec3" providerId="ADAL" clId="{C1BDF2BA-2745-46E3-BD54-5B413946C54B}" dt="2024-09-19T16:06:53.385" v="8710" actId="20577"/>
        <pc:sldMkLst>
          <pc:docMk/>
          <pc:sldMk cId="2860188645" sldId="256"/>
        </pc:sldMkLst>
      </pc:sldChg>
      <pc:sldChg chg="ord modNotesTx">
        <pc:chgData name="Carl Warom" userId="b8134005-8dc0-40ef-8d80-56834f818ec3" providerId="ADAL" clId="{C1BDF2BA-2745-46E3-BD54-5B413946C54B}" dt="2024-09-19T16:09:15.752" v="9046" actId="20577"/>
        <pc:sldMkLst>
          <pc:docMk/>
          <pc:sldMk cId="479112344" sldId="259"/>
        </pc:sldMkLst>
      </pc:sldChg>
      <pc:sldChg chg="delSp del mod ord">
        <pc:chgData name="Carl Warom" userId="b8134005-8dc0-40ef-8d80-56834f818ec3" providerId="ADAL" clId="{C1BDF2BA-2745-46E3-BD54-5B413946C54B}" dt="2024-09-19T16:07:17.486" v="8711" actId="47"/>
        <pc:sldMkLst>
          <pc:docMk/>
          <pc:sldMk cId="4264552432" sldId="264"/>
        </pc:sldMkLst>
      </pc:sldChg>
      <pc:sldChg chg="del">
        <pc:chgData name="Carl Warom" userId="b8134005-8dc0-40ef-8d80-56834f818ec3" providerId="ADAL" clId="{C1BDF2BA-2745-46E3-BD54-5B413946C54B}" dt="2024-09-19T14:28:30.578" v="28" actId="47"/>
        <pc:sldMkLst>
          <pc:docMk/>
          <pc:sldMk cId="3208939070" sldId="265"/>
        </pc:sldMkLst>
      </pc:sldChg>
      <pc:sldChg chg="del ord">
        <pc:chgData name="Carl Warom" userId="b8134005-8dc0-40ef-8d80-56834f818ec3" providerId="ADAL" clId="{C1BDF2BA-2745-46E3-BD54-5B413946C54B}" dt="2024-09-19T16:00:55.864" v="8266" actId="47"/>
        <pc:sldMkLst>
          <pc:docMk/>
          <pc:sldMk cId="71787651" sldId="266"/>
        </pc:sldMkLst>
      </pc:sldChg>
      <pc:sldChg chg="del">
        <pc:chgData name="Carl Warom" userId="b8134005-8dc0-40ef-8d80-56834f818ec3" providerId="ADAL" clId="{C1BDF2BA-2745-46E3-BD54-5B413946C54B}" dt="2024-09-19T14:28:30.578" v="28" actId="47"/>
        <pc:sldMkLst>
          <pc:docMk/>
          <pc:sldMk cId="3313422453" sldId="267"/>
        </pc:sldMkLst>
      </pc:sldChg>
      <pc:sldChg chg="addSp delSp mod modNotesTx">
        <pc:chgData name="Carl Warom" userId="b8134005-8dc0-40ef-8d80-56834f818ec3" providerId="ADAL" clId="{C1BDF2BA-2745-46E3-BD54-5B413946C54B}" dt="2024-09-19T15:23:57.280" v="4316" actId="20577"/>
        <pc:sldMkLst>
          <pc:docMk/>
          <pc:sldMk cId="974869351" sldId="279"/>
        </pc:sldMkLst>
      </pc:sldChg>
      <pc:sldChg chg="delSp mod modNotesTx">
        <pc:chgData name="Carl Warom" userId="b8134005-8dc0-40ef-8d80-56834f818ec3" providerId="ADAL" clId="{C1BDF2BA-2745-46E3-BD54-5B413946C54B}" dt="2024-09-19T15:52:06.457" v="7786" actId="20577"/>
        <pc:sldMkLst>
          <pc:docMk/>
          <pc:sldMk cId="3853847644" sldId="280"/>
        </pc:sldMkLst>
      </pc:sldChg>
      <pc:sldChg chg="delSp mod modNotesTx">
        <pc:chgData name="Carl Warom" userId="b8134005-8dc0-40ef-8d80-56834f818ec3" providerId="ADAL" clId="{C1BDF2BA-2745-46E3-BD54-5B413946C54B}" dt="2024-09-19T16:03:41.265" v="8543" actId="20577"/>
        <pc:sldMkLst>
          <pc:docMk/>
          <pc:sldMk cId="1942461563" sldId="281"/>
        </pc:sldMkLst>
      </pc:sldChg>
      <pc:sldChg chg="delSp mod ord modNotesTx">
        <pc:chgData name="Carl Warom" userId="b8134005-8dc0-40ef-8d80-56834f818ec3" providerId="ADAL" clId="{C1BDF2BA-2745-46E3-BD54-5B413946C54B}" dt="2024-09-19T16:15:38.237" v="9716" actId="6549"/>
        <pc:sldMkLst>
          <pc:docMk/>
          <pc:sldMk cId="2278870260" sldId="282"/>
        </pc:sldMkLst>
      </pc:sldChg>
      <pc:sldChg chg="delSp del mod ord">
        <pc:chgData name="Carl Warom" userId="b8134005-8dc0-40ef-8d80-56834f818ec3" providerId="ADAL" clId="{C1BDF2BA-2745-46E3-BD54-5B413946C54B}" dt="2024-09-19T16:32:06.909" v="11459" actId="47"/>
        <pc:sldMkLst>
          <pc:docMk/>
          <pc:sldMk cId="4228615661" sldId="283"/>
        </pc:sldMkLst>
      </pc:sldChg>
      <pc:sldChg chg="delSp modSp mod modNotesTx">
        <pc:chgData name="Carl Warom" userId="b8134005-8dc0-40ef-8d80-56834f818ec3" providerId="ADAL" clId="{C1BDF2BA-2745-46E3-BD54-5B413946C54B}" dt="2024-09-19T15:10:35.357" v="3064" actId="478"/>
        <pc:sldMkLst>
          <pc:docMk/>
          <pc:sldMk cId="401276537" sldId="285"/>
        </pc:sldMkLst>
      </pc:sldChg>
      <pc:sldChg chg="delSp modSp mod modNotesTx">
        <pc:chgData name="Carl Warom" userId="b8134005-8dc0-40ef-8d80-56834f818ec3" providerId="ADAL" clId="{C1BDF2BA-2745-46E3-BD54-5B413946C54B}" dt="2024-09-19T16:02:02.092" v="8371" actId="20577"/>
        <pc:sldMkLst>
          <pc:docMk/>
          <pc:sldMk cId="2637448153" sldId="287"/>
        </pc:sldMkLst>
      </pc:sldChg>
      <pc:sldChg chg="delSp mod modNotesTx">
        <pc:chgData name="Carl Warom" userId="b8134005-8dc0-40ef-8d80-56834f818ec3" providerId="ADAL" clId="{C1BDF2BA-2745-46E3-BD54-5B413946C54B}" dt="2024-09-19T15:10:52.901" v="3065" actId="6549"/>
        <pc:sldMkLst>
          <pc:docMk/>
          <pc:sldMk cId="3835992454" sldId="289"/>
        </pc:sldMkLst>
      </pc:sldChg>
      <pc:sldChg chg="delSp modSp mod modNotesTx">
        <pc:chgData name="Carl Warom" userId="b8134005-8dc0-40ef-8d80-56834f818ec3" providerId="ADAL" clId="{C1BDF2BA-2745-46E3-BD54-5B413946C54B}" dt="2024-09-19T15:55:15.294" v="8011" actId="20577"/>
        <pc:sldMkLst>
          <pc:docMk/>
          <pc:sldMk cId="3836608850" sldId="399"/>
        </pc:sldMkLst>
      </pc:sldChg>
      <pc:sldChg chg="del">
        <pc:chgData name="Carl Warom" userId="b8134005-8dc0-40ef-8d80-56834f818ec3" providerId="ADAL" clId="{C1BDF2BA-2745-46E3-BD54-5B413946C54B}" dt="2024-09-19T14:39:28.004" v="1025" actId="47"/>
        <pc:sldMkLst>
          <pc:docMk/>
          <pc:sldMk cId="99966916" sldId="400"/>
        </pc:sldMkLst>
      </pc:sldChg>
      <pc:sldChg chg="delSp mod modNotesTx">
        <pc:chgData name="Carl Warom" userId="b8134005-8dc0-40ef-8d80-56834f818ec3" providerId="ADAL" clId="{C1BDF2BA-2745-46E3-BD54-5B413946C54B}" dt="2024-09-19T16:16:06.611" v="9776" actId="20577"/>
        <pc:sldMkLst>
          <pc:docMk/>
          <pc:sldMk cId="388046603" sldId="402"/>
        </pc:sldMkLst>
      </pc:sldChg>
      <pc:sldChg chg="delSp modSp mod modNotesTx">
        <pc:chgData name="Carl Warom" userId="b8134005-8dc0-40ef-8d80-56834f818ec3" providerId="ADAL" clId="{C1BDF2BA-2745-46E3-BD54-5B413946C54B}" dt="2024-09-19T15:48:26.579" v="7020" actId="1036"/>
        <pc:sldMkLst>
          <pc:docMk/>
          <pc:sldMk cId="897500923" sldId="403"/>
        </pc:sldMkLst>
      </pc:sldChg>
      <pc:sldChg chg="delSp del mod">
        <pc:chgData name="Carl Warom" userId="b8134005-8dc0-40ef-8d80-56834f818ec3" providerId="ADAL" clId="{C1BDF2BA-2745-46E3-BD54-5B413946C54B}" dt="2024-09-19T15:52:26.293" v="7788" actId="47"/>
        <pc:sldMkLst>
          <pc:docMk/>
          <pc:sldMk cId="2405524225" sldId="404"/>
        </pc:sldMkLst>
      </pc:sldChg>
      <pc:sldChg chg="delSp del mod">
        <pc:chgData name="Carl Warom" userId="b8134005-8dc0-40ef-8d80-56834f818ec3" providerId="ADAL" clId="{C1BDF2BA-2745-46E3-BD54-5B413946C54B}" dt="2024-09-19T14:56:57.793" v="2082" actId="47"/>
        <pc:sldMkLst>
          <pc:docMk/>
          <pc:sldMk cId="3733118316" sldId="406"/>
        </pc:sldMkLst>
      </pc:sldChg>
      <pc:sldChg chg="delSp del mod">
        <pc:chgData name="Carl Warom" userId="b8134005-8dc0-40ef-8d80-56834f818ec3" providerId="ADAL" clId="{C1BDF2BA-2745-46E3-BD54-5B413946C54B}" dt="2024-09-19T14:57:00.733" v="2083" actId="47"/>
        <pc:sldMkLst>
          <pc:docMk/>
          <pc:sldMk cId="3692093277" sldId="408"/>
        </pc:sldMkLst>
      </pc:sldChg>
      <pc:sldChg chg="delSp del mod">
        <pc:chgData name="Carl Warom" userId="b8134005-8dc0-40ef-8d80-56834f818ec3" providerId="ADAL" clId="{C1BDF2BA-2745-46E3-BD54-5B413946C54B}" dt="2024-09-19T15:52:13.219" v="7787" actId="47"/>
        <pc:sldMkLst>
          <pc:docMk/>
          <pc:sldMk cId="3676108987" sldId="409"/>
        </pc:sldMkLst>
      </pc:sldChg>
      <pc:sldChg chg="del">
        <pc:chgData name="Carl Warom" userId="b8134005-8dc0-40ef-8d80-56834f818ec3" providerId="ADAL" clId="{C1BDF2BA-2745-46E3-BD54-5B413946C54B}" dt="2024-09-19T15:55:30.838" v="8012" actId="47"/>
        <pc:sldMkLst>
          <pc:docMk/>
          <pc:sldMk cId="4231784521" sldId="411"/>
        </pc:sldMkLst>
      </pc:sldChg>
      <pc:sldChg chg="delSp del mod">
        <pc:chgData name="Carl Warom" userId="b8134005-8dc0-40ef-8d80-56834f818ec3" providerId="ADAL" clId="{C1BDF2BA-2745-46E3-BD54-5B413946C54B}" dt="2024-09-19T15:55:32.554" v="8013" actId="47"/>
        <pc:sldMkLst>
          <pc:docMk/>
          <pc:sldMk cId="1961072286" sldId="413"/>
        </pc:sldMkLst>
      </pc:sldChg>
      <pc:sldChg chg="delSp del mod">
        <pc:chgData name="Carl Warom" userId="b8134005-8dc0-40ef-8d80-56834f818ec3" providerId="ADAL" clId="{C1BDF2BA-2745-46E3-BD54-5B413946C54B}" dt="2024-09-19T15:55:34.406" v="8014" actId="47"/>
        <pc:sldMkLst>
          <pc:docMk/>
          <pc:sldMk cId="248181326" sldId="414"/>
        </pc:sldMkLst>
      </pc:sldChg>
      <pc:sldChg chg="del">
        <pc:chgData name="Carl Warom" userId="b8134005-8dc0-40ef-8d80-56834f818ec3" providerId="ADAL" clId="{C1BDF2BA-2745-46E3-BD54-5B413946C54B}" dt="2024-09-19T15:57:02.414" v="8027" actId="47"/>
        <pc:sldMkLst>
          <pc:docMk/>
          <pc:sldMk cId="3039992916" sldId="415"/>
        </pc:sldMkLst>
      </pc:sldChg>
      <pc:sldChg chg="del">
        <pc:chgData name="Carl Warom" userId="b8134005-8dc0-40ef-8d80-56834f818ec3" providerId="ADAL" clId="{C1BDF2BA-2745-46E3-BD54-5B413946C54B}" dt="2024-09-19T14:28:52.037" v="31" actId="47"/>
        <pc:sldMkLst>
          <pc:docMk/>
          <pc:sldMk cId="3632593357" sldId="419"/>
        </pc:sldMkLst>
      </pc:sldChg>
      <pc:sldChg chg="del">
        <pc:chgData name="Carl Warom" userId="b8134005-8dc0-40ef-8d80-56834f818ec3" providerId="ADAL" clId="{C1BDF2BA-2745-46E3-BD54-5B413946C54B}" dt="2024-09-19T15:57:02.414" v="8027" actId="47"/>
        <pc:sldMkLst>
          <pc:docMk/>
          <pc:sldMk cId="2191778737" sldId="420"/>
        </pc:sldMkLst>
      </pc:sldChg>
      <pc:sldChg chg="del">
        <pc:chgData name="Carl Warom" userId="b8134005-8dc0-40ef-8d80-56834f818ec3" providerId="ADAL" clId="{C1BDF2BA-2745-46E3-BD54-5B413946C54B}" dt="2024-09-19T15:55:36.053" v="8015" actId="47"/>
        <pc:sldMkLst>
          <pc:docMk/>
          <pc:sldMk cId="1104498639" sldId="428"/>
        </pc:sldMkLst>
      </pc:sldChg>
      <pc:sldChg chg="delSp del mod">
        <pc:chgData name="Carl Warom" userId="b8134005-8dc0-40ef-8d80-56834f818ec3" providerId="ADAL" clId="{C1BDF2BA-2745-46E3-BD54-5B413946C54B}" dt="2024-09-19T15:55:37.769" v="8016" actId="47"/>
        <pc:sldMkLst>
          <pc:docMk/>
          <pc:sldMk cId="1144907935" sldId="429"/>
        </pc:sldMkLst>
      </pc:sldChg>
      <pc:sldChg chg="delSp del mod">
        <pc:chgData name="Carl Warom" userId="b8134005-8dc0-40ef-8d80-56834f818ec3" providerId="ADAL" clId="{C1BDF2BA-2745-46E3-BD54-5B413946C54B}" dt="2024-09-19T15:55:47.566" v="8017" actId="2696"/>
        <pc:sldMkLst>
          <pc:docMk/>
          <pc:sldMk cId="2709597653" sldId="430"/>
        </pc:sldMkLst>
      </pc:sldChg>
      <pc:sldChg chg="add modNotesTx">
        <pc:chgData name="Carl Warom" userId="b8134005-8dc0-40ef-8d80-56834f818ec3" providerId="ADAL" clId="{C1BDF2BA-2745-46E3-BD54-5B413946C54B}" dt="2024-09-19T16:13:42.042" v="9440" actId="20577"/>
        <pc:sldMkLst>
          <pc:docMk/>
          <pc:sldMk cId="3842205525" sldId="430"/>
        </pc:sldMkLst>
      </pc:sldChg>
      <pc:sldChg chg="delSp del mod">
        <pc:chgData name="Carl Warom" userId="b8134005-8dc0-40ef-8d80-56834f818ec3" providerId="ADAL" clId="{C1BDF2BA-2745-46E3-BD54-5B413946C54B}" dt="2024-09-19T15:55:47.566" v="8017" actId="2696"/>
        <pc:sldMkLst>
          <pc:docMk/>
          <pc:sldMk cId="161097519" sldId="431"/>
        </pc:sldMkLst>
      </pc:sldChg>
      <pc:sldChg chg="add modNotesTx">
        <pc:chgData name="Carl Warom" userId="b8134005-8dc0-40ef-8d80-56834f818ec3" providerId="ADAL" clId="{C1BDF2BA-2745-46E3-BD54-5B413946C54B}" dt="2024-09-19T16:14:26.082" v="9519" actId="20577"/>
        <pc:sldMkLst>
          <pc:docMk/>
          <pc:sldMk cId="1433952551" sldId="431"/>
        </pc:sldMkLst>
      </pc:sldChg>
      <pc:sldChg chg="delSp del mod">
        <pc:chgData name="Carl Warom" userId="b8134005-8dc0-40ef-8d80-56834f818ec3" providerId="ADAL" clId="{C1BDF2BA-2745-46E3-BD54-5B413946C54B}" dt="2024-09-19T15:55:47.566" v="8017" actId="2696"/>
        <pc:sldMkLst>
          <pc:docMk/>
          <pc:sldMk cId="1016080287" sldId="432"/>
        </pc:sldMkLst>
      </pc:sldChg>
      <pc:sldChg chg="add modNotesTx">
        <pc:chgData name="Carl Warom" userId="b8134005-8dc0-40ef-8d80-56834f818ec3" providerId="ADAL" clId="{C1BDF2BA-2745-46E3-BD54-5B413946C54B}" dt="2024-09-19T16:14:56.402" v="9538" actId="6549"/>
        <pc:sldMkLst>
          <pc:docMk/>
          <pc:sldMk cId="3307568146" sldId="432"/>
        </pc:sldMkLst>
      </pc:sldChg>
      <pc:sldChg chg="del">
        <pc:chgData name="Carl Warom" userId="b8134005-8dc0-40ef-8d80-56834f818ec3" providerId="ADAL" clId="{C1BDF2BA-2745-46E3-BD54-5B413946C54B}" dt="2024-09-19T14:28:46.624" v="30" actId="47"/>
        <pc:sldMkLst>
          <pc:docMk/>
          <pc:sldMk cId="2730123763" sldId="434"/>
        </pc:sldMkLst>
      </pc:sldChg>
      <pc:sldChg chg="del">
        <pc:chgData name="Carl Warom" userId="b8134005-8dc0-40ef-8d80-56834f818ec3" providerId="ADAL" clId="{C1BDF2BA-2745-46E3-BD54-5B413946C54B}" dt="2024-09-19T14:28:46.624" v="30" actId="47"/>
        <pc:sldMkLst>
          <pc:docMk/>
          <pc:sldMk cId="1973494129" sldId="435"/>
        </pc:sldMkLst>
      </pc:sldChg>
      <pc:sldChg chg="del">
        <pc:chgData name="Carl Warom" userId="b8134005-8dc0-40ef-8d80-56834f818ec3" providerId="ADAL" clId="{C1BDF2BA-2745-46E3-BD54-5B413946C54B}" dt="2024-09-19T14:28:46.624" v="30" actId="47"/>
        <pc:sldMkLst>
          <pc:docMk/>
          <pc:sldMk cId="2371639394" sldId="436"/>
        </pc:sldMkLst>
      </pc:sldChg>
      <pc:sldChg chg="delSp del mod">
        <pc:chgData name="Carl Warom" userId="b8134005-8dc0-40ef-8d80-56834f818ec3" providerId="ADAL" clId="{C1BDF2BA-2745-46E3-BD54-5B413946C54B}" dt="2024-09-19T15:57:02.414" v="8027" actId="47"/>
        <pc:sldMkLst>
          <pc:docMk/>
          <pc:sldMk cId="1896272644" sldId="437"/>
        </pc:sldMkLst>
      </pc:sldChg>
      <pc:sldChg chg="addSp delSp modSp mod modNotesTx">
        <pc:chgData name="Carl Warom" userId="b8134005-8dc0-40ef-8d80-56834f818ec3" providerId="ADAL" clId="{C1BDF2BA-2745-46E3-BD54-5B413946C54B}" dt="2024-09-19T15:06:14.834" v="2669" actId="20577"/>
        <pc:sldMkLst>
          <pc:docMk/>
          <pc:sldMk cId="999918869" sldId="444"/>
        </pc:sldMkLst>
      </pc:sldChg>
      <pc:sldChg chg="delSp modSp mod modNotesTx">
        <pc:chgData name="Carl Warom" userId="b8134005-8dc0-40ef-8d80-56834f818ec3" providerId="ADAL" clId="{C1BDF2BA-2745-46E3-BD54-5B413946C54B}" dt="2024-09-19T16:20:20.212" v="10407" actId="20577"/>
        <pc:sldMkLst>
          <pc:docMk/>
          <pc:sldMk cId="2502631851" sldId="446"/>
        </pc:sldMkLst>
      </pc:sldChg>
      <pc:sldChg chg="addSp delSp modSp mod modNotesTx">
        <pc:chgData name="Carl Warom" userId="b8134005-8dc0-40ef-8d80-56834f818ec3" providerId="ADAL" clId="{C1BDF2BA-2745-46E3-BD54-5B413946C54B}" dt="2024-09-19T16:31:55.397" v="11458" actId="1036"/>
        <pc:sldMkLst>
          <pc:docMk/>
          <pc:sldMk cId="3674726580" sldId="447"/>
        </pc:sldMkLst>
      </pc:sldChg>
      <pc:sldChg chg="delSp modSp add del mod ord modShow modNotesTx">
        <pc:chgData name="Carl Warom" userId="b8134005-8dc0-40ef-8d80-56834f818ec3" providerId="ADAL" clId="{C1BDF2BA-2745-46E3-BD54-5B413946C54B}" dt="2024-09-19T16:38:14.138" v="11779" actId="114"/>
        <pc:sldMkLst>
          <pc:docMk/>
          <pc:sldMk cId="1195028256" sldId="449"/>
        </pc:sldMkLst>
      </pc:sldChg>
      <pc:sldChg chg="add">
        <pc:chgData name="Carl Warom" userId="b8134005-8dc0-40ef-8d80-56834f818ec3" providerId="ADAL" clId="{C1BDF2BA-2745-46E3-BD54-5B413946C54B}" dt="2024-09-19T16:57:08.045" v="13281"/>
        <pc:sldMkLst>
          <pc:docMk/>
          <pc:sldMk cId="4104751090" sldId="450"/>
        </pc:sldMkLst>
      </pc:sldChg>
      <pc:sldChg chg="delSp modSp del mod modNotesTx">
        <pc:chgData name="Carl Warom" userId="b8134005-8dc0-40ef-8d80-56834f818ec3" providerId="ADAL" clId="{C1BDF2BA-2745-46E3-BD54-5B413946C54B}" dt="2024-09-19T14:57:15.008" v="2084" actId="47"/>
        <pc:sldMkLst>
          <pc:docMk/>
          <pc:sldMk cId="1959698146" sldId="453"/>
        </pc:sldMkLst>
      </pc:sldChg>
      <pc:sldChg chg="del">
        <pc:chgData name="Carl Warom" userId="b8134005-8dc0-40ef-8d80-56834f818ec3" providerId="ADAL" clId="{C1BDF2BA-2745-46E3-BD54-5B413946C54B}" dt="2024-09-19T15:58:03.563" v="8135" actId="47"/>
        <pc:sldMkLst>
          <pc:docMk/>
          <pc:sldMk cId="1515731795" sldId="473"/>
        </pc:sldMkLst>
      </pc:sldChg>
      <pc:sldChg chg="delSp modSp mod modShow">
        <pc:chgData name="Carl Warom" userId="b8134005-8dc0-40ef-8d80-56834f818ec3" providerId="ADAL" clId="{C1BDF2BA-2745-46E3-BD54-5B413946C54B}" dt="2024-09-19T16:25:10.730" v="10459" actId="729"/>
        <pc:sldMkLst>
          <pc:docMk/>
          <pc:sldMk cId="2252988148" sldId="481"/>
        </pc:sldMkLst>
      </pc:sldChg>
      <pc:sldChg chg="delSp modSp mod modShow">
        <pc:chgData name="Carl Warom" userId="b8134005-8dc0-40ef-8d80-56834f818ec3" providerId="ADAL" clId="{C1BDF2BA-2745-46E3-BD54-5B413946C54B}" dt="2024-09-19T16:25:10.730" v="10459" actId="729"/>
        <pc:sldMkLst>
          <pc:docMk/>
          <pc:sldMk cId="181038848" sldId="482"/>
        </pc:sldMkLst>
      </pc:sldChg>
      <pc:sldChg chg="delSp del mod">
        <pc:chgData name="Carl Warom" userId="b8134005-8dc0-40ef-8d80-56834f818ec3" providerId="ADAL" clId="{C1BDF2BA-2745-46E3-BD54-5B413946C54B}" dt="2024-09-19T16:24:43.606" v="10457" actId="47"/>
        <pc:sldMkLst>
          <pc:docMk/>
          <pc:sldMk cId="1902718286" sldId="483"/>
        </pc:sldMkLst>
      </pc:sldChg>
      <pc:sldChg chg="delSp del mod">
        <pc:chgData name="Carl Warom" userId="b8134005-8dc0-40ef-8d80-56834f818ec3" providerId="ADAL" clId="{C1BDF2BA-2745-46E3-BD54-5B413946C54B}" dt="2024-09-19T14:45:45.891" v="1430" actId="47"/>
        <pc:sldMkLst>
          <pc:docMk/>
          <pc:sldMk cId="4005715901" sldId="486"/>
        </pc:sldMkLst>
      </pc:sldChg>
      <pc:sldChg chg="delSp mod modNotesTx">
        <pc:chgData name="Carl Warom" userId="b8134005-8dc0-40ef-8d80-56834f818ec3" providerId="ADAL" clId="{C1BDF2BA-2745-46E3-BD54-5B413946C54B}" dt="2024-09-19T16:25:48.905" v="10635" actId="20577"/>
        <pc:sldMkLst>
          <pc:docMk/>
          <pc:sldMk cId="543419737" sldId="491"/>
        </pc:sldMkLst>
      </pc:sldChg>
      <pc:sldChg chg="modSp mod modNotesTx">
        <pc:chgData name="Carl Warom" userId="b8134005-8dc0-40ef-8d80-56834f818ec3" providerId="ADAL" clId="{C1BDF2BA-2745-46E3-BD54-5B413946C54B}" dt="2024-09-19T15:05:50.990" v="2665" actId="1035"/>
        <pc:sldMkLst>
          <pc:docMk/>
          <pc:sldMk cId="3607745186" sldId="492"/>
        </pc:sldMkLst>
      </pc:sldChg>
      <pc:sldChg chg="del">
        <pc:chgData name="Carl Warom" userId="b8134005-8dc0-40ef-8d80-56834f818ec3" providerId="ADAL" clId="{C1BDF2BA-2745-46E3-BD54-5B413946C54B}" dt="2024-09-19T15:58:51.529" v="8228" actId="47"/>
        <pc:sldMkLst>
          <pc:docMk/>
          <pc:sldMk cId="4167289515" sldId="493"/>
        </pc:sldMkLst>
      </pc:sldChg>
      <pc:sldChg chg="addSp delSp modSp mod modNotesTx">
        <pc:chgData name="Carl Warom" userId="b8134005-8dc0-40ef-8d80-56834f818ec3" providerId="ADAL" clId="{C1BDF2BA-2745-46E3-BD54-5B413946C54B}" dt="2024-09-19T16:52:31.945" v="13194" actId="166"/>
        <pc:sldMkLst>
          <pc:docMk/>
          <pc:sldMk cId="16269722" sldId="494"/>
        </pc:sldMkLst>
      </pc:sldChg>
      <pc:sldChg chg="delSp del mod">
        <pc:chgData name="Carl Warom" userId="b8134005-8dc0-40ef-8d80-56834f818ec3" providerId="ADAL" clId="{C1BDF2BA-2745-46E3-BD54-5B413946C54B}" dt="2024-09-19T16:54:07.338" v="13231" actId="47"/>
        <pc:sldMkLst>
          <pc:docMk/>
          <pc:sldMk cId="1551034988" sldId="495"/>
        </pc:sldMkLst>
      </pc:sldChg>
      <pc:sldChg chg="delSp modSp del mod">
        <pc:chgData name="Carl Warom" userId="b8134005-8dc0-40ef-8d80-56834f818ec3" providerId="ADAL" clId="{C1BDF2BA-2745-46E3-BD54-5B413946C54B}" dt="2024-09-19T16:54:13.021" v="13235" actId="47"/>
        <pc:sldMkLst>
          <pc:docMk/>
          <pc:sldMk cId="979747719" sldId="496"/>
        </pc:sldMkLst>
      </pc:sldChg>
      <pc:sldChg chg="delSp mod modShow">
        <pc:chgData name="Carl Warom" userId="b8134005-8dc0-40ef-8d80-56834f818ec3" providerId="ADAL" clId="{C1BDF2BA-2745-46E3-BD54-5B413946C54B}" dt="2024-09-19T16:56:25.893" v="13264" actId="729"/>
        <pc:sldMkLst>
          <pc:docMk/>
          <pc:sldMk cId="1039740681" sldId="497"/>
        </pc:sldMkLst>
      </pc:sldChg>
      <pc:sldChg chg="addSp delSp modSp mod modShow">
        <pc:chgData name="Carl Warom" userId="b8134005-8dc0-40ef-8d80-56834f818ec3" providerId="ADAL" clId="{C1BDF2BA-2745-46E3-BD54-5B413946C54B}" dt="2024-09-19T16:55:20.550" v="13247" actId="729"/>
        <pc:sldMkLst>
          <pc:docMk/>
          <pc:sldMk cId="2204432372" sldId="498"/>
        </pc:sldMkLst>
      </pc:sldChg>
      <pc:sldChg chg="delSp mod modShow">
        <pc:chgData name="Carl Warom" userId="b8134005-8dc0-40ef-8d80-56834f818ec3" providerId="ADAL" clId="{C1BDF2BA-2745-46E3-BD54-5B413946C54B}" dt="2024-09-19T16:55:48.455" v="13253" actId="729"/>
        <pc:sldMkLst>
          <pc:docMk/>
          <pc:sldMk cId="3465672689" sldId="499"/>
        </pc:sldMkLst>
      </pc:sldChg>
      <pc:sldChg chg="delSp modSp del mod">
        <pc:chgData name="Carl Warom" userId="b8134005-8dc0-40ef-8d80-56834f818ec3" providerId="ADAL" clId="{C1BDF2BA-2745-46E3-BD54-5B413946C54B}" dt="2024-09-19T16:56:08.314" v="13259" actId="47"/>
        <pc:sldMkLst>
          <pc:docMk/>
          <pc:sldMk cId="681418960" sldId="500"/>
        </pc:sldMkLst>
      </pc:sldChg>
      <pc:sldChg chg="delSp modSp mod ord">
        <pc:chgData name="Carl Warom" userId="b8134005-8dc0-40ef-8d80-56834f818ec3" providerId="ADAL" clId="{C1BDF2BA-2745-46E3-BD54-5B413946C54B}" dt="2024-09-19T16:56:57.591" v="13280" actId="1076"/>
        <pc:sldMkLst>
          <pc:docMk/>
          <pc:sldMk cId="1955028187" sldId="501"/>
        </pc:sldMkLst>
      </pc:sldChg>
      <pc:sldChg chg="delSp mod modShow">
        <pc:chgData name="Carl Warom" userId="b8134005-8dc0-40ef-8d80-56834f818ec3" providerId="ADAL" clId="{C1BDF2BA-2745-46E3-BD54-5B413946C54B}" dt="2024-09-19T16:55:36.058" v="13250" actId="729"/>
        <pc:sldMkLst>
          <pc:docMk/>
          <pc:sldMk cId="3572384147" sldId="502"/>
        </pc:sldMkLst>
      </pc:sldChg>
      <pc:sldChg chg="addSp modSp add mod modNotesTx">
        <pc:chgData name="Carl Warom" userId="b8134005-8dc0-40ef-8d80-56834f818ec3" providerId="ADAL" clId="{C1BDF2BA-2745-46E3-BD54-5B413946C54B}" dt="2024-09-19T15:24:06.373" v="4327" actId="20577"/>
        <pc:sldMkLst>
          <pc:docMk/>
          <pc:sldMk cId="3660202031" sldId="503"/>
        </pc:sldMkLst>
      </pc:sldChg>
      <pc:sldChg chg="modSp add mod">
        <pc:chgData name="Carl Warom" userId="b8134005-8dc0-40ef-8d80-56834f818ec3" providerId="ADAL" clId="{C1BDF2BA-2745-46E3-BD54-5B413946C54B}" dt="2024-09-19T15:57:51.474" v="8133" actId="1035"/>
        <pc:sldMkLst>
          <pc:docMk/>
          <pc:sldMk cId="171295925" sldId="504"/>
        </pc:sldMkLst>
      </pc:sldChg>
      <pc:sldChg chg="modSp add mod">
        <pc:chgData name="Carl Warom" userId="b8134005-8dc0-40ef-8d80-56834f818ec3" providerId="ADAL" clId="{C1BDF2BA-2745-46E3-BD54-5B413946C54B}" dt="2024-09-19T15:58:27.646" v="8205" actId="20577"/>
        <pc:sldMkLst>
          <pc:docMk/>
          <pc:sldMk cId="1628393744" sldId="505"/>
        </pc:sldMkLst>
      </pc:sldChg>
      <pc:sldChg chg="modSp add mod">
        <pc:chgData name="Carl Warom" userId="b8134005-8dc0-40ef-8d80-56834f818ec3" providerId="ADAL" clId="{C1BDF2BA-2745-46E3-BD54-5B413946C54B}" dt="2024-09-19T15:58:48.749" v="8227" actId="20577"/>
        <pc:sldMkLst>
          <pc:docMk/>
          <pc:sldMk cId="2289504002" sldId="506"/>
        </pc:sldMkLst>
      </pc:sldChg>
      <pc:sldChg chg="modSp add mod">
        <pc:chgData name="Carl Warom" userId="b8134005-8dc0-40ef-8d80-56834f818ec3" providerId="ADAL" clId="{C1BDF2BA-2745-46E3-BD54-5B413946C54B}" dt="2024-09-19T16:00:26.307" v="8265" actId="404"/>
        <pc:sldMkLst>
          <pc:docMk/>
          <pc:sldMk cId="3841035402" sldId="507"/>
        </pc:sldMkLst>
      </pc:sldChg>
      <pc:sldChg chg="addSp delSp modSp add mod modNotesTx">
        <pc:chgData name="Carl Warom" userId="b8134005-8dc0-40ef-8d80-56834f818ec3" providerId="ADAL" clId="{C1BDF2BA-2745-46E3-BD54-5B413946C54B}" dt="2024-09-19T16:59:17.185" v="13361" actId="207"/>
        <pc:sldMkLst>
          <pc:docMk/>
          <pc:sldMk cId="2409700633" sldId="508"/>
        </pc:sldMkLst>
      </pc:sldChg>
    </pc:docChg>
  </pc:docChgLst>
  <pc:docChgLst>
    <pc:chgData name="Carl Warom" userId="b8134005-8dc0-40ef-8d80-56834f818ec3" providerId="ADAL" clId="{A60D1CAB-3F15-4824-96A1-C072D761F662}"/>
    <pc:docChg chg="undo custSel addSld delSld modSld sldOrd">
      <pc:chgData name="Carl Warom" userId="b8134005-8dc0-40ef-8d80-56834f818ec3" providerId="ADAL" clId="{A60D1CAB-3F15-4824-96A1-C072D761F662}" dt="2025-02-19T13:04:14.139" v="1423" actId="1037"/>
      <pc:docMkLst>
        <pc:docMk/>
      </pc:docMkLst>
      <pc:sldChg chg="del">
        <pc:chgData name="Carl Warom" userId="b8134005-8dc0-40ef-8d80-56834f818ec3" providerId="ADAL" clId="{A60D1CAB-3F15-4824-96A1-C072D761F662}" dt="2025-02-19T12:50:28.678" v="303" actId="47"/>
        <pc:sldMkLst>
          <pc:docMk/>
          <pc:sldMk cId="2252988148" sldId="481"/>
        </pc:sldMkLst>
      </pc:sldChg>
      <pc:sldChg chg="del">
        <pc:chgData name="Carl Warom" userId="b8134005-8dc0-40ef-8d80-56834f818ec3" providerId="ADAL" clId="{A60D1CAB-3F15-4824-96A1-C072D761F662}" dt="2025-02-19T12:50:29.564" v="304" actId="47"/>
        <pc:sldMkLst>
          <pc:docMk/>
          <pc:sldMk cId="181038848" sldId="482"/>
        </pc:sldMkLst>
      </pc:sldChg>
      <pc:sldChg chg="modNotesTx">
        <pc:chgData name="Carl Warom" userId="b8134005-8dc0-40ef-8d80-56834f818ec3" providerId="ADAL" clId="{A60D1CAB-3F15-4824-96A1-C072D761F662}" dt="2025-01-27T09:17:18.440" v="41" actId="20577"/>
        <pc:sldMkLst>
          <pc:docMk/>
          <pc:sldMk cId="3607745186" sldId="492"/>
        </pc:sldMkLst>
      </pc:sldChg>
      <pc:sldChg chg="ord">
        <pc:chgData name="Carl Warom" userId="b8134005-8dc0-40ef-8d80-56834f818ec3" providerId="ADAL" clId="{A60D1CAB-3F15-4824-96A1-C072D761F662}" dt="2025-02-19T12:53:22.448" v="525"/>
        <pc:sldMkLst>
          <pc:docMk/>
          <pc:sldMk cId="16269722" sldId="494"/>
        </pc:sldMkLst>
      </pc:sldChg>
      <pc:sldChg chg="del">
        <pc:chgData name="Carl Warom" userId="b8134005-8dc0-40ef-8d80-56834f818ec3" providerId="ADAL" clId="{A60D1CAB-3F15-4824-96A1-C072D761F662}" dt="2025-02-19T12:34:39.616" v="42" actId="47"/>
        <pc:sldMkLst>
          <pc:docMk/>
          <pc:sldMk cId="1039740681" sldId="497"/>
        </pc:sldMkLst>
      </pc:sldChg>
      <pc:sldChg chg="del">
        <pc:chgData name="Carl Warom" userId="b8134005-8dc0-40ef-8d80-56834f818ec3" providerId="ADAL" clId="{A60D1CAB-3F15-4824-96A1-C072D761F662}" dt="2025-02-19T12:34:39.616" v="42" actId="47"/>
        <pc:sldMkLst>
          <pc:docMk/>
          <pc:sldMk cId="2204432372" sldId="498"/>
        </pc:sldMkLst>
      </pc:sldChg>
      <pc:sldChg chg="del">
        <pc:chgData name="Carl Warom" userId="b8134005-8dc0-40ef-8d80-56834f818ec3" providerId="ADAL" clId="{A60D1CAB-3F15-4824-96A1-C072D761F662}" dt="2025-02-19T12:34:39.616" v="42" actId="47"/>
        <pc:sldMkLst>
          <pc:docMk/>
          <pc:sldMk cId="3465672689" sldId="499"/>
        </pc:sldMkLst>
      </pc:sldChg>
      <pc:sldChg chg="del">
        <pc:chgData name="Carl Warom" userId="b8134005-8dc0-40ef-8d80-56834f818ec3" providerId="ADAL" clId="{A60D1CAB-3F15-4824-96A1-C072D761F662}" dt="2025-02-19T12:34:39.616" v="42" actId="47"/>
        <pc:sldMkLst>
          <pc:docMk/>
          <pc:sldMk cId="3572384147" sldId="502"/>
        </pc:sldMkLst>
      </pc:sldChg>
      <pc:sldChg chg="addSp delSp modSp mod">
        <pc:chgData name="Carl Warom" userId="b8134005-8dc0-40ef-8d80-56834f818ec3" providerId="ADAL" clId="{A60D1CAB-3F15-4824-96A1-C072D761F662}" dt="2025-02-19T12:55:21.667" v="752" actId="1037"/>
        <pc:sldMkLst>
          <pc:docMk/>
          <pc:sldMk cId="2409700633" sldId="508"/>
        </pc:sldMkLst>
        <pc:spChg chg="del">
          <ac:chgData name="Carl Warom" userId="b8134005-8dc0-40ef-8d80-56834f818ec3" providerId="ADAL" clId="{A60D1CAB-3F15-4824-96A1-C072D761F662}" dt="2025-02-19T12:39:54.608" v="178" actId="478"/>
          <ac:spMkLst>
            <pc:docMk/>
            <pc:sldMk cId="2409700633" sldId="508"/>
            <ac:spMk id="4" creationId="{BDA757DD-9EFA-8F00-F106-F482CA762A36}"/>
          </ac:spMkLst>
        </pc:spChg>
        <pc:spChg chg="del">
          <ac:chgData name="Carl Warom" userId="b8134005-8dc0-40ef-8d80-56834f818ec3" providerId="ADAL" clId="{A60D1CAB-3F15-4824-96A1-C072D761F662}" dt="2025-02-19T12:34:54.209" v="43" actId="478"/>
          <ac:spMkLst>
            <pc:docMk/>
            <pc:sldMk cId="2409700633" sldId="508"/>
            <ac:spMk id="7" creationId="{12816575-F89F-51E6-8CD4-F5D508811130}"/>
          </ac:spMkLst>
        </pc:spChg>
        <pc:spChg chg="mod">
          <ac:chgData name="Carl Warom" userId="b8134005-8dc0-40ef-8d80-56834f818ec3" providerId="ADAL" clId="{A60D1CAB-3F15-4824-96A1-C072D761F662}" dt="2025-02-19T12:53:36.100" v="554" actId="1035"/>
          <ac:spMkLst>
            <pc:docMk/>
            <pc:sldMk cId="2409700633" sldId="508"/>
            <ac:spMk id="8" creationId="{8BF2EABB-F1D1-8468-260F-5D64ABBD83E3}"/>
          </ac:spMkLst>
        </pc:spChg>
        <pc:spChg chg="mod">
          <ac:chgData name="Carl Warom" userId="b8134005-8dc0-40ef-8d80-56834f818ec3" providerId="ADAL" clId="{A60D1CAB-3F15-4824-96A1-C072D761F662}" dt="2025-02-19T12:53:36.100" v="554" actId="1035"/>
          <ac:spMkLst>
            <pc:docMk/>
            <pc:sldMk cId="2409700633" sldId="508"/>
            <ac:spMk id="9" creationId="{07F9A783-9F10-0C3E-391D-19B5BD999A79}"/>
          </ac:spMkLst>
        </pc:spChg>
        <pc:spChg chg="mod">
          <ac:chgData name="Carl Warom" userId="b8134005-8dc0-40ef-8d80-56834f818ec3" providerId="ADAL" clId="{A60D1CAB-3F15-4824-96A1-C072D761F662}" dt="2025-02-19T12:53:36.100" v="554" actId="1035"/>
          <ac:spMkLst>
            <pc:docMk/>
            <pc:sldMk cId="2409700633" sldId="508"/>
            <ac:spMk id="10" creationId="{84A68D4E-7814-07F4-37D0-B3595E62A6BC}"/>
          </ac:spMkLst>
        </pc:spChg>
        <pc:spChg chg="mod">
          <ac:chgData name="Carl Warom" userId="b8134005-8dc0-40ef-8d80-56834f818ec3" providerId="ADAL" clId="{A60D1CAB-3F15-4824-96A1-C072D761F662}" dt="2025-02-19T12:53:36.100" v="554" actId="1035"/>
          <ac:spMkLst>
            <pc:docMk/>
            <pc:sldMk cId="2409700633" sldId="508"/>
            <ac:spMk id="11" creationId="{471A4A47-BBE9-FE8C-CCAF-774B39E6A98F}"/>
          </ac:spMkLst>
        </pc:spChg>
        <pc:spChg chg="add mod">
          <ac:chgData name="Carl Warom" userId="b8134005-8dc0-40ef-8d80-56834f818ec3" providerId="ADAL" clId="{A60D1CAB-3F15-4824-96A1-C072D761F662}" dt="2025-02-19T12:55:21.667" v="752" actId="1037"/>
          <ac:spMkLst>
            <pc:docMk/>
            <pc:sldMk cId="2409700633" sldId="508"/>
            <ac:spMk id="13" creationId="{E6A28DF0-A42F-8769-4B32-2E5082D5C6FD}"/>
          </ac:spMkLst>
        </pc:spChg>
        <pc:spChg chg="add mod">
          <ac:chgData name="Carl Warom" userId="b8134005-8dc0-40ef-8d80-56834f818ec3" providerId="ADAL" clId="{A60D1CAB-3F15-4824-96A1-C072D761F662}" dt="2025-02-19T12:55:21.667" v="752" actId="1037"/>
          <ac:spMkLst>
            <pc:docMk/>
            <pc:sldMk cId="2409700633" sldId="508"/>
            <ac:spMk id="14" creationId="{6CC23B50-ABD7-8D3A-8D88-4D2CD4A0F81D}"/>
          </ac:spMkLst>
        </pc:spChg>
        <pc:picChg chg="add mod">
          <ac:chgData name="Carl Warom" userId="b8134005-8dc0-40ef-8d80-56834f818ec3" providerId="ADAL" clId="{A60D1CAB-3F15-4824-96A1-C072D761F662}" dt="2025-02-19T12:55:21.667" v="752" actId="1037"/>
          <ac:picMkLst>
            <pc:docMk/>
            <pc:sldMk cId="2409700633" sldId="508"/>
            <ac:picMk id="3" creationId="{A99449CE-0A8D-6874-3C38-1D5A9DE84EA3}"/>
          </ac:picMkLst>
        </pc:picChg>
        <pc:picChg chg="add del mod">
          <ac:chgData name="Carl Warom" userId="b8134005-8dc0-40ef-8d80-56834f818ec3" providerId="ADAL" clId="{A60D1CAB-3F15-4824-96A1-C072D761F662}" dt="2025-02-19T12:40:23.068" v="183" actId="478"/>
          <ac:picMkLst>
            <pc:docMk/>
            <pc:sldMk cId="2409700633" sldId="508"/>
            <ac:picMk id="12" creationId="{BF03DA1A-F2C7-401A-BBCF-BC022D461807}"/>
          </ac:picMkLst>
        </pc:picChg>
      </pc:sldChg>
      <pc:sldChg chg="addSp delSp modSp new mod modNotesTx">
        <pc:chgData name="Carl Warom" userId="b8134005-8dc0-40ef-8d80-56834f818ec3" providerId="ADAL" clId="{A60D1CAB-3F15-4824-96A1-C072D761F662}" dt="2025-02-19T13:04:14.139" v="1423" actId="1037"/>
        <pc:sldMkLst>
          <pc:docMk/>
          <pc:sldMk cId="3126072730" sldId="509"/>
        </pc:sldMkLst>
        <pc:spChg chg="del">
          <ac:chgData name="Carl Warom" userId="b8134005-8dc0-40ef-8d80-56834f818ec3" providerId="ADAL" clId="{A60D1CAB-3F15-4824-96A1-C072D761F662}" dt="2025-02-19T12:47:42.630" v="185" actId="478"/>
          <ac:spMkLst>
            <pc:docMk/>
            <pc:sldMk cId="3126072730" sldId="509"/>
            <ac:spMk id="2" creationId="{13356457-785D-186E-A6FC-0ABC17E79A93}"/>
          </ac:spMkLst>
        </pc:spChg>
        <pc:spChg chg="del">
          <ac:chgData name="Carl Warom" userId="b8134005-8dc0-40ef-8d80-56834f818ec3" providerId="ADAL" clId="{A60D1CAB-3F15-4824-96A1-C072D761F662}" dt="2025-02-19T12:47:42.630" v="185" actId="478"/>
          <ac:spMkLst>
            <pc:docMk/>
            <pc:sldMk cId="3126072730" sldId="509"/>
            <ac:spMk id="3" creationId="{BA364143-014F-0FBC-3455-D65071F6A4B4}"/>
          </ac:spMkLst>
        </pc:spChg>
        <pc:spChg chg="add del mod">
          <ac:chgData name="Carl Warom" userId="b8134005-8dc0-40ef-8d80-56834f818ec3" providerId="ADAL" clId="{A60D1CAB-3F15-4824-96A1-C072D761F662}" dt="2025-02-19T12:50:03.113" v="302"/>
          <ac:spMkLst>
            <pc:docMk/>
            <pc:sldMk cId="3126072730" sldId="509"/>
            <ac:spMk id="7" creationId="{09C80B24-A685-5DA0-1797-13E04910FF05}"/>
          </ac:spMkLst>
        </pc:spChg>
        <pc:spChg chg="add mod">
          <ac:chgData name="Carl Warom" userId="b8134005-8dc0-40ef-8d80-56834f818ec3" providerId="ADAL" clId="{A60D1CAB-3F15-4824-96A1-C072D761F662}" dt="2025-02-19T12:49:21.655" v="216"/>
          <ac:spMkLst>
            <pc:docMk/>
            <pc:sldMk cId="3126072730" sldId="509"/>
            <ac:spMk id="8" creationId="{48D8B6DE-067C-843E-5360-ACD40B8CCA51}"/>
          </ac:spMkLst>
        </pc:spChg>
        <pc:spChg chg="add mod">
          <ac:chgData name="Carl Warom" userId="b8134005-8dc0-40ef-8d80-56834f818ec3" providerId="ADAL" clId="{A60D1CAB-3F15-4824-96A1-C072D761F662}" dt="2025-02-19T12:49:49.142" v="278" actId="14100"/>
          <ac:spMkLst>
            <pc:docMk/>
            <pc:sldMk cId="3126072730" sldId="509"/>
            <ac:spMk id="9" creationId="{F5A3CEF4-0999-1C7B-B4CD-20ACD3187E2E}"/>
          </ac:spMkLst>
        </pc:spChg>
        <pc:spChg chg="add mod ord">
          <ac:chgData name="Carl Warom" userId="b8134005-8dc0-40ef-8d80-56834f818ec3" providerId="ADAL" clId="{A60D1CAB-3F15-4824-96A1-C072D761F662}" dt="2025-02-19T13:03:15.300" v="1355" actId="166"/>
          <ac:spMkLst>
            <pc:docMk/>
            <pc:sldMk cId="3126072730" sldId="509"/>
            <ac:spMk id="11" creationId="{8CE703A3-164F-48FD-C9C2-191721B070A4}"/>
          </ac:spMkLst>
        </pc:spChg>
        <pc:spChg chg="add mod">
          <ac:chgData name="Carl Warom" userId="b8134005-8dc0-40ef-8d80-56834f818ec3" providerId="ADAL" clId="{A60D1CAB-3F15-4824-96A1-C072D761F662}" dt="2025-02-19T13:02:06.311" v="1329" actId="1035"/>
          <ac:spMkLst>
            <pc:docMk/>
            <pc:sldMk cId="3126072730" sldId="509"/>
            <ac:spMk id="12" creationId="{4BC58500-033E-7085-DB50-D0F7BC5B50C0}"/>
          </ac:spMkLst>
        </pc:spChg>
        <pc:spChg chg="add mod">
          <ac:chgData name="Carl Warom" userId="b8134005-8dc0-40ef-8d80-56834f818ec3" providerId="ADAL" clId="{A60D1CAB-3F15-4824-96A1-C072D761F662}" dt="2025-02-19T13:02:06.311" v="1329" actId="1035"/>
          <ac:spMkLst>
            <pc:docMk/>
            <pc:sldMk cId="3126072730" sldId="509"/>
            <ac:spMk id="13" creationId="{50EA2E36-338C-76A5-A7ED-4905BF63DE8A}"/>
          </ac:spMkLst>
        </pc:spChg>
        <pc:spChg chg="add mod">
          <ac:chgData name="Carl Warom" userId="b8134005-8dc0-40ef-8d80-56834f818ec3" providerId="ADAL" clId="{A60D1CAB-3F15-4824-96A1-C072D761F662}" dt="2025-02-19T13:02:06.311" v="1329" actId="1035"/>
          <ac:spMkLst>
            <pc:docMk/>
            <pc:sldMk cId="3126072730" sldId="509"/>
            <ac:spMk id="14" creationId="{DF76E291-0545-5316-BA59-399C7028898D}"/>
          </ac:spMkLst>
        </pc:spChg>
        <pc:spChg chg="add mod ord">
          <ac:chgData name="Carl Warom" userId="b8134005-8dc0-40ef-8d80-56834f818ec3" providerId="ADAL" clId="{A60D1CAB-3F15-4824-96A1-C072D761F662}" dt="2025-02-19T13:01:09.233" v="1250" actId="167"/>
          <ac:spMkLst>
            <pc:docMk/>
            <pc:sldMk cId="3126072730" sldId="509"/>
            <ac:spMk id="25" creationId="{F9B3029B-D04C-DC86-1557-3537EEBCE5BC}"/>
          </ac:spMkLst>
        </pc:spChg>
        <pc:spChg chg="add mod ord">
          <ac:chgData name="Carl Warom" userId="b8134005-8dc0-40ef-8d80-56834f818ec3" providerId="ADAL" clId="{A60D1CAB-3F15-4824-96A1-C072D761F662}" dt="2025-02-19T13:01:09.233" v="1250" actId="167"/>
          <ac:spMkLst>
            <pc:docMk/>
            <pc:sldMk cId="3126072730" sldId="509"/>
            <ac:spMk id="26" creationId="{86E3EF61-00C1-DDD2-8F88-46CC861A451E}"/>
          </ac:spMkLst>
        </pc:spChg>
        <pc:spChg chg="add mod ord">
          <ac:chgData name="Carl Warom" userId="b8134005-8dc0-40ef-8d80-56834f818ec3" providerId="ADAL" clId="{A60D1CAB-3F15-4824-96A1-C072D761F662}" dt="2025-02-19T13:01:09.233" v="1250" actId="167"/>
          <ac:spMkLst>
            <pc:docMk/>
            <pc:sldMk cId="3126072730" sldId="509"/>
            <ac:spMk id="27" creationId="{8E3A6CEA-61B1-49A0-21A2-F9920EE1794B}"/>
          </ac:spMkLst>
        </pc:spChg>
        <pc:spChg chg="add mod">
          <ac:chgData name="Carl Warom" userId="b8134005-8dc0-40ef-8d80-56834f818ec3" providerId="ADAL" clId="{A60D1CAB-3F15-4824-96A1-C072D761F662}" dt="2025-02-19T13:04:14.139" v="1423" actId="1037"/>
          <ac:spMkLst>
            <pc:docMk/>
            <pc:sldMk cId="3126072730" sldId="509"/>
            <ac:spMk id="28" creationId="{0DEC6FB0-25EF-6C06-D007-90EC59AF8EBF}"/>
          </ac:spMkLst>
        </pc:spChg>
        <pc:spChg chg="add mod">
          <ac:chgData name="Carl Warom" userId="b8134005-8dc0-40ef-8d80-56834f818ec3" providerId="ADAL" clId="{A60D1CAB-3F15-4824-96A1-C072D761F662}" dt="2025-02-19T13:04:14.139" v="1423" actId="1037"/>
          <ac:spMkLst>
            <pc:docMk/>
            <pc:sldMk cId="3126072730" sldId="509"/>
            <ac:spMk id="29" creationId="{7C8896F5-B994-1DB1-6DA1-A94F2F478631}"/>
          </ac:spMkLst>
        </pc:spChg>
        <pc:spChg chg="add mod">
          <ac:chgData name="Carl Warom" userId="b8134005-8dc0-40ef-8d80-56834f818ec3" providerId="ADAL" clId="{A60D1CAB-3F15-4824-96A1-C072D761F662}" dt="2025-02-19T13:04:14.139" v="1423" actId="1037"/>
          <ac:spMkLst>
            <pc:docMk/>
            <pc:sldMk cId="3126072730" sldId="509"/>
            <ac:spMk id="30" creationId="{137A4501-CAA0-C9EE-620F-45407A852EA3}"/>
          </ac:spMkLst>
        </pc:spChg>
        <pc:picChg chg="add del mod">
          <ac:chgData name="Carl Warom" userId="b8134005-8dc0-40ef-8d80-56834f818ec3" providerId="ADAL" clId="{A60D1CAB-3F15-4824-96A1-C072D761F662}" dt="2025-02-19T13:00:42.961" v="1238" actId="478"/>
          <ac:picMkLst>
            <pc:docMk/>
            <pc:sldMk cId="3126072730" sldId="509"/>
            <ac:picMk id="5" creationId="{3073F4DF-C2EC-90EF-BAF5-83840B422BF6}"/>
          </ac:picMkLst>
        </pc:picChg>
        <pc:picChg chg="add mod">
          <ac:chgData name="Carl Warom" userId="b8134005-8dc0-40ef-8d80-56834f818ec3" providerId="ADAL" clId="{A60D1CAB-3F15-4824-96A1-C072D761F662}" dt="2025-02-19T12:49:21.655" v="216"/>
          <ac:picMkLst>
            <pc:docMk/>
            <pc:sldMk cId="3126072730" sldId="509"/>
            <ac:picMk id="10" creationId="{BEFE4F05-84D6-8B86-59E6-772C41F68CBB}"/>
          </ac:picMkLst>
        </pc:picChg>
        <pc:cxnChg chg="add mod">
          <ac:chgData name="Carl Warom" userId="b8134005-8dc0-40ef-8d80-56834f818ec3" providerId="ADAL" clId="{A60D1CAB-3F15-4824-96A1-C072D761F662}" dt="2025-02-19T13:02:06.311" v="1329" actId="1035"/>
          <ac:cxnSpMkLst>
            <pc:docMk/>
            <pc:sldMk cId="3126072730" sldId="509"/>
            <ac:cxnSpMk id="16" creationId="{24B958A2-1E78-E6FA-0E32-86103420D3BA}"/>
          </ac:cxnSpMkLst>
        </pc:cxnChg>
        <pc:cxnChg chg="add mod">
          <ac:chgData name="Carl Warom" userId="b8134005-8dc0-40ef-8d80-56834f818ec3" providerId="ADAL" clId="{A60D1CAB-3F15-4824-96A1-C072D761F662}" dt="2025-02-19T13:02:06.311" v="1329" actId="1035"/>
          <ac:cxnSpMkLst>
            <pc:docMk/>
            <pc:sldMk cId="3126072730" sldId="509"/>
            <ac:cxnSpMk id="24" creationId="{A534B8E3-B298-C636-519E-D19AB50D2CFE}"/>
          </ac:cxnSpMkLst>
        </pc:cxnChg>
        <pc:cxnChg chg="add mod">
          <ac:chgData name="Carl Warom" userId="b8134005-8dc0-40ef-8d80-56834f818ec3" providerId="ADAL" clId="{A60D1CAB-3F15-4824-96A1-C072D761F662}" dt="2025-02-19T13:02:40.725" v="1343" actId="14100"/>
          <ac:cxnSpMkLst>
            <pc:docMk/>
            <pc:sldMk cId="3126072730" sldId="509"/>
            <ac:cxnSpMk id="31" creationId="{0D1DB9CB-57A2-9A64-4FA2-AC20FFA3C8B3}"/>
          </ac:cxnSpMkLst>
        </pc:cxnChg>
        <pc:cxnChg chg="add mod">
          <ac:chgData name="Carl Warom" userId="b8134005-8dc0-40ef-8d80-56834f818ec3" providerId="ADAL" clId="{A60D1CAB-3F15-4824-96A1-C072D761F662}" dt="2025-02-19T13:03:29.726" v="1357" actId="692"/>
          <ac:cxnSpMkLst>
            <pc:docMk/>
            <pc:sldMk cId="3126072730" sldId="509"/>
            <ac:cxnSpMk id="36" creationId="{C03C2580-EC38-C7C3-D43B-9FA21CD43329}"/>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31BD85-5DF1-48E0-A828-5436F0A21C42}" type="datetimeFigureOut">
              <a:rPr lang="en-GB" smtClean="0"/>
              <a:t>19/02/2025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EDDD7A-E973-43E8-9C72-5561B9F5D5B0}" type="slidenum">
              <a:rPr lang="en-GB" smtClean="0"/>
              <a:t>‹#›</a:t>
            </a:fld>
            <a:endParaRPr lang="en-GB"/>
          </a:p>
        </p:txBody>
      </p:sp>
    </p:spTree>
    <p:extLst>
      <p:ext uri="{BB962C8B-B14F-4D97-AF65-F5344CB8AC3E}">
        <p14:creationId xmlns:p14="http://schemas.microsoft.com/office/powerpoint/2010/main" val="2394998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dirty="0">
                <a:effectLst/>
                <a:latin typeface="Calibri" panose="020F0502020204030204" pitchFamily="34" charset="0"/>
                <a:ea typeface="Calibri" panose="020F0502020204030204" pitchFamily="34" charset="0"/>
              </a:rPr>
              <a:t>Good evening all. Thanks for joining us today.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dirty="0">
                <a:effectLst/>
                <a:latin typeface="Calibri" panose="020F0502020204030204" pitchFamily="34" charset="0"/>
                <a:ea typeface="Calibri" panose="020F0502020204030204" pitchFamily="34" charset="0"/>
              </a:rPr>
              <a:t>I’m Carl Warom, policy officer in the Sustainability Team; and I’m joined by the sustainability team manager, Ant Littlechild, who I’m sure many of you know.</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dirty="0">
                <a:effectLst/>
                <a:latin typeface="Calibri" panose="020F0502020204030204" pitchFamily="34" charset="0"/>
                <a:ea typeface="Calibri" panose="020F0502020204030204" pitchFamily="34" charset="0"/>
              </a:rPr>
              <a:t>This evening I’m going to try and cover two things: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effectLst/>
                <a:latin typeface="Calibri" panose="020F0502020204030204" pitchFamily="34" charset="0"/>
                <a:ea typeface="Calibri" panose="020F0502020204030204" pitchFamily="34" charset="0"/>
              </a:rPr>
              <a:t>First, to introduce the issue of electricity grid capacity constraints.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effectLst/>
                <a:latin typeface="Calibri" panose="020F0502020204030204" pitchFamily="34" charset="0"/>
                <a:ea typeface="Calibri" panose="020F0502020204030204" pitchFamily="34" charset="0"/>
              </a:rPr>
              <a:t>And second, to talk about a couple of forthcoming opportunities to better strategically plan for energy infrastructure which will strengthen the council’s role in influencing investment in the grid.</a:t>
            </a:r>
          </a:p>
        </p:txBody>
      </p:sp>
      <p:sp>
        <p:nvSpPr>
          <p:cNvPr id="4" name="Slide Number Placeholder 3"/>
          <p:cNvSpPr>
            <a:spLocks noGrp="1"/>
          </p:cNvSpPr>
          <p:nvPr>
            <p:ph type="sldNum" sz="quarter" idx="5"/>
          </p:nvPr>
        </p:nvSpPr>
        <p:spPr/>
        <p:txBody>
          <a:bodyPr/>
          <a:lstStyle/>
          <a:p>
            <a:fld id="{0F67D5A0-829E-4AF4-B7AD-0208D13869A2}" type="slidenum">
              <a:rPr lang="en-GB" smtClean="0"/>
              <a:t>1</a:t>
            </a:fld>
            <a:endParaRPr lang="en-GB" dirty="0"/>
          </a:p>
        </p:txBody>
      </p:sp>
    </p:spTree>
    <p:extLst>
      <p:ext uri="{BB962C8B-B14F-4D97-AF65-F5344CB8AC3E}">
        <p14:creationId xmlns:p14="http://schemas.microsoft.com/office/powerpoint/2010/main" val="13805258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sz="1600" dirty="0"/>
              <a:t>There are 3 Grid Supply Points (Axminster in the west, </a:t>
            </a:r>
            <a:r>
              <a:rPr lang="en-GB" sz="1600" dirty="0" err="1"/>
              <a:t>Chickrell</a:t>
            </a:r>
            <a:r>
              <a:rPr lang="en-GB" sz="1600" dirty="0"/>
              <a:t> near Weymouth, and Mannington out East), and these are owned by National Grid Transmission.</a:t>
            </a:r>
          </a:p>
          <a:p>
            <a:pPr marL="285750" indent="-285750">
              <a:buFont typeface="Arial" panose="020B0604020202020204" pitchFamily="34" charset="0"/>
              <a:buChar char="•"/>
            </a:pPr>
            <a:r>
              <a:rPr lang="en-GB" sz="1600" dirty="0"/>
              <a:t>SSEN is the Distribution Network Operator for most of Dorset, as I said, with a small section to the west controlled by National Grid Electricity Distribution.</a:t>
            </a:r>
          </a:p>
          <a:p>
            <a:pPr marL="285750" indent="-285750">
              <a:buFont typeface="Arial" panose="020B0604020202020204" pitchFamily="34" charset="0"/>
              <a:buChar char="•"/>
            </a:pPr>
            <a:r>
              <a:rPr lang="en-GB" sz="1600" dirty="0"/>
              <a:t>The assets of most relevant to Dorset include these 13 Bulk Supply Points and 53 Primary Substations.</a:t>
            </a:r>
          </a:p>
          <a:p>
            <a:pPr marL="285750" indent="-285750">
              <a:buFont typeface="Arial" panose="020B0604020202020204" pitchFamily="34" charset="0"/>
              <a:buChar char="•"/>
            </a:pPr>
            <a:r>
              <a:rPr lang="en-GB" sz="1600" dirty="0"/>
              <a:t>Those few at the bottom of the lists belong to NGED as indicated – all the rest are SSEN’s.</a:t>
            </a:r>
          </a:p>
          <a:p>
            <a:pPr marL="285750" indent="-285750">
              <a:buFont typeface="Arial" panose="020B0604020202020204" pitchFamily="34" charset="0"/>
              <a:buChar char="•"/>
            </a:pPr>
            <a:r>
              <a:rPr lang="en-GB" sz="1600" dirty="0"/>
              <a:t>In addition to the lines and cables connecting them, this is much of what we’re talking about when we refer to the distribution network in Dorset – and much of whose capacity we’re interested in when we talk of constraints.</a:t>
            </a:r>
          </a:p>
        </p:txBody>
      </p:sp>
      <p:sp>
        <p:nvSpPr>
          <p:cNvPr id="4" name="Slide Number Placeholder 3"/>
          <p:cNvSpPr>
            <a:spLocks noGrp="1"/>
          </p:cNvSpPr>
          <p:nvPr>
            <p:ph type="sldNum" sz="quarter" idx="5"/>
          </p:nvPr>
        </p:nvSpPr>
        <p:spPr/>
        <p:txBody>
          <a:bodyPr/>
          <a:lstStyle/>
          <a:p>
            <a:fld id="{CF8A2797-E5BD-450D-A32F-6BD920A5DED6}" type="slidenum">
              <a:rPr lang="en-GB" smtClean="0"/>
              <a:t>10</a:t>
            </a:fld>
            <a:endParaRPr lang="en-GB"/>
          </a:p>
        </p:txBody>
      </p:sp>
    </p:spTree>
    <p:extLst>
      <p:ext uri="{BB962C8B-B14F-4D97-AF65-F5344CB8AC3E}">
        <p14:creationId xmlns:p14="http://schemas.microsoft.com/office/powerpoint/2010/main" val="10177695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This is the location of the 3 Grid Supply Points alongside the Bulk Supply Points.</a:t>
            </a:r>
          </a:p>
          <a:p>
            <a:pPr marL="171450" indent="-171450">
              <a:buFont typeface="Arial" panose="020B0604020202020204" pitchFamily="34" charset="0"/>
              <a:buChar char="•"/>
            </a:pPr>
            <a:r>
              <a:rPr lang="en-GB" dirty="0"/>
              <a:t>It’s too dense to try and show the Primary Substations on here, but you can explore this map online and I’ll share the link for that.</a:t>
            </a:r>
          </a:p>
        </p:txBody>
      </p:sp>
      <p:sp>
        <p:nvSpPr>
          <p:cNvPr id="4" name="Slide Number Placeholder 3"/>
          <p:cNvSpPr>
            <a:spLocks noGrp="1"/>
          </p:cNvSpPr>
          <p:nvPr>
            <p:ph type="sldNum" sz="quarter" idx="5"/>
          </p:nvPr>
        </p:nvSpPr>
        <p:spPr/>
        <p:txBody>
          <a:bodyPr/>
          <a:lstStyle/>
          <a:p>
            <a:fld id="{A3F90780-96CB-4B9B-841A-A90C05FF4393}" type="slidenum">
              <a:rPr lang="en-GB" smtClean="0"/>
              <a:t>11</a:t>
            </a:fld>
            <a:endParaRPr lang="en-GB"/>
          </a:p>
        </p:txBody>
      </p:sp>
    </p:spTree>
    <p:extLst>
      <p:ext uri="{BB962C8B-B14F-4D97-AF65-F5344CB8AC3E}">
        <p14:creationId xmlns:p14="http://schemas.microsoft.com/office/powerpoint/2010/main" val="8963096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But – appreciating this is too hard to see the detail on here – this is the detail.</a:t>
            </a:r>
          </a:p>
          <a:p>
            <a:pPr marL="171450" indent="-171450">
              <a:buFont typeface="Arial" panose="020B0604020202020204" pitchFamily="34" charset="0"/>
              <a:buChar char="•"/>
            </a:pPr>
            <a:r>
              <a:rPr lang="en-GB" dirty="0"/>
              <a:t>Essentially, there are three areas being served by the three respective grid points.</a:t>
            </a:r>
          </a:p>
          <a:p>
            <a:pPr marL="171450" indent="-171450">
              <a:buFont typeface="Arial" panose="020B0604020202020204" pitchFamily="34" charset="0"/>
              <a:buChar char="•"/>
            </a:pPr>
            <a:r>
              <a:rPr lang="en-GB" dirty="0"/>
              <a:t>The big one is of course Mannington, which covers most of the substations and customers.</a:t>
            </a:r>
          </a:p>
        </p:txBody>
      </p:sp>
      <p:sp>
        <p:nvSpPr>
          <p:cNvPr id="4" name="Slide Number Placeholder 3"/>
          <p:cNvSpPr>
            <a:spLocks noGrp="1"/>
          </p:cNvSpPr>
          <p:nvPr>
            <p:ph type="sldNum" sz="quarter" idx="5"/>
          </p:nvPr>
        </p:nvSpPr>
        <p:spPr/>
        <p:txBody>
          <a:bodyPr/>
          <a:lstStyle/>
          <a:p>
            <a:fld id="{A3F90780-96CB-4B9B-841A-A90C05FF4393}" type="slidenum">
              <a:rPr lang="en-GB" smtClean="0"/>
              <a:t>12</a:t>
            </a:fld>
            <a:endParaRPr lang="en-GB"/>
          </a:p>
        </p:txBody>
      </p:sp>
    </p:spTree>
    <p:extLst>
      <p:ext uri="{BB962C8B-B14F-4D97-AF65-F5344CB8AC3E}">
        <p14:creationId xmlns:p14="http://schemas.microsoft.com/office/powerpoint/2010/main" val="1479990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And in a nutshell, capacity in Dorset is already constrained, and this is inhibiting project delivery and resulting in the delay, curtailment or cancellation of projects to to prohibitive costs or delays impairing project viability. This is also impacting economic development in areas like Bridport, Weymouth Granby, Portland Port, </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Holton Heath industrial Estate, &amp; North Dorset Business Park.</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buFont typeface="Symbol" panose="05050102010706020507" pitchFamily="18" charset="2"/>
              <a:buNone/>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buFont typeface="Symbol" panose="05050102010706020507" pitchFamily="18" charset="2"/>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We commissioned our own Grid Capacity Assessment as part of the evidence base for the local plan, to identify probable areas of constraint. That found that several local substations are forecast to exceed current capacity by 2030, especially around Chickerell and Dorchester – and by 2040, capacity is exceeded at most substations. </a:t>
            </a:r>
          </a:p>
          <a:p>
            <a:pPr marL="0" lvl="0" indent="0">
              <a:lnSpc>
                <a:spcPct val="107000"/>
              </a:lnSpc>
              <a:buFont typeface="Symbol" panose="05050102010706020507" pitchFamily="18" charset="2"/>
              <a:buNone/>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That report – and this diagram – are not really up to date now – so as I said, I’ll point you to more up to date resources at the end.</a:t>
            </a:r>
          </a:p>
          <a:p>
            <a:pPr marL="0" lvl="0" indent="0">
              <a:lnSpc>
                <a:spcPct val="107000"/>
              </a:lnSpc>
              <a:buFont typeface="Symbol" panose="05050102010706020507" pitchFamily="18" charset="2"/>
              <a:buNone/>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F8A2797-E5BD-450D-A32F-6BD920A5DED6}" type="slidenum">
              <a:rPr lang="en-GB" smtClean="0"/>
              <a:t>13</a:t>
            </a:fld>
            <a:endParaRPr lang="en-GB" dirty="0"/>
          </a:p>
        </p:txBody>
      </p:sp>
    </p:spTree>
    <p:extLst>
      <p:ext uri="{BB962C8B-B14F-4D97-AF65-F5344CB8AC3E}">
        <p14:creationId xmlns:p14="http://schemas.microsoft.com/office/powerpoint/2010/main" val="2925067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So how are these constraints managed? And what do these DNOs do if they’re not energy suppliers?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In short, they have a responsibility to ensure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capacity</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future demand and cost-effective reinforcement. That may be through upgrades to expand or install new substations, overhead lines or underground cables – or through flexibility measures that try and make most efficient use of capacity by better matching supply and demand.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i="0" u="none" strike="noStrike" baseline="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As regards infrastructure upgrades, generally, the higher up the grid you go (from Primary Substations to Bulk Supply Points to Grid Supply Points) the more expensive and time-consuming works are.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i="1" dirty="0">
                <a:effectLst/>
                <a:latin typeface="Calibri" panose="020F0502020204030204" pitchFamily="34" charset="0"/>
                <a:ea typeface="Calibri" panose="020F0502020204030204" pitchFamily="34" charset="0"/>
                <a:cs typeface="Times New Roman" panose="02020603050405020304" pitchFamily="18" charset="0"/>
              </a:rPr>
              <a:t>Reactive</a:t>
            </a:r>
            <a:r>
              <a:rPr lang="en-GB" sz="1200" dirty="0">
                <a:effectLst/>
                <a:latin typeface="Calibri" panose="020F0502020204030204" pitchFamily="34" charset="0"/>
                <a:ea typeface="Calibri" panose="020F0502020204030204" pitchFamily="34" charset="0"/>
                <a:cs typeface="Times New Roman" panose="02020603050405020304" pitchFamily="18" charset="0"/>
              </a:rPr>
              <a:t> reinforcement may be required due to either incrementally greater demand from existing connected customers, or by being triggered by requests for new connections from new larger sources of demand or supply. But </a:t>
            </a:r>
            <a:r>
              <a:rPr lang="en-GB" sz="1200" dirty="0"/>
              <a:t>not every new connection will require an upgrade through reinforcements.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t>DNOs help provide projects with estimates of the costs and options if they require reinforcements – and a</a:t>
            </a:r>
            <a:r>
              <a:rPr lang="en-GB" sz="1200" dirty="0">
                <a:effectLst/>
                <a:latin typeface="Calibri" panose="020F0502020204030204" pitchFamily="34" charset="0"/>
                <a:ea typeface="Calibri" panose="020F0502020204030204" pitchFamily="34" charset="0"/>
                <a:cs typeface="Times New Roman" panose="02020603050405020304" pitchFamily="18" charset="0"/>
              </a:rPr>
              <a:t>reas of constrained capacity can be more expensive to connect to.</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Any reinforcements that are </a:t>
            </a:r>
            <a:r>
              <a:rPr lang="en-GB" sz="1200" i="1" dirty="0">
                <a:effectLst/>
                <a:latin typeface="Calibri" panose="020F0502020204030204" pitchFamily="34" charset="0"/>
                <a:ea typeface="Calibri" panose="020F0502020204030204" pitchFamily="34" charset="0"/>
                <a:cs typeface="Times New Roman" panose="02020603050405020304" pitchFamily="18" charset="0"/>
              </a:rPr>
              <a:t>not</a:t>
            </a:r>
            <a:r>
              <a:rPr lang="en-GB" sz="1200" dirty="0">
                <a:effectLst/>
                <a:latin typeface="Calibri" panose="020F0502020204030204" pitchFamily="34" charset="0"/>
                <a:ea typeface="Calibri" panose="020F0502020204030204" pitchFamily="34" charset="0"/>
                <a:cs typeface="Times New Roman" panose="02020603050405020304" pitchFamily="18" charset="0"/>
              </a:rPr>
              <a:t> triggered by a new connection request are assessed and approved by Ofgem, as the cost is recovered from all customers.</a:t>
            </a:r>
            <a:r>
              <a:rPr lang="en-GB" sz="1200" dirty="0">
                <a:effectLst/>
                <a:latin typeface="+mn-lt"/>
                <a:ea typeface="+mn-ea"/>
                <a:cs typeface="+mn-cs"/>
              </a:rPr>
              <a:t> Importantly, </a:t>
            </a:r>
            <a:r>
              <a:rPr lang="en-GB" sz="1200" dirty="0">
                <a:effectLst/>
                <a:latin typeface="Calibri" panose="020F0502020204030204" pitchFamily="34" charset="0"/>
                <a:ea typeface="Calibri" panose="020F0502020204030204" pitchFamily="34" charset="0"/>
                <a:cs typeface="Times New Roman" panose="02020603050405020304" pitchFamily="18" charset="0"/>
              </a:rPr>
              <a:t>Ofgem now allows for </a:t>
            </a:r>
            <a:r>
              <a:rPr lang="en-GB" sz="1200" i="1" dirty="0">
                <a:effectLst/>
                <a:latin typeface="Calibri" panose="020F0502020204030204" pitchFamily="34" charset="0"/>
                <a:ea typeface="Calibri" panose="020F0502020204030204" pitchFamily="34" charset="0"/>
                <a:cs typeface="Times New Roman" panose="02020603050405020304" pitchFamily="18" charset="0"/>
              </a:rPr>
              <a:t>proactive</a:t>
            </a:r>
            <a:r>
              <a:rPr lang="en-GB" sz="1200" dirty="0">
                <a:effectLst/>
                <a:latin typeface="Calibri" panose="020F0502020204030204" pitchFamily="34" charset="0"/>
                <a:ea typeface="Calibri" panose="020F0502020204030204" pitchFamily="34" charset="0"/>
                <a:cs typeface="Times New Roman" panose="02020603050405020304" pitchFamily="18" charset="0"/>
              </a:rPr>
              <a:t> reinforcement of the network in anticipation of future demand if evidenced – I’ll say more about that shortly.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Network operators and customers share the costs involved. Customers can bear the costs in two possible ways: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Distribution Use of System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DUoS</a:t>
            </a:r>
            <a:r>
              <a:rPr lang="en-GB" sz="1200" dirty="0">
                <a:effectLst/>
                <a:latin typeface="Calibri" panose="020F0502020204030204" pitchFamily="34" charset="0"/>
                <a:ea typeface="Calibri" panose="020F0502020204030204" pitchFamily="34" charset="0"/>
                <a:cs typeface="Times New Roman" panose="02020603050405020304" pitchFamily="18" charset="0"/>
              </a:rPr>
              <a:t>) charges are ongoing charges paid by all electricity consumers, which are for managing incremental increases and anticipatory investment. They are paid indirectly to network operators via energy suppliers (as a part of the ‘network costs’ element of a customer bill). Similar such charges apply for the transmission network.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Connection Charges are one-off costs invoiced to connecting customers only (i.e. those connecting a new big source of supply or demand), and are paid directly to recover part of the costs of requested new connections. These costs are outlined in a connecting customer’s Connection Agreement.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dirty="0"/>
              <a:t>There was a lot of reforms to how the charging regimes changed over the last year or so – including, for connection charges, the removal of charges from demand customers and a reduction of costs for new generators – and there’s an ongoing process of reform underway for </a:t>
            </a:r>
            <a:r>
              <a:rPr lang="en-GB" sz="1800" dirty="0" err="1"/>
              <a:t>DUoS</a:t>
            </a:r>
            <a:r>
              <a:rPr lang="en-GB" sz="1800" dirty="0"/>
              <a:t> charges.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dirty="0"/>
              <a:t>Please don’t ask me about this, as I’m not up to date on it and it’s insanely complicated.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F8A2797-E5BD-450D-A32F-6BD920A5DED6}" type="slidenum">
              <a:rPr lang="en-GB" smtClean="0"/>
              <a:t>14</a:t>
            </a:fld>
            <a:endParaRPr lang="en-GB"/>
          </a:p>
        </p:txBody>
      </p:sp>
    </p:spTree>
    <p:extLst>
      <p:ext uri="{BB962C8B-B14F-4D97-AF65-F5344CB8AC3E}">
        <p14:creationId xmlns:p14="http://schemas.microsoft.com/office/powerpoint/2010/main" val="1605256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00" b="0" dirty="0">
                <a:solidFill>
                  <a:srgbClr val="00598E"/>
                </a:solidFill>
                <a:latin typeface="Roboto" panose="02000000000000000000" pitchFamily="2" charset="0"/>
              </a:rPr>
              <a:t>As I briefly just said though, upgrading infrastructure is not the only thing that DNOs do – and not the only way they manage constraints.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900" b="1" dirty="0">
              <a:solidFill>
                <a:srgbClr val="00598E"/>
              </a:solidFill>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00" dirty="0">
                <a:effectLst/>
                <a:latin typeface="Calibri" panose="020F0502020204030204" pitchFamily="34" charset="0"/>
                <a:ea typeface="Calibri" panose="020F0502020204030204" pitchFamily="34" charset="0"/>
                <a:cs typeface="Times New Roman" panose="02020603050405020304" pitchFamily="18" charset="0"/>
              </a:rPr>
              <a:t>They are also increasingly playing an operational role in </a:t>
            </a:r>
            <a:r>
              <a:rPr lang="en-GB" sz="900" i="1" dirty="0">
                <a:effectLst/>
                <a:latin typeface="Calibri" panose="020F0502020204030204" pitchFamily="34" charset="0"/>
                <a:ea typeface="Calibri" panose="020F0502020204030204" pitchFamily="34" charset="0"/>
                <a:cs typeface="Times New Roman" panose="02020603050405020304" pitchFamily="18" charset="0"/>
              </a:rPr>
              <a:t>balancing</a:t>
            </a:r>
            <a:r>
              <a:rPr lang="en-GB" sz="900" dirty="0">
                <a:effectLst/>
                <a:latin typeface="Calibri" panose="020F0502020204030204" pitchFamily="34" charset="0"/>
                <a:ea typeface="Calibri" panose="020F0502020204030204" pitchFamily="34" charset="0"/>
                <a:cs typeface="Times New Roman" panose="02020603050405020304" pitchFamily="18" charset="0"/>
              </a:rPr>
              <a:t> supply and demand locally, and thereby transforming into Distribution System Operators, in what is called the ‘DNO-DSO transition’.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00" dirty="0">
                <a:effectLst/>
                <a:latin typeface="Calibri" panose="020F0502020204030204" pitchFamily="34" charset="0"/>
                <a:ea typeface="Calibri" panose="020F0502020204030204" pitchFamily="34" charset="0"/>
                <a:cs typeface="Times New Roman" panose="02020603050405020304" pitchFamily="18" charset="0"/>
              </a:rPr>
              <a:t>This means that managing capacity isn’t just about grid infrastructure upgrades, but also ensuring more flexibility in the system to help match supply and demand. Flexibility s</a:t>
            </a:r>
            <a:r>
              <a:rPr lang="en-GB" sz="900" dirty="0"/>
              <a:t>ystems like battery storage, demand-management and real time data from smart tech (like smart meters, EV chargers and heat pumps) will enable them to better manage demand and supply on the local network in real time. This will help to mitigate the need for (and costs associated with) network upgrades – ensuring we’re not just expanding network capacity; but making more efficient use of it too</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9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00" dirty="0"/>
              <a:t>That’s why things like new battery storage facilities matter. But it’s not just about those big standalone facilities: it could also provide opportunities for customers (households and businesses) to play a more active role in how the system is balance by, for example, getting paid to adapt their demand, supply power which they generate themselves, or to store electricity if they have the means.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9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00" dirty="0"/>
              <a:t>That will present opportunities in the future for our resident households and businesses to benefit form emerging </a:t>
            </a:r>
            <a:r>
              <a:rPr lang="en-GB" sz="900" i="1" dirty="0"/>
              <a:t>flexibility markets</a:t>
            </a:r>
            <a:r>
              <a:rPr lang="en-GB" sz="900" i="0" dirty="0"/>
              <a:t> – especially when more smart heat pumps and EV chargers come on the market, which will allow electricity to be exported back into the grid. There’ll be important questions about fairness here too, to ensure that everyone who wants to participate can.</a:t>
            </a:r>
            <a:endParaRPr lang="en-GB" sz="9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9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00" dirty="0"/>
              <a:t>More generally, the key point here is that flexibility matters as well as grid infrastructure upgrades: it’s not just about expanding capacity, but making more efficient use of it.</a:t>
            </a:r>
          </a:p>
        </p:txBody>
      </p:sp>
      <p:sp>
        <p:nvSpPr>
          <p:cNvPr id="4" name="Slide Number Placeholder 3"/>
          <p:cNvSpPr>
            <a:spLocks noGrp="1"/>
          </p:cNvSpPr>
          <p:nvPr>
            <p:ph type="sldNum" sz="quarter" idx="5"/>
          </p:nvPr>
        </p:nvSpPr>
        <p:spPr/>
        <p:txBody>
          <a:bodyPr/>
          <a:lstStyle/>
          <a:p>
            <a:fld id="{CF8A2797-E5BD-450D-A32F-6BD920A5DED6}" type="slidenum">
              <a:rPr lang="en-GB" smtClean="0"/>
              <a:t>15</a:t>
            </a:fld>
            <a:endParaRPr lang="en-GB"/>
          </a:p>
        </p:txBody>
      </p:sp>
    </p:spTree>
    <p:extLst>
      <p:ext uri="{BB962C8B-B14F-4D97-AF65-F5344CB8AC3E}">
        <p14:creationId xmlns:p14="http://schemas.microsoft.com/office/powerpoint/2010/main" val="28286174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Now, what network operators choose to invest in – whether it’s infrastructure or flexibility measures – depends upon what they forecast future demand and supply to look like, and where they expect it to be. To do that, they do very detailed energy system forecasting.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At the national scale, National Grid prepares Future Energy Scenarios for the transmission network annually, which outline four potential pathways to 2050.</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Each scenario essentially describes a different way to decarbonise the grid – and so make different assumptions over key variables like the extent of investment, household efficiency retrofitting, EV take-up, and the relative role of hydrogen boilers and heat pumps.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i="1" dirty="0">
                <a:effectLst/>
                <a:latin typeface="Calibri" panose="020F0502020204030204" pitchFamily="34" charset="0"/>
                <a:ea typeface="Calibri" panose="020F0502020204030204" pitchFamily="34" charset="0"/>
                <a:cs typeface="Times New Roman" panose="02020603050405020304" pitchFamily="18" charset="0"/>
              </a:rPr>
              <a:t>Consumer Transformation</a:t>
            </a:r>
            <a:r>
              <a:rPr lang="en-GB" sz="1800" dirty="0">
                <a:effectLst/>
                <a:latin typeface="Calibri" panose="020F0502020204030204" pitchFamily="34" charset="0"/>
                <a:ea typeface="Calibri" panose="020F0502020204030204" pitchFamily="34" charset="0"/>
                <a:cs typeface="Times New Roman" panose="02020603050405020304" pitchFamily="18" charset="0"/>
              </a:rPr>
              <a:t> focuses more on changing the way we use energy…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i="1" dirty="0">
                <a:effectLst/>
                <a:latin typeface="Calibri" panose="020F0502020204030204" pitchFamily="34" charset="0"/>
                <a:ea typeface="Calibri" panose="020F0502020204030204" pitchFamily="34" charset="0"/>
                <a:cs typeface="Times New Roman" panose="02020603050405020304" pitchFamily="18" charset="0"/>
              </a:rPr>
              <a:t>System Transformation</a:t>
            </a:r>
            <a:r>
              <a:rPr lang="en-GB" sz="1800" dirty="0">
                <a:effectLst/>
                <a:latin typeface="Calibri" panose="020F0502020204030204" pitchFamily="34" charset="0"/>
                <a:ea typeface="Calibri" panose="020F0502020204030204" pitchFamily="34" charset="0"/>
                <a:cs typeface="Times New Roman" panose="02020603050405020304" pitchFamily="18" charset="0"/>
              </a:rPr>
              <a:t> focuses more on changing how energy is generated and supplied.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i="1" dirty="0">
                <a:effectLst/>
                <a:latin typeface="Calibri" panose="020F0502020204030204" pitchFamily="34" charset="0"/>
                <a:ea typeface="Calibri" panose="020F0502020204030204" pitchFamily="34" charset="0"/>
                <a:cs typeface="Times New Roman" panose="02020603050405020304" pitchFamily="18" charset="0"/>
              </a:rPr>
              <a:t>Leading the Way</a:t>
            </a:r>
            <a:r>
              <a:rPr lang="en-GB" sz="1800" dirty="0">
                <a:effectLst/>
                <a:latin typeface="Calibri" panose="020F0502020204030204" pitchFamily="34" charset="0"/>
                <a:ea typeface="Calibri" panose="020F0502020204030204" pitchFamily="34" charset="0"/>
                <a:cs typeface="Times New Roman" panose="02020603050405020304" pitchFamily="18" charset="0"/>
              </a:rPr>
              <a:t> describes the fastest feasible trajectory that is a mix of those two, involving a mix of high consumer engagement, innovative tech and high investment to get to net zero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before</a:t>
            </a:r>
            <a:r>
              <a:rPr lang="en-GB" sz="1800" dirty="0">
                <a:effectLst/>
                <a:latin typeface="Calibri" panose="020F0502020204030204" pitchFamily="34" charset="0"/>
                <a:ea typeface="Calibri" panose="020F0502020204030204" pitchFamily="34" charset="0"/>
                <a:cs typeface="Times New Roman" panose="02020603050405020304" pitchFamily="18" charset="0"/>
              </a:rPr>
              <a:t> 2050.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i="0" dirty="0">
                <a:effectLst/>
                <a:latin typeface="Calibri" panose="020F0502020204030204" pitchFamily="34" charset="0"/>
                <a:ea typeface="Calibri" panose="020F0502020204030204" pitchFamily="34" charset="0"/>
                <a:cs typeface="Times New Roman" panose="02020603050405020304" pitchFamily="18" charset="0"/>
              </a:rPr>
              <a:t>And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Steady Progression</a:t>
            </a:r>
            <a:r>
              <a:rPr lang="en-GB" sz="1800" dirty="0">
                <a:effectLst/>
                <a:latin typeface="Calibri" panose="020F0502020204030204" pitchFamily="34" charset="0"/>
                <a:ea typeface="Calibri" panose="020F0502020204030204" pitchFamily="34" charset="0"/>
                <a:cs typeface="Times New Roman" panose="02020603050405020304" pitchFamily="18" charset="0"/>
              </a:rPr>
              <a:t> is the slowest – and violates our national statutory carbon budget and the Paris Agreement.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800" dirty="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dirty="0">
                <a:effectLst/>
                <a:latin typeface="Calibri" panose="020F0502020204030204" pitchFamily="34" charset="0"/>
                <a:cs typeface="Times New Roman" panose="02020603050405020304" pitchFamily="18" charset="0"/>
              </a:rPr>
              <a:t>They correspondingly have different implications for expected peak demand, as shown on the right.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8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dirty="0">
                <a:effectLst/>
                <a:latin typeface="Calibri" panose="020F0502020204030204" pitchFamily="34" charset="0"/>
                <a:ea typeface="Calibri" panose="020F0502020204030204" pitchFamily="34" charset="0"/>
                <a:cs typeface="Calibri" panose="020F0502020204030204" pitchFamily="34" charset="0"/>
              </a:rPr>
              <a:t>It’s worth noting here too that whilst the transition will significantly increase electricity demand, decarbonising is an opportunity to significantly cut overall energy demand – and demand will need to be mitigated by significant energy efficiency improvements. As such, improving energy efficiency of buildings is part and parcel with managing grid constraints – the less efficient our buildings, the higher their energy demand, and the more pressure on the grid. That’s why when thinking about things like energy efficiency measures – whether done on our estate, our in Dorset buildings through programmes like Low Carbon Dorset and Healthy Homes Dorset – they’re not just saving on bills or cutting their emissions: they’re also helping to mitigate demand and therefore grid constraints too.</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F8A2797-E5BD-450D-A32F-6BD920A5DED6}" type="slidenum">
              <a:rPr lang="en-GB" smtClean="0"/>
              <a:t>16</a:t>
            </a:fld>
            <a:endParaRPr lang="en-GB"/>
          </a:p>
        </p:txBody>
      </p:sp>
    </p:spTree>
    <p:extLst>
      <p:ext uri="{BB962C8B-B14F-4D97-AF65-F5344CB8AC3E}">
        <p14:creationId xmlns:p14="http://schemas.microsoft.com/office/powerpoint/2010/main" val="25244636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Symbol" panose="05050102010706020507" pitchFamily="18" charset="2"/>
              <a:buNone/>
            </a:pPr>
            <a:r>
              <a:rPr lang="en-GB" sz="1100" dirty="0">
                <a:effectLst/>
                <a:latin typeface="Calibri" panose="020F0502020204030204" pitchFamily="34" charset="0"/>
                <a:ea typeface="Calibri" panose="020F0502020204030204" pitchFamily="34" charset="0"/>
                <a:cs typeface="Times New Roman" panose="02020603050405020304" pitchFamily="18" charset="0"/>
              </a:rPr>
              <a:t>What I just showed you was the transmission-level forecasts. But DNOs also undertake annual forecasting for the distribution network too, through their ‘</a:t>
            </a:r>
            <a:r>
              <a:rPr lang="en-GB" sz="1100" i="1" dirty="0">
                <a:effectLst/>
                <a:latin typeface="Calibri" panose="020F0502020204030204" pitchFamily="34" charset="0"/>
                <a:ea typeface="Calibri" panose="020F0502020204030204" pitchFamily="34" charset="0"/>
                <a:cs typeface="Times New Roman" panose="02020603050405020304" pitchFamily="18" charset="0"/>
              </a:rPr>
              <a:t>Distribution</a:t>
            </a:r>
            <a:r>
              <a:rPr lang="en-GB" sz="1100" dirty="0">
                <a:effectLst/>
                <a:latin typeface="Calibri" panose="020F0502020204030204" pitchFamily="34" charset="0"/>
                <a:ea typeface="Calibri" panose="020F0502020204030204" pitchFamily="34" charset="0"/>
                <a:cs typeface="Times New Roman" panose="02020603050405020304" pitchFamily="18" charset="0"/>
              </a:rPr>
              <a:t> Future Energy Scenarios’ (DFES) for the local grid. So both SSEN and National Grid work produce these for the areas covered by us.</a:t>
            </a:r>
          </a:p>
          <a:p>
            <a:pPr marL="0" lvl="0" indent="0">
              <a:lnSpc>
                <a:spcPct val="107000"/>
              </a:lnSpc>
              <a:buFont typeface="Symbol" panose="05050102010706020507" pitchFamily="18" charset="2"/>
              <a:buNone/>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buFont typeface="Symbol" panose="05050102010706020507" pitchFamily="18" charset="2"/>
              <a:buNone/>
            </a:pPr>
            <a:r>
              <a:rPr lang="en-GB" sz="1100" dirty="0">
                <a:effectLst/>
                <a:latin typeface="Calibri" panose="020F0502020204030204" pitchFamily="34" charset="0"/>
                <a:ea typeface="Calibri" panose="020F0502020204030204" pitchFamily="34" charset="0"/>
                <a:cs typeface="Times New Roman" panose="02020603050405020304" pitchFamily="18" charset="0"/>
              </a:rPr>
              <a:t>They use the same framework, definitions and scenarios as the forecasts just mentioned – but uses more local assumptions and more locally detailed forecasts.</a:t>
            </a:r>
          </a:p>
          <a:p>
            <a:pPr marL="0" lvl="0" indent="0">
              <a:lnSpc>
                <a:spcPct val="107000"/>
              </a:lnSpc>
              <a:buFont typeface="Symbol" panose="05050102010706020507" pitchFamily="18" charset="2"/>
              <a:buNone/>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buFont typeface="Symbol" panose="05050102010706020507" pitchFamily="18" charset="2"/>
              <a:buNone/>
            </a:pPr>
            <a:r>
              <a:rPr lang="en-GB" sz="1100" dirty="0">
                <a:effectLst/>
                <a:latin typeface="Calibri" panose="020F0502020204030204" pitchFamily="34" charset="0"/>
                <a:ea typeface="Calibri" panose="020F0502020204030204" pitchFamily="34" charset="0"/>
                <a:cs typeface="Times New Roman" panose="02020603050405020304" pitchFamily="18" charset="0"/>
              </a:rPr>
              <a:t>This enables them to credibly forecast what, where, when and how much supply or demand tech might connect to the distribution network. This then allows them to plan for reinforcement through new or expanded substations or through flexibility measures, providing the evidence base for investment.</a:t>
            </a:r>
          </a:p>
          <a:p>
            <a:pPr marL="0" lvl="0" indent="0">
              <a:lnSpc>
                <a:spcPct val="107000"/>
              </a:lnSpc>
              <a:buFont typeface="Symbol" panose="05050102010706020507" pitchFamily="18" charset="2"/>
              <a:buNone/>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buFont typeface="Symbol" panose="05050102010706020507" pitchFamily="18" charset="2"/>
              <a:buNone/>
            </a:pPr>
            <a:r>
              <a:rPr lang="en-GB" sz="1100" dirty="0">
                <a:effectLst/>
                <a:latin typeface="Calibri" panose="020F0502020204030204" pitchFamily="34" charset="0"/>
                <a:ea typeface="Calibri" panose="020F0502020204030204" pitchFamily="34" charset="0"/>
                <a:cs typeface="Times New Roman" panose="02020603050405020304" pitchFamily="18" charset="0"/>
              </a:rPr>
              <a:t>DNOs model generation, demand and storage in order to anticipate future load scenarios and the location and timing of demand locally.</a:t>
            </a:r>
          </a:p>
          <a:p>
            <a:pPr marL="0" lvl="0" indent="0">
              <a:lnSpc>
                <a:spcPct val="107000"/>
              </a:lnSpc>
              <a:buFont typeface="Symbol" panose="05050102010706020507" pitchFamily="18" charset="2"/>
              <a:buNone/>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buFont typeface="Symbol" panose="05050102010706020507" pitchFamily="18" charset="2"/>
              <a:buNone/>
            </a:pPr>
            <a:r>
              <a:rPr lang="en-GB" sz="1100" dirty="0">
                <a:effectLst/>
                <a:latin typeface="Calibri" panose="020F0502020204030204" pitchFamily="34" charset="0"/>
                <a:ea typeface="Calibri" panose="020F0502020204030204" pitchFamily="34" charset="0"/>
                <a:cs typeface="Times New Roman" panose="02020603050405020304" pitchFamily="18" charset="0"/>
              </a:rPr>
              <a:t>The modelling considers the baseline of operational or connected projects now, and what’s in the pipeline. It then models to the medium and long-term, and distributes these geographically.</a:t>
            </a: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n-GB" sz="1100" dirty="0">
                <a:effectLst/>
                <a:latin typeface="Calibri" panose="020F0502020204030204" pitchFamily="34" charset="0"/>
                <a:ea typeface="Calibri" panose="020F0502020204030204" pitchFamily="34" charset="0"/>
                <a:cs typeface="Times New Roman" panose="02020603050405020304" pitchFamily="18" charset="0"/>
              </a:rPr>
              <a:t>The projections are informed by an evidence base that consider technological and socio-economic factors, consumer behaviour assumptions, local authority strategies and plans, and national policy amongst other things. There are of course uncertainties on things like policy, tech, and consumer behaviour – and effort is made to factor these into the scenarios.</a:t>
            </a:r>
          </a:p>
          <a:p>
            <a:pPr marL="0" lvl="0" indent="0">
              <a:lnSpc>
                <a:spcPct val="107000"/>
              </a:lnSpc>
              <a:buFont typeface="Symbol" panose="05050102010706020507" pitchFamily="18" charset="2"/>
              <a:buNone/>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buFont typeface="Symbol" panose="05050102010706020507" pitchFamily="18" charset="2"/>
              <a:buNone/>
            </a:pPr>
            <a:r>
              <a:rPr lang="en-GB" sz="1100" dirty="0">
                <a:effectLst/>
                <a:latin typeface="Calibri" panose="020F0502020204030204" pitchFamily="34" charset="0"/>
                <a:ea typeface="Calibri" panose="020F0502020204030204" pitchFamily="34" charset="0"/>
                <a:cs typeface="Times New Roman" panose="02020603050405020304" pitchFamily="18" charset="0"/>
              </a:rPr>
              <a:t>They are also informed by engagement with local stakeholders, and DNOs hold multiple consultation and engagement events and actively seek information from local authorities - particularly on development and net zero plans. Many of our officers input into these processes – I and Chris from Planning have just been inputting into SSEN’s for this year, for instance.</a:t>
            </a:r>
          </a:p>
        </p:txBody>
      </p:sp>
      <p:sp>
        <p:nvSpPr>
          <p:cNvPr id="4" name="Slide Number Placeholder 3"/>
          <p:cNvSpPr>
            <a:spLocks noGrp="1"/>
          </p:cNvSpPr>
          <p:nvPr>
            <p:ph type="sldNum" sz="quarter" idx="5"/>
          </p:nvPr>
        </p:nvSpPr>
        <p:spPr/>
        <p:txBody>
          <a:bodyPr/>
          <a:lstStyle/>
          <a:p>
            <a:fld id="{CF8A2797-E5BD-450D-A32F-6BD920A5DED6}" type="slidenum">
              <a:rPr lang="en-GB" smtClean="0"/>
              <a:t>17</a:t>
            </a:fld>
            <a:endParaRPr lang="en-GB"/>
          </a:p>
        </p:txBody>
      </p:sp>
    </p:spTree>
    <p:extLst>
      <p:ext uri="{BB962C8B-B14F-4D97-AF65-F5344CB8AC3E}">
        <p14:creationId xmlns:p14="http://schemas.microsoft.com/office/powerpoint/2010/main" val="35411568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lang="en-GB" sz="1100" dirty="0">
                <a:effectLst/>
                <a:latin typeface="Calibri" panose="020F0502020204030204" pitchFamily="34" charset="0"/>
                <a:ea typeface="Calibri" panose="020F0502020204030204" pitchFamily="34" charset="0"/>
                <a:cs typeface="Times New Roman" panose="02020603050405020304" pitchFamily="18" charset="0"/>
              </a:rPr>
              <a:t>Those forecasts aren’t just intellectual exercises. They inform the strategic investment process: informing a Network Development Plan, Network Options Assessment, and then finally a business case for future investment – like determining when a Grid Supply Point may need upgrading.</a:t>
            </a: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lang="en-GB" sz="1100" dirty="0">
                <a:effectLst/>
                <a:latin typeface="Calibri" panose="020F0502020204030204" pitchFamily="34" charset="0"/>
                <a:ea typeface="Calibri" panose="020F0502020204030204" pitchFamily="34" charset="0"/>
                <a:cs typeface="Times New Roman" panose="02020603050405020304" pitchFamily="18" charset="0"/>
              </a:rPr>
              <a:t>As the network operators are monopolies the network is subject to price controls regulated and set by Ofgem. These controls are known as RIIO.</a:t>
            </a: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lang="en-GB" sz="1100" dirty="0">
                <a:effectLst/>
                <a:latin typeface="Calibri" panose="020F0502020204030204" pitchFamily="34" charset="0"/>
                <a:ea typeface="Calibri" panose="020F0502020204030204" pitchFamily="34" charset="0"/>
                <a:cs typeface="Times New Roman" panose="02020603050405020304" pitchFamily="18" charset="0"/>
              </a:rPr>
              <a:t>The Business Plans are produced for 5-year ‘regulatory control periods’ in which investment in which investment is planned. These are submitted to Ofgem for approval, and determine the level of investment that can be undertaken in that period. The current price control period for distribution networks is called RIIO-ED2, and runs from this year until 2028.</a:t>
            </a: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lang="en-GB" sz="1100" dirty="0">
                <a:effectLst/>
                <a:latin typeface="Calibri" panose="020F0502020204030204" pitchFamily="34" charset="0"/>
                <a:ea typeface="Calibri" panose="020F0502020204030204" pitchFamily="34" charset="0"/>
                <a:cs typeface="Times New Roman" panose="02020603050405020304" pitchFamily="18" charset="0"/>
              </a:rPr>
              <a:t>SSEN’s 2022 plan, for example, outlines a plan to invest at least £3.5bn in the southern license area to 2028, enabling it to facilitate 8GW of distributed generation and storage, 1.3m EVs, and 800,000 heat pumps.</a:t>
            </a:r>
          </a:p>
        </p:txBody>
      </p:sp>
      <p:sp>
        <p:nvSpPr>
          <p:cNvPr id="4" name="Slide Number Placeholder 3"/>
          <p:cNvSpPr>
            <a:spLocks noGrp="1"/>
          </p:cNvSpPr>
          <p:nvPr>
            <p:ph type="sldNum" sz="quarter" idx="5"/>
          </p:nvPr>
        </p:nvSpPr>
        <p:spPr/>
        <p:txBody>
          <a:bodyPr/>
          <a:lstStyle/>
          <a:p>
            <a:fld id="{CF8A2797-E5BD-450D-A32F-6BD920A5DED6}" type="slidenum">
              <a:rPr lang="en-GB" smtClean="0"/>
              <a:t>18</a:t>
            </a:fld>
            <a:endParaRPr lang="en-GB" dirty="0"/>
          </a:p>
        </p:txBody>
      </p:sp>
    </p:spTree>
    <p:extLst>
      <p:ext uri="{BB962C8B-B14F-4D97-AF65-F5344CB8AC3E}">
        <p14:creationId xmlns:p14="http://schemas.microsoft.com/office/powerpoint/2010/main" val="20520487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dirty="0"/>
              <a:t>As such, there are a suite of documents or resources which inform on constraints and plans to address them.</a:t>
            </a:r>
          </a:p>
          <a:p>
            <a:pPr marL="742950" lvl="1" indent="-285750">
              <a:buFont typeface="Arial" panose="020B0604020202020204" pitchFamily="34" charset="0"/>
              <a:buChar char="•"/>
            </a:pPr>
            <a:r>
              <a:rPr lang="en-GB" b="1" dirty="0"/>
              <a:t>Online heat maps</a:t>
            </a:r>
            <a:r>
              <a:rPr lang="en-GB" dirty="0"/>
              <a:t> show where there’s currently capacity, or where it’s limited or non-existent. These can help inform developers where connections are more or less likely to trigger reinforcements.</a:t>
            </a:r>
          </a:p>
          <a:p>
            <a:pPr marL="742950" lvl="1" indent="-285750">
              <a:buFont typeface="Arial" panose="020B0604020202020204" pitchFamily="34" charset="0"/>
              <a:buChar char="•"/>
            </a:pPr>
            <a:r>
              <a:rPr lang="en-GB" b="1" dirty="0"/>
              <a:t>Long-Term Development Statements</a:t>
            </a:r>
            <a:r>
              <a:rPr lang="en-GB" dirty="0"/>
              <a:t> are annual statements which give a rolling 0-5yr view, showing where is expected to reach capacity in the next 5 years. They’re published each November and updated each May.</a:t>
            </a:r>
          </a:p>
          <a:p>
            <a:pPr marL="742950" lvl="1" indent="-285750">
              <a:buFont typeface="Arial" panose="020B0604020202020204" pitchFamily="34" charset="0"/>
              <a:buChar char="•"/>
            </a:pPr>
            <a:r>
              <a:rPr lang="en-GB" b="1" dirty="0"/>
              <a:t>Distribution Future Energy Scenarios</a:t>
            </a:r>
            <a:r>
              <a:rPr lang="en-GB" dirty="0"/>
              <a:t> as just mentioned are annual, scenario-based, long-term projections out to 2050.</a:t>
            </a:r>
          </a:p>
          <a:p>
            <a:pPr marL="742950" lvl="1" indent="-285750">
              <a:buFont typeface="Arial" panose="020B0604020202020204" pitchFamily="34" charset="0"/>
              <a:buChar char="•"/>
            </a:pPr>
            <a:r>
              <a:rPr lang="en-GB" b="1" dirty="0"/>
              <a:t>Business Plans</a:t>
            </a:r>
            <a:r>
              <a:rPr lang="en-GB" dirty="0"/>
              <a:t> as also just mentioned are the investment proposals submitted to Ofgem for each 5-year period.</a:t>
            </a:r>
          </a:p>
          <a:p>
            <a:pPr marL="742950" lvl="1" indent="-285750">
              <a:buFont typeface="Arial" panose="020B0604020202020204" pitchFamily="34" charset="0"/>
              <a:buChar char="•"/>
            </a:pPr>
            <a:r>
              <a:rPr lang="en-GB" b="0" dirty="0"/>
              <a:t>And finally, </a:t>
            </a:r>
            <a:r>
              <a:rPr lang="en-GB" b="1" dirty="0"/>
              <a:t>Network Development Plans</a:t>
            </a:r>
            <a:r>
              <a:rPr lang="en-GB" dirty="0"/>
              <a:t> incorporate all of those, but give a longer-term 10yr plan to address constraints. But they only show intent: they’re subject to the Ofgem’s agreement of the underlying Business Plans, and can be modified if future forecasting suggests need.</a:t>
            </a:r>
          </a:p>
        </p:txBody>
      </p:sp>
      <p:sp>
        <p:nvSpPr>
          <p:cNvPr id="4" name="Slide Number Placeholder 3"/>
          <p:cNvSpPr>
            <a:spLocks noGrp="1"/>
          </p:cNvSpPr>
          <p:nvPr>
            <p:ph type="sldNum" sz="quarter" idx="5"/>
          </p:nvPr>
        </p:nvSpPr>
        <p:spPr/>
        <p:txBody>
          <a:bodyPr/>
          <a:lstStyle/>
          <a:p>
            <a:fld id="{A3F90780-96CB-4B9B-841A-A90C05FF4393}" type="slidenum">
              <a:rPr lang="en-GB" smtClean="0"/>
              <a:t>19</a:t>
            </a:fld>
            <a:endParaRPr lang="en-GB"/>
          </a:p>
        </p:txBody>
      </p:sp>
    </p:spTree>
    <p:extLst>
      <p:ext uri="{BB962C8B-B14F-4D97-AF65-F5344CB8AC3E}">
        <p14:creationId xmlns:p14="http://schemas.microsoft.com/office/powerpoint/2010/main" val="1736640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dirty="0">
                <a:effectLst/>
                <a:latin typeface="Calibri" panose="020F0502020204030204" pitchFamily="34" charset="0"/>
                <a:ea typeface="Calibri" panose="020F0502020204030204" pitchFamily="34" charset="0"/>
              </a:rPr>
              <a:t>Before I begin, I should give a caveat or warning. The grid, as topic, has the treble vice of being both highly technical, quite boring, and something in which we have no statutory duty to play any role whatsoever.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dirty="0">
                <a:effectLst/>
                <a:latin typeface="Calibri" panose="020F0502020204030204" pitchFamily="34" charset="0"/>
                <a:ea typeface="Calibri" panose="020F0502020204030204" pitchFamily="34" charset="0"/>
              </a:rPr>
              <a:t>For that reason, you might think, why am I here listening to you ramble on about it on a Thursday evening?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dirty="0">
                <a:effectLst/>
                <a:latin typeface="Calibri" panose="020F0502020204030204" pitchFamily="34" charset="0"/>
                <a:ea typeface="Calibri" panose="020F0502020204030204" pitchFamily="34" charset="0"/>
              </a:rPr>
              <a:t>Well, as I’ll try to convince you, it is of </a:t>
            </a:r>
            <a:r>
              <a:rPr lang="en-GB" sz="1800" i="1" dirty="0">
                <a:effectLst/>
                <a:latin typeface="Calibri" panose="020F0502020204030204" pitchFamily="34" charset="0"/>
                <a:ea typeface="Calibri" panose="020F0502020204030204" pitchFamily="34" charset="0"/>
              </a:rPr>
              <a:t>fundamental</a:t>
            </a:r>
            <a:r>
              <a:rPr lang="en-GB" sz="1800" dirty="0">
                <a:effectLst/>
                <a:latin typeface="Calibri" panose="020F0502020204030204" pitchFamily="34" charset="0"/>
                <a:ea typeface="Calibri" panose="020F0502020204030204" pitchFamily="34" charset="0"/>
              </a:rPr>
              <a:t> </a:t>
            </a:r>
            <a:r>
              <a:rPr lang="en-GB" sz="1800" i="1" dirty="0">
                <a:effectLst/>
                <a:latin typeface="Calibri" panose="020F0502020204030204" pitchFamily="34" charset="0"/>
                <a:ea typeface="Calibri" panose="020F0502020204030204" pitchFamily="34" charset="0"/>
              </a:rPr>
              <a:t>strategic importance</a:t>
            </a:r>
            <a:r>
              <a:rPr lang="en-GB" sz="1800" dirty="0">
                <a:effectLst/>
                <a:latin typeface="Calibri" panose="020F0502020204030204" pitchFamily="34" charset="0"/>
                <a:ea typeface="Calibri" panose="020F0502020204030204" pitchFamily="34" charset="0"/>
              </a:rPr>
              <a:t> for our ambitions on development and housing, economic growth, transport and net zero.</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dirty="0">
                <a:effectLst/>
                <a:latin typeface="Calibri" panose="020F0502020204030204" pitchFamily="34" charset="0"/>
                <a:ea typeface="Calibri" panose="020F0502020204030204" pitchFamily="34" charset="0"/>
              </a:rPr>
              <a:t>As we all know, the energy crisis threw into sharp relief the challenges posed by the UK’s lack of energy self-sufficiency – and strengthened national ambition to transition from volatile and costly fossil fuel imports to an energy system that is cleaner, more secure, and more affordable. That has catalysed national action to shift how the country generates, stores and transports electricity – and the framework that regulates it all. Government and Ofgem have, consequently, released many </a:t>
            </a:r>
            <a:r>
              <a:rPr lang="en-GB" sz="1800" dirty="0" err="1">
                <a:effectLst/>
                <a:latin typeface="Calibri" panose="020F0502020204030204" pitchFamily="34" charset="0"/>
                <a:ea typeface="Calibri" panose="020F0502020204030204" pitchFamily="34" charset="0"/>
              </a:rPr>
              <a:t>many</a:t>
            </a:r>
            <a:r>
              <a:rPr lang="en-GB" sz="1800" dirty="0">
                <a:effectLst/>
                <a:latin typeface="Calibri" panose="020F0502020204030204" pitchFamily="34" charset="0"/>
                <a:ea typeface="Calibri" panose="020F0502020204030204" pitchFamily="34" charset="0"/>
              </a:rPr>
              <a:t> policy documents and reform proposals over the last couple of years on how to get towards that – including for the national ambition to decarbonise the grid by 2030.</a:t>
            </a:r>
          </a:p>
          <a:p>
            <a:pPr marL="0" indent="0">
              <a:buFont typeface="Arial" panose="020B0604020202020204" pitchFamily="34" charset="0"/>
              <a:buNone/>
            </a:pPr>
            <a:endParaRPr lang="en-GB" sz="1800" dirty="0">
              <a:effectLst/>
              <a:latin typeface="Calibri" panose="020F0502020204030204" pitchFamily="34" charset="0"/>
              <a:ea typeface="Calibri" panose="020F0502020204030204" pitchFamily="34" charset="0"/>
            </a:endParaRPr>
          </a:p>
          <a:p>
            <a:pPr marL="0" indent="0">
              <a:buFont typeface="Arial" panose="020B0604020202020204" pitchFamily="34" charset="0"/>
              <a:buNone/>
            </a:pPr>
            <a:r>
              <a:rPr lang="en-GB" sz="1800" dirty="0">
                <a:effectLst/>
                <a:latin typeface="Calibri" panose="020F0502020204030204" pitchFamily="34" charset="0"/>
                <a:ea typeface="Calibri" panose="020F0502020204030204" pitchFamily="34" charset="0"/>
              </a:rPr>
              <a:t>Much of the public conversation about energy is dominated by talk about deploying renewables. But just as important is ensuring that the grid itself is fit for purpose to absorb new local generation, as well as the significant growth in electricity demand expected from the electrification of heat and transport. </a:t>
            </a:r>
          </a:p>
          <a:p>
            <a:pPr marL="0" indent="0">
              <a:buFont typeface="Arial" panose="020B0604020202020204" pitchFamily="34" charset="0"/>
              <a:buNone/>
            </a:pPr>
            <a:endParaRPr lang="en-GB" sz="1800" dirty="0">
              <a:effectLst/>
              <a:latin typeface="Calibri" panose="020F0502020204030204" pitchFamily="34" charset="0"/>
              <a:ea typeface="Calibri" panose="020F0502020204030204" pitchFamily="34" charset="0"/>
            </a:endParaRPr>
          </a:p>
          <a:p>
            <a:pPr marL="0" indent="0">
              <a:buFont typeface="Arial" panose="020B0604020202020204" pitchFamily="34" charset="0"/>
              <a:buNone/>
            </a:pPr>
            <a:r>
              <a:rPr lang="en-GB" sz="1800" dirty="0">
                <a:effectLst/>
                <a:latin typeface="Calibri" panose="020F0502020204030204" pitchFamily="34" charset="0"/>
                <a:ea typeface="Calibri" panose="020F0502020204030204" pitchFamily="34" charset="0"/>
              </a:rPr>
              <a:t>That’s because, ultimately, a constrained grid that lacks capacity to absorb new supply and demand presents barriers to our achievement of new development, economic growth and net zero alike. And whilst it’s a problem for everyone nationally, it’ll of course have locally-specific contours that mean we have strong interests in ensuring that how the grid evolves, and what is invested in, is aligned to our own local needs in Dorset.</a:t>
            </a:r>
          </a:p>
          <a:p>
            <a:pPr marL="0" indent="0">
              <a:buFont typeface="Arial" panose="020B0604020202020204" pitchFamily="34" charset="0"/>
              <a:buNone/>
            </a:pPr>
            <a:endParaRPr lang="en-GB" sz="1800" dirty="0">
              <a:effectLst/>
              <a:latin typeface="Calibri" panose="020F0502020204030204" pitchFamily="34" charset="0"/>
              <a:ea typeface="Calibri" panose="020F0502020204030204" pitchFamily="34" charset="0"/>
            </a:endParaRPr>
          </a:p>
          <a:p>
            <a:pPr marL="0" indent="0">
              <a:buFont typeface="Arial" panose="020B0604020202020204" pitchFamily="34" charset="0"/>
              <a:buNone/>
            </a:pPr>
            <a:r>
              <a:rPr lang="en-GB" sz="1800" dirty="0">
                <a:effectLst/>
                <a:latin typeface="Calibri" panose="020F0502020204030204" pitchFamily="34" charset="0"/>
                <a:ea typeface="Calibri" panose="020F0502020204030204" pitchFamily="34" charset="0"/>
              </a:rPr>
              <a:t>Nor is this just a problem for the future: some of our programmes, and those of other local stakeholders, have already faced delays, curtailment or cancellation owing to prohibitive connection costs or grid strengthening delays which impaired project viability.</a:t>
            </a:r>
          </a:p>
          <a:p>
            <a:pPr marL="0" indent="0">
              <a:buFont typeface="Arial" panose="020B0604020202020204" pitchFamily="34" charset="0"/>
              <a:buNone/>
            </a:pPr>
            <a:endParaRPr lang="en-GB" sz="1800" dirty="0">
              <a:effectLst/>
              <a:latin typeface="Calibri" panose="020F0502020204030204" pitchFamily="34" charset="0"/>
              <a:ea typeface="Calibri" panose="020F0502020204030204" pitchFamily="34" charset="0"/>
            </a:endParaRPr>
          </a:p>
          <a:p>
            <a:pPr marL="0" indent="0">
              <a:buFont typeface="Arial" panose="020B0604020202020204" pitchFamily="34" charset="0"/>
              <a:buNone/>
            </a:pPr>
            <a:r>
              <a:rPr lang="en-GB" sz="1800" dirty="0">
                <a:effectLst/>
                <a:latin typeface="Calibri" panose="020F0502020204030204" pitchFamily="34" charset="0"/>
                <a:ea typeface="Calibri" panose="020F0502020204030204" pitchFamily="34" charset="0"/>
              </a:rPr>
              <a:t>But this could get more significant in the future and threaten key opportunities. Our Great South West prospectus, for instance, identifies that the region could generate 11% of the UK’s electricity capacity, but this urgently needs strategic investment in the grid and policy reform to realise it.</a:t>
            </a:r>
          </a:p>
          <a:p>
            <a:pPr marL="0" indent="0">
              <a:buFont typeface="Arial" panose="020B0604020202020204" pitchFamily="34" charset="0"/>
              <a:buNone/>
            </a:pPr>
            <a:endParaRPr lang="en-GB" sz="1800" dirty="0">
              <a:effectLst/>
              <a:latin typeface="Calibri" panose="020F0502020204030204" pitchFamily="34" charset="0"/>
              <a:ea typeface="Calibri" panose="020F0502020204030204" pitchFamily="34" charset="0"/>
            </a:endParaRPr>
          </a:p>
          <a:p>
            <a:pPr marL="0" indent="0">
              <a:buFont typeface="Arial" panose="020B0604020202020204" pitchFamily="34" charset="0"/>
              <a:buNone/>
            </a:pPr>
            <a:r>
              <a:rPr lang="en-GB" sz="1800" dirty="0">
                <a:effectLst/>
                <a:latin typeface="Calibri" panose="020F0502020204030204" pitchFamily="34" charset="0"/>
                <a:ea typeface="Calibri" panose="020F0502020204030204" pitchFamily="34" charset="0"/>
              </a:rPr>
              <a:t>Now network operators already do forecast constraints and produce investment plans to try and address them, as I’ll outline – and we as officers feed into these processes. But the reforms now give opportunities for us to play a strengthened role in the future.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dirty="0">
                <a:effectLst/>
                <a:latin typeface="Calibri" panose="020F0502020204030204" pitchFamily="34" charset="0"/>
                <a:ea typeface="Calibri" panose="020F0502020204030204" pitchFamily="34" charset="0"/>
              </a:rPr>
              <a:t>For all these reasons, earlier this year a cross-party task &amp; finish group of our place and resources scrutiny committee did a deep dive into the issue. For their sins, they endured five 3-4hr sessions, and in the process heard from council </a:t>
            </a:r>
            <a:r>
              <a:rPr lang="en-GB" sz="1800" dirty="0">
                <a:effectLst/>
                <a:latin typeface="Arial" panose="020B0604020202020204" pitchFamily="34" charset="0"/>
                <a:ea typeface="Calibri" panose="020F0502020204030204" pitchFamily="34" charset="0"/>
                <a:cs typeface="Times New Roman" panose="02020603050405020304" pitchFamily="18" charset="0"/>
              </a:rPr>
              <a:t>officers, renewables developers, retrofitters, housing developers and housing associations, and network companies themselves.</a:t>
            </a:r>
            <a:r>
              <a:rPr lang="en-GB" sz="1800" dirty="0">
                <a:effectLst/>
                <a:latin typeface="Calibri" panose="020F0502020204030204" pitchFamily="34" charset="0"/>
                <a:ea typeface="Calibri" panose="020F0502020204030204" pitchFamily="34" charset="0"/>
                <a:cs typeface="Times New Roman" panose="02020603050405020304" pitchFamily="18" charset="0"/>
              </a:rPr>
              <a:t> So thank your lucky stars that I’m only talking to you for an hour - and apologies if any of them are present and get flashbacks.</a:t>
            </a:r>
          </a:p>
        </p:txBody>
      </p:sp>
      <p:sp>
        <p:nvSpPr>
          <p:cNvPr id="4" name="Slide Number Placeholder 3"/>
          <p:cNvSpPr>
            <a:spLocks noGrp="1"/>
          </p:cNvSpPr>
          <p:nvPr>
            <p:ph type="sldNum" sz="quarter" idx="5"/>
          </p:nvPr>
        </p:nvSpPr>
        <p:spPr/>
        <p:txBody>
          <a:bodyPr/>
          <a:lstStyle/>
          <a:p>
            <a:fld id="{0F67D5A0-829E-4AF4-B7AD-0208D13869A2}" type="slidenum">
              <a:rPr lang="en-GB" smtClean="0"/>
              <a:t>2</a:t>
            </a:fld>
            <a:endParaRPr lang="en-GB" dirty="0"/>
          </a:p>
        </p:txBody>
      </p:sp>
    </p:spTree>
    <p:extLst>
      <p:ext uri="{BB962C8B-B14F-4D97-AF65-F5344CB8AC3E}">
        <p14:creationId xmlns:p14="http://schemas.microsoft.com/office/powerpoint/2010/main" val="3357771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dirty="0"/>
              <a:t>There’s a lot of detail in those, and if you’re interested I’d suggest you go take a look as I can’t cover the detail in the time available here.</a:t>
            </a:r>
          </a:p>
          <a:p>
            <a:pPr marL="285750" indent="-285750">
              <a:buFont typeface="Arial" panose="020B0604020202020204" pitchFamily="34" charset="0"/>
              <a:buChar char="•"/>
            </a:pPr>
            <a:r>
              <a:rPr lang="en-GB" dirty="0"/>
              <a:t>But to just briefly exemplify some of the content, this is from SSEN’s last Business Plan, noting investment intent for 2023-2028.</a:t>
            </a:r>
          </a:p>
        </p:txBody>
      </p:sp>
      <p:sp>
        <p:nvSpPr>
          <p:cNvPr id="4" name="Slide Number Placeholder 3"/>
          <p:cNvSpPr>
            <a:spLocks noGrp="1"/>
          </p:cNvSpPr>
          <p:nvPr>
            <p:ph type="sldNum" sz="quarter" idx="5"/>
          </p:nvPr>
        </p:nvSpPr>
        <p:spPr/>
        <p:txBody>
          <a:bodyPr/>
          <a:lstStyle/>
          <a:p>
            <a:fld id="{A3F90780-96CB-4B9B-841A-A90C05FF4393}" type="slidenum">
              <a:rPr lang="en-GB" smtClean="0"/>
              <a:t>20</a:t>
            </a:fld>
            <a:endParaRPr lang="en-GB"/>
          </a:p>
        </p:txBody>
      </p:sp>
    </p:spTree>
    <p:extLst>
      <p:ext uri="{BB962C8B-B14F-4D97-AF65-F5344CB8AC3E}">
        <p14:creationId xmlns:p14="http://schemas.microsoft.com/office/powerpoint/2010/main" val="20781573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7A1E2DD-B416-4591-ACE0-19C914F63933}" type="slidenum">
              <a:rPr lang="en-GB" smtClean="0"/>
              <a:t>21</a:t>
            </a:fld>
            <a:endParaRPr lang="en-GB"/>
          </a:p>
        </p:txBody>
      </p:sp>
    </p:spTree>
    <p:extLst>
      <p:ext uri="{BB962C8B-B14F-4D97-AF65-F5344CB8AC3E}">
        <p14:creationId xmlns:p14="http://schemas.microsoft.com/office/powerpoint/2010/main" val="21173355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lang="en-GB" sz="1800" dirty="0">
                <a:effectLst/>
                <a:latin typeface="Arial" panose="020B0604020202020204" pitchFamily="34" charset="0"/>
                <a:ea typeface="Calibri" panose="020F0502020204030204" pitchFamily="34" charset="0"/>
                <a:cs typeface="Times New Roman" panose="02020603050405020304" pitchFamily="18" charset="0"/>
              </a:rPr>
              <a:t>As I said earlier, a task and finish group of the Place and Resources Scrutiny Committee did a deep dive into this issue earlier this year.</a:t>
            </a: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dirty="0">
                <a:effectLst/>
                <a:latin typeface="Arial" panose="020B0604020202020204" pitchFamily="34" charset="0"/>
                <a:ea typeface="Calibri" panose="020F0502020204030204" pitchFamily="34" charset="0"/>
                <a:cs typeface="Times New Roman" panose="02020603050405020304" pitchFamily="18" charset="0"/>
              </a:rPr>
              <a:t>Their final report contains the key findings and recommendations – which were subsequently endorsed by scrutiny and by Cabinet.</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dirty="0">
                <a:effectLst/>
                <a:latin typeface="Arial" panose="020B0604020202020204" pitchFamily="34" charset="0"/>
                <a:ea typeface="Calibri" panose="020F0502020204030204" pitchFamily="34" charset="0"/>
                <a:cs typeface="Times New Roman" panose="02020603050405020304" pitchFamily="18" charset="0"/>
              </a:rPr>
              <a:t>It’s written as a primer for anyone who didn’t participate – so if it’s of interest, and I’ve failed (as I no doubt have) to adequately explain stuff over the previous x minutes, then please do take a look at it.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I’ll just here briefly note a few key points from it.</a:t>
            </a: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F8A2797-E5BD-450D-A32F-6BD920A5DED6}" type="slidenum">
              <a:rPr lang="en-GB" smtClean="0"/>
              <a:t>22</a:t>
            </a:fld>
            <a:endParaRPr lang="en-GB" dirty="0"/>
          </a:p>
        </p:txBody>
      </p:sp>
    </p:spTree>
    <p:extLst>
      <p:ext uri="{BB962C8B-B14F-4D97-AF65-F5344CB8AC3E}">
        <p14:creationId xmlns:p14="http://schemas.microsoft.com/office/powerpoint/2010/main" val="30482843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First, is that the challenge cannot be understated: grid constraints are now commonly cited as the single biggest barrier to decarbonising power. And if unaddressed its strategic significance is considerable, presenting a drag not just on decarbonisation and energy security, but also on business expansion, development, investment and economic growth.</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*Moreover, this is not just an issue for the future. Local projects already face delays, curtailment or cancellation owing to prohibitive connection costs or grid strengthening delays – and in some cases it has impaired project viability entirely. Many local stakeholders have reported being offered connection times as late as 2036, and many identified the contours of these challenges and their impacts – telling us of many major and minor renewables, EV charger and building retrofit projects they had underway which were running into grid capacity issues. Whilst the extent of the projects facing constraints shouldn’t be exaggerated, equally, they are more than an irritant to a sizeable number of projects – and there is a clear identifiable strategic risk that this could become more severe as ever more new sources of low carbon supply, storage and demand aim to connect to the system in the coming decade.</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*Just as importantly, however, local stakeholders also endeavoured not to just register their views on the challenge, but to diagnose the challenges and offer prescriptions on the councils potential role in helping to resolve them – whether through strengthening the evidence base for local network investment need and the strategic planning of the future grid; strengthening our collaboration with network companies; lobbying to expedite upgrades; or better facilitating constraint mitigations like flexibility measures such as battery storage, microgrids, or alternative low carbon heat sources.</a:t>
            </a:r>
          </a:p>
          <a:p>
            <a:pPr>
              <a:lnSpc>
                <a:spcPct val="107000"/>
              </a:lnSpc>
              <a:spcAft>
                <a:spcPts val="800"/>
              </a:spcAft>
            </a:pP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There’s a lot more detail in the report on what stakeholders told us about the issues and impacts locally which I won’t repeat here, for want of time.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F8A2797-E5BD-450D-A32F-6BD920A5DED6}" type="slidenum">
              <a:rPr lang="en-GB" smtClean="0"/>
              <a:t>23</a:t>
            </a:fld>
            <a:endParaRPr lang="en-GB" dirty="0"/>
          </a:p>
        </p:txBody>
      </p:sp>
    </p:spTree>
    <p:extLst>
      <p:ext uri="{BB962C8B-B14F-4D97-AF65-F5344CB8AC3E}">
        <p14:creationId xmlns:p14="http://schemas.microsoft.com/office/powerpoint/2010/main" val="31564792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In a nutshell though, these were the key diagnoses for why the problems existed:</a:t>
            </a:r>
          </a:p>
          <a:p>
            <a:pPr marL="285750" indent="-285750">
              <a:lnSpc>
                <a:spcPct val="107000"/>
              </a:lnSpc>
              <a:spcAft>
                <a:spcPts val="800"/>
              </a:spcAft>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Insufficient strategic anticipatory investment</a:t>
            </a:r>
          </a:p>
          <a:p>
            <a:pPr marL="285750" indent="-285750">
              <a:lnSpc>
                <a:spcPct val="107000"/>
              </a:lnSpc>
              <a:spcAft>
                <a:spcPts val="800"/>
              </a:spcAft>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A lack of strategic network planning</a:t>
            </a:r>
          </a:p>
          <a:p>
            <a:pPr marL="285750" indent="-285750">
              <a:lnSpc>
                <a:spcPct val="107000"/>
              </a:lnSpc>
              <a:spcAft>
                <a:spcPts val="800"/>
              </a:spcAft>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Poor connection queue processes</a:t>
            </a:r>
          </a:p>
          <a:p>
            <a:pPr marL="285750" indent="-285750">
              <a:lnSpc>
                <a:spcPct val="107000"/>
              </a:lnSpc>
              <a:spcAft>
                <a:spcPts val="800"/>
              </a:spcAft>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Poor coordination and governance, especially sub-nationally</a:t>
            </a:r>
          </a:p>
          <a:p>
            <a:pPr marL="285750" indent="-285750">
              <a:lnSpc>
                <a:spcPct val="107000"/>
              </a:lnSpc>
              <a:spcAft>
                <a:spcPts val="800"/>
              </a:spcAft>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Poor infrastructure build times</a:t>
            </a:r>
          </a:p>
          <a:p>
            <a:pPr marL="285750" indent="-285750">
              <a:lnSpc>
                <a:spcPct val="107000"/>
              </a:lnSpc>
              <a:spcAft>
                <a:spcPts val="800"/>
              </a:spcAft>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And immature flexibility markets</a:t>
            </a:r>
          </a:p>
          <a:p>
            <a:pPr marL="285750" indent="-285750">
              <a:lnSpc>
                <a:spcPct val="107000"/>
              </a:lnSpc>
              <a:spcAft>
                <a:spcPts val="800"/>
              </a:spcAft>
              <a:buFont typeface="Arial" panose="020B0604020202020204" pitchFamily="34" charset="0"/>
              <a:buChar cha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Font typeface="Arial" panose="020B0604020202020204" pitchFamily="34" charset="0"/>
              <a:buNone/>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F8A2797-E5BD-450D-A32F-6BD920A5DED6}" type="slidenum">
              <a:rPr lang="en-GB" smtClean="0"/>
              <a:t>24</a:t>
            </a:fld>
            <a:endParaRPr lang="en-GB" dirty="0"/>
          </a:p>
        </p:txBody>
      </p:sp>
    </p:spTree>
    <p:extLst>
      <p:ext uri="{BB962C8B-B14F-4D97-AF65-F5344CB8AC3E}">
        <p14:creationId xmlns:p14="http://schemas.microsoft.com/office/powerpoint/2010/main" val="17010764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In particular, I’m not going to talk through all the recommendations of the task &amp; finish group – but I do want to pick up here on two which have to two with the need for more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strategic energy planning </a:t>
            </a:r>
            <a:r>
              <a:rPr lang="en-GB" sz="1800" dirty="0">
                <a:effectLst/>
                <a:latin typeface="Calibri" panose="020F0502020204030204" pitchFamily="34" charset="0"/>
                <a:ea typeface="Calibri" panose="020F0502020204030204" pitchFamily="34" charset="0"/>
                <a:cs typeface="Times New Roman" panose="02020603050405020304" pitchFamily="18" charset="0"/>
              </a:rPr>
              <a:t>at the local and regional scales.</a:t>
            </a:r>
          </a:p>
        </p:txBody>
      </p:sp>
      <p:sp>
        <p:nvSpPr>
          <p:cNvPr id="4" name="Slide Number Placeholder 3"/>
          <p:cNvSpPr>
            <a:spLocks noGrp="1"/>
          </p:cNvSpPr>
          <p:nvPr>
            <p:ph type="sldNum" sz="quarter" idx="5"/>
          </p:nvPr>
        </p:nvSpPr>
        <p:spPr/>
        <p:txBody>
          <a:bodyPr/>
          <a:lstStyle/>
          <a:p>
            <a:fld id="{CF8A2797-E5BD-450D-A32F-6BD920A5DED6}" type="slidenum">
              <a:rPr lang="en-GB" smtClean="0"/>
              <a:t>25</a:t>
            </a:fld>
            <a:endParaRPr lang="en-GB" dirty="0"/>
          </a:p>
        </p:txBody>
      </p:sp>
    </p:spTree>
    <p:extLst>
      <p:ext uri="{BB962C8B-B14F-4D97-AF65-F5344CB8AC3E}">
        <p14:creationId xmlns:p14="http://schemas.microsoft.com/office/powerpoint/2010/main" val="31186890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7A1E2DD-B416-4591-ACE0-19C914F63933}" type="slidenum">
              <a:rPr lang="en-GB" smtClean="0"/>
              <a:t>26</a:t>
            </a:fld>
            <a:endParaRPr lang="en-GB"/>
          </a:p>
        </p:txBody>
      </p:sp>
    </p:spTree>
    <p:extLst>
      <p:ext uri="{BB962C8B-B14F-4D97-AF65-F5344CB8AC3E}">
        <p14:creationId xmlns:p14="http://schemas.microsoft.com/office/powerpoint/2010/main" val="4747375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In response to these challenges, a new national framework for strategic network planning is being established. This comprises: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Strategic Spatial Energy Plan (SSEP) – this will be a national blueprint for the development of large-scale generation and storage of electricity and hydrogen over time.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Centralised Strategic Network Plan (CSNP) – this will be an independent, coordinated, and long-term approach to transmission network planning.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and Regional Energy Strategic Plans (RESP) – these will provide coordinated whole energy system planning at the regional scale.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Local Area Energy Plans (LAEPs) – these aren’t statutory documents, but many localities have produced them for a more local-scale view, and they could then serve as valuable inputs into RESPs</a:t>
            </a:r>
          </a:p>
        </p:txBody>
      </p:sp>
      <p:sp>
        <p:nvSpPr>
          <p:cNvPr id="4" name="Slide Number Placeholder 3"/>
          <p:cNvSpPr>
            <a:spLocks noGrp="1"/>
          </p:cNvSpPr>
          <p:nvPr>
            <p:ph type="sldNum" sz="quarter" idx="5"/>
          </p:nvPr>
        </p:nvSpPr>
        <p:spPr/>
        <p:txBody>
          <a:bodyPr/>
          <a:lstStyle/>
          <a:p>
            <a:fld id="{64EDDD7A-E973-43E8-9C72-5561B9F5D5B0}" type="slidenum">
              <a:rPr lang="en-GB" smtClean="0"/>
              <a:t>27</a:t>
            </a:fld>
            <a:endParaRPr lang="en-GB"/>
          </a:p>
        </p:txBody>
      </p:sp>
    </p:spTree>
    <p:extLst>
      <p:ext uri="{BB962C8B-B14F-4D97-AF65-F5344CB8AC3E}">
        <p14:creationId xmlns:p14="http://schemas.microsoft.com/office/powerpoint/2010/main" val="12961709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Wingdings" panose="05000000000000000000" pitchFamily="2" charset="2"/>
              <a:buChar char="§"/>
            </a:pPr>
            <a:r>
              <a:rPr lang="en-GB" dirty="0"/>
              <a:t>One of the main big forthcoming changes to ensure better strategic planning for the network will be the introduction of Regional Energy Strategic Plans – which were announced by Ofgem in November.</a:t>
            </a:r>
          </a:p>
          <a:p>
            <a:pPr marL="342900" indent="-342900">
              <a:buFont typeface="Wingdings" panose="05000000000000000000" pitchFamily="2" charset="2"/>
              <a:buChar char="§"/>
            </a:pPr>
            <a:r>
              <a:rPr lang="en-GB" dirty="0"/>
              <a:t>These are being introduced by Ofgem, will be developed by new regional strategic energy boards (a new regional-scale form of governance for energy), and will be delivered by the new National Energy System Operator (a new non-profit public entity with responsibility for electricity and gas).</a:t>
            </a:r>
          </a:p>
          <a:p>
            <a:pPr marL="342900" indent="-342900">
              <a:buFont typeface="Wingdings" panose="05000000000000000000" pitchFamily="2" charset="2"/>
              <a:buChar char="§"/>
            </a:pPr>
            <a:r>
              <a:rPr lang="en-GB" dirty="0"/>
              <a:t>They will support planning at the regional scale, and will help to coordinate local government and network companies to better coordinate strategic infrastructure planning. They will enable democratic representatives to have a greater role and influence over network investment. This should support us to better deliver on our development, economic growth and net zero ambitions by helping to better strategically direct network infrastructure decisions.</a:t>
            </a:r>
          </a:p>
          <a:p>
            <a:pPr marL="342900" indent="-342900">
              <a:buFont typeface="Wingdings" panose="05000000000000000000" pitchFamily="2" charset="2"/>
              <a:buChar char="§"/>
            </a:pPr>
            <a:r>
              <a:rPr lang="en-GB" dirty="0"/>
              <a:t>Currently our engagement with the energy system is piecemeal and project-specific. RESPs should enable us to engage in a more strategic, integrated way that focuses on the whole-system.</a:t>
            </a:r>
          </a:p>
          <a:p>
            <a:pPr marL="342900" indent="-342900">
              <a:buFont typeface="Wingdings" panose="05000000000000000000" pitchFamily="2" charset="2"/>
              <a:buChar char="§"/>
            </a:pPr>
            <a:r>
              <a:rPr lang="en-GB" dirty="0"/>
              <a:t>Councils will play an important in them role by:</a:t>
            </a:r>
          </a:p>
          <a:p>
            <a:pPr marL="800100" lvl="1" indent="-342900">
              <a:buFont typeface="Wingdings" panose="05000000000000000000" pitchFamily="2" charset="2"/>
              <a:buChar char="§"/>
            </a:pPr>
            <a:r>
              <a:rPr lang="en-GB" dirty="0"/>
              <a:t>Sharing our local spatial and data-led plans</a:t>
            </a:r>
          </a:p>
          <a:p>
            <a:pPr marL="800100" lvl="1" indent="-342900">
              <a:buFont typeface="Wingdings" panose="05000000000000000000" pitchFamily="2" charset="2"/>
              <a:buChar char="§"/>
            </a:pPr>
            <a:r>
              <a:rPr lang="en-GB" dirty="0"/>
              <a:t>Helping to set their regional vision and direction</a:t>
            </a:r>
          </a:p>
          <a:p>
            <a:pPr marL="800100" lvl="1" indent="-342900">
              <a:buFont typeface="Wingdings" panose="05000000000000000000" pitchFamily="2" charset="2"/>
              <a:buChar char="§"/>
            </a:pPr>
            <a:r>
              <a:rPr lang="en-GB" dirty="0"/>
              <a:t>Making decisions through the regional Strategic Board</a:t>
            </a:r>
          </a:p>
          <a:p>
            <a:pPr marL="342900" indent="-342900">
              <a:buFont typeface="Wingdings" panose="05000000000000000000" pitchFamily="2" charset="2"/>
              <a:buChar char="§"/>
            </a:pPr>
            <a:r>
              <a:rPr lang="en-GB" dirty="0"/>
              <a:t>Ofgem has an open consultation on RESPs – discussing things like their boundaries and governance.</a:t>
            </a:r>
          </a:p>
          <a:p>
            <a:pPr marL="342900" indent="-342900">
              <a:buFont typeface="Wingdings" panose="05000000000000000000" pitchFamily="2" charset="2"/>
              <a:buChar char="§"/>
            </a:pPr>
            <a:r>
              <a:rPr lang="en-GB" dirty="0"/>
              <a:t>To get the most out of them, we’ll need to prepare effectively…</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2800" dirty="0"/>
              <a:t>Doing that will require at least four key things:</a:t>
            </a:r>
          </a:p>
          <a:p>
            <a:pPr marL="342900" indent="-342900">
              <a:buFont typeface="Wingdings" panose="05000000000000000000" pitchFamily="2" charset="2"/>
              <a:buChar char="§"/>
            </a:pPr>
            <a:r>
              <a:rPr lang="en-GB" sz="2800" b="1" dirty="0"/>
              <a:t>1. Build understanding:</a:t>
            </a:r>
            <a:r>
              <a:rPr lang="en-GB" sz="2800" dirty="0"/>
              <a:t> Build our knowledge about energy networks, their impacts, and their processes and decision-making. That’s partly what we’re doing here today – and we can chat a little more in a bit about what more you think might be helpful to help upskill you.</a:t>
            </a:r>
          </a:p>
          <a:p>
            <a:pPr marL="342900" indent="-342900">
              <a:buFont typeface="Wingdings" panose="05000000000000000000" pitchFamily="2" charset="2"/>
              <a:buChar char="§"/>
            </a:pPr>
            <a:r>
              <a:rPr lang="en-GB" sz="2800" b="1" dirty="0"/>
              <a:t>2. Develop governance: </a:t>
            </a:r>
            <a:r>
              <a:rPr lang="en-GB" sz="2800" dirty="0"/>
              <a:t>Develop structures to enable representation, flow of information and accountability for primary local energy system stakeholders.</a:t>
            </a:r>
          </a:p>
          <a:p>
            <a:pPr marL="342900" indent="-342900">
              <a:buFont typeface="Wingdings" panose="05000000000000000000" pitchFamily="2" charset="2"/>
              <a:buChar char="§"/>
            </a:pPr>
            <a:r>
              <a:rPr lang="en-GB" sz="2800" b="1" dirty="0"/>
              <a:t>3. Champion local stakeholders: </a:t>
            </a:r>
            <a:r>
              <a:rPr lang="en-GB" sz="2800" dirty="0"/>
              <a:t>Help to convene wider local stakeholders to best represent their ambitions at the regional scale.</a:t>
            </a:r>
          </a:p>
          <a:p>
            <a:pPr marL="342900" indent="-342900">
              <a:buFont typeface="Wingdings" panose="05000000000000000000" pitchFamily="2" charset="2"/>
              <a:buChar char="§"/>
            </a:pPr>
            <a:r>
              <a:rPr lang="en-GB" sz="2800" b="1" dirty="0"/>
              <a:t>4. Share data: </a:t>
            </a:r>
            <a:r>
              <a:rPr lang="en-GB" sz="2800" dirty="0"/>
              <a:t>Collate and share local data on things like development, transport, and net zero to help inform the plan.</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Wingdings" panose="05000000000000000000" pitchFamily="2" charset="2"/>
              <a:buChar char="§"/>
            </a:pPr>
            <a:r>
              <a:rPr lang="en-GB" sz="2800" dirty="0"/>
              <a:t>As we’ve seen, the network is very technical – so there’s a continuing need to build our knowledge and understanding – both as councillors and officers – so that we can effectively participate.</a:t>
            </a:r>
          </a:p>
          <a:p>
            <a:pPr marL="342900" indent="-342900">
              <a:buFont typeface="Wingdings" panose="05000000000000000000" pitchFamily="2" charset="2"/>
              <a:buChar char="§"/>
            </a:pPr>
            <a:r>
              <a:rPr lang="en-GB" sz="2800" dirty="0"/>
              <a:t>That’s partly what we were doing through the scrutiny task and finish group, and here today.</a:t>
            </a:r>
          </a:p>
          <a:p>
            <a:pPr marL="342900" indent="-342900">
              <a:buFont typeface="Wingdings" panose="05000000000000000000" pitchFamily="2" charset="2"/>
              <a:buChar char="§"/>
            </a:pPr>
            <a:r>
              <a:rPr lang="en-GB" sz="2800" dirty="0"/>
              <a:t>NESO will also provide training, but we don’t know the details of that yet – but we may be able to help shape that training resource.</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Wingdings" panose="05000000000000000000" pitchFamily="2" charset="2"/>
              <a:buChar char="§"/>
            </a:pPr>
            <a:r>
              <a:rPr lang="en-GB" dirty="0"/>
              <a:t>In the short term, we need to re-convene our relevant teams and how they can feed in. We’re already working well across sustainability and planning now to feed into the existing DFES processes, so it’ll just be a matter of thinking about how we can strengthen those existing ways of working.</a:t>
            </a:r>
          </a:p>
          <a:p>
            <a:pPr marL="342900" indent="-342900">
              <a:buFont typeface="Wingdings" panose="05000000000000000000" pitchFamily="2" charset="2"/>
              <a:buChar char="§"/>
            </a:pPr>
            <a:r>
              <a:rPr lang="en-GB" dirty="0"/>
              <a:t>Hopefully though, the clear challenge for councils to engage effectively with RESPs might prompt government to reconsider policy and resourcing here – and the consultation is a route for us to emphasise points such as:</a:t>
            </a:r>
          </a:p>
          <a:p>
            <a:pPr marL="800100" lvl="1" indent="-342900">
              <a:buFont typeface="Wingdings" panose="05000000000000000000" pitchFamily="2" charset="2"/>
              <a:buChar char="§"/>
            </a:pPr>
            <a:r>
              <a:rPr lang="en-GB" dirty="0"/>
              <a:t>Making net zero or energy planning a resourced statutory function for councils. Ofgem is just the regulator, so can’t address issues like council statutory functions and resourcing – that’s for central government.</a:t>
            </a:r>
          </a:p>
          <a:p>
            <a:pPr marL="800100" lvl="1" indent="-342900">
              <a:buFont typeface="Wingdings" panose="05000000000000000000" pitchFamily="2" charset="2"/>
              <a:buChar char="§"/>
            </a:pPr>
            <a:r>
              <a:rPr lang="en-GB" dirty="0"/>
              <a:t>Strengthening how energy planning is reflected in existing statutory functions like Local Plans and Local Transport Plans.</a:t>
            </a:r>
          </a:p>
          <a:p>
            <a:pPr marL="800100" lvl="1" indent="-342900">
              <a:buFont typeface="Wingdings" panose="05000000000000000000" pitchFamily="2" charset="2"/>
              <a:buChar char="§"/>
            </a:pPr>
            <a:r>
              <a:rPr lang="en-GB" dirty="0"/>
              <a:t>Opportunities through devolution</a:t>
            </a:r>
          </a:p>
          <a:p>
            <a:pPr marL="800100" lvl="1" indent="-342900">
              <a:buFont typeface="Wingdings" panose="05000000000000000000" pitchFamily="2" charset="2"/>
              <a:buChar char="§"/>
            </a:pPr>
            <a:r>
              <a:rPr lang="en-GB" dirty="0"/>
              <a:t>Asks around supporting resource, data and tools from NESO</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Wingdings" panose="05000000000000000000" pitchFamily="2" charset="2"/>
              <a:buChar char="§"/>
            </a:pPr>
            <a:r>
              <a:rPr lang="en-GB" sz="2800" dirty="0"/>
              <a:t>We’ll have a crucial role in convening local communities, businesses and other stakeholders to feed into the process. This will be important both to ensure it reflects the aspirations of local stakeholders, and to ensure community buy-in for new infrastructure.</a:t>
            </a:r>
          </a:p>
          <a:p>
            <a:pPr marL="342900" indent="-342900">
              <a:buFont typeface="Wingdings" panose="05000000000000000000" pitchFamily="2" charset="2"/>
              <a:buChar char="§"/>
            </a:pPr>
            <a:r>
              <a:rPr lang="en-GB" sz="2800" dirty="0"/>
              <a:t>We’ll need to identify the best way to do this locally.</a:t>
            </a:r>
          </a:p>
          <a:p>
            <a:pPr marL="342900" indent="-342900">
              <a:buFont typeface="Wingdings" panose="05000000000000000000" pitchFamily="2" charset="2"/>
              <a:buChar char="§"/>
            </a:pPr>
            <a:r>
              <a:rPr lang="en-GB" sz="2800" dirty="0"/>
              <a:t>There is unclarity about how this will be resourced nationally – but we have already taken steps through the engagement with the grid enquiry; and will be doing more relevant stakeholder mapping and engagement during the initial stages of the LAEP process either late this year or early next – well ahead of the launch of the RESP process.</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2800" dirty="0"/>
              <a:t>The RESP consultation is currently underway, with formal responses due by 8 October 2024. However, for local authorities, this is just the start of a new process for engaging with and supporting the planning of the energy system. The outcomes of the consultation will determine the next steps in how the RESP process is designed and the governance structures that will encourage regional participation with that process.</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F8A2797-E5BD-450D-A32F-6BD920A5DED6}" type="slidenum">
              <a:rPr lang="en-GB" smtClean="0"/>
              <a:t>28</a:t>
            </a:fld>
            <a:endParaRPr lang="en-GB" dirty="0"/>
          </a:p>
        </p:txBody>
      </p:sp>
    </p:spTree>
    <p:extLst>
      <p:ext uri="{BB962C8B-B14F-4D97-AF65-F5344CB8AC3E}">
        <p14:creationId xmlns:p14="http://schemas.microsoft.com/office/powerpoint/2010/main" val="14802972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2800" b="0" i="0" dirty="0">
                <a:solidFill>
                  <a:srgbClr val="393939"/>
                </a:solidFill>
                <a:effectLst/>
                <a:highlight>
                  <a:srgbClr val="FFFFFF"/>
                </a:highlight>
                <a:latin typeface="national"/>
              </a:rPr>
              <a:t>Local Area Energy Planning (LAEP) is a relatively new process. Using technical evidence on the whole energy system, wider non-technical factors, engagement with stakeholders, and clear governance, LAEPs provides an ‘action plan’ using proactive, whole-systems, data-driven approach to energy planning – which ultimately aims to deliver cost savings and a more managed energy transition.</a:t>
            </a:r>
          </a:p>
          <a:p>
            <a:pPr>
              <a:lnSpc>
                <a:spcPct val="107000"/>
              </a:lnSpc>
              <a:spcAft>
                <a:spcPts val="800"/>
              </a:spcAft>
            </a:pPr>
            <a:endParaRPr lang="en-GB" sz="2800" b="0" i="0" dirty="0">
              <a:solidFill>
                <a:srgbClr val="393939"/>
              </a:solidFill>
              <a:effectLst/>
              <a:highlight>
                <a:srgbClr val="FFFFFF"/>
              </a:highlight>
              <a:latin typeface="national"/>
              <a:ea typeface="Calibri" panose="020F0502020204030204" pitchFamily="34" charset="0"/>
              <a:cs typeface="Times New Roman" panose="02020603050405020304" pitchFamily="18" charset="0"/>
            </a:endParaRPr>
          </a:p>
          <a:p>
            <a:pPr>
              <a:lnSpc>
                <a:spcPct val="107000"/>
              </a:lnSpc>
              <a:spcAft>
                <a:spcPts val="800"/>
              </a:spcAft>
            </a:pPr>
            <a:r>
              <a:rPr lang="en-GB" sz="2800" b="0" i="0" dirty="0">
                <a:solidFill>
                  <a:srgbClr val="393939"/>
                </a:solidFill>
                <a:effectLst/>
                <a:highlight>
                  <a:srgbClr val="FFFFFF"/>
                </a:highlight>
                <a:latin typeface="national"/>
                <a:ea typeface="Calibri" panose="020F0502020204030204" pitchFamily="34" charset="0"/>
                <a:cs typeface="Times New Roman" panose="02020603050405020304" pitchFamily="18" charset="0"/>
              </a:rPr>
              <a:t>So far, these aren’t statutory and aren’t therefore funded. Some areas have produced them already, thanks to things like devolution funding, but there’s a lot of inconsistency across the country both regarding whether an area has one, and the method by which they’re developed.</a:t>
            </a:r>
          </a:p>
          <a:p>
            <a:pPr>
              <a:lnSpc>
                <a:spcPct val="107000"/>
              </a:lnSpc>
              <a:spcAft>
                <a:spcPts val="800"/>
              </a:spcAft>
            </a:pPr>
            <a:endParaRPr lang="en-GB" sz="2800" b="0" i="0" dirty="0">
              <a:solidFill>
                <a:srgbClr val="393939"/>
              </a:solidFill>
              <a:effectLst/>
              <a:highlight>
                <a:srgbClr val="FFFFFF"/>
              </a:highlight>
              <a:latin typeface="national"/>
              <a:ea typeface="Calibri" panose="020F0502020204030204" pitchFamily="34" charset="0"/>
              <a:cs typeface="Times New Roman" panose="02020603050405020304" pitchFamily="18" charset="0"/>
            </a:endParaRPr>
          </a:p>
          <a:p>
            <a:pPr>
              <a:lnSpc>
                <a:spcPct val="107000"/>
              </a:lnSpc>
              <a:spcAft>
                <a:spcPts val="800"/>
              </a:spcAft>
            </a:pPr>
            <a:r>
              <a:rPr lang="en-GB" sz="2800" b="0" i="0" dirty="0">
                <a:solidFill>
                  <a:srgbClr val="393939"/>
                </a:solidFill>
                <a:effectLst/>
                <a:highlight>
                  <a:srgbClr val="FFFFFF"/>
                </a:highlight>
                <a:latin typeface="national"/>
                <a:ea typeface="Calibri" panose="020F0502020204030204" pitchFamily="34" charset="0"/>
                <a:cs typeface="Times New Roman" panose="02020603050405020304" pitchFamily="18" charset="0"/>
              </a:rPr>
              <a:t>They can be useful if they help develop a pipeline of investible projects; and could help to inform grid investment planning </a:t>
            </a:r>
            <a:r>
              <a:rPr lang="en-GB" sz="2800" b="0" i="1" dirty="0">
                <a:solidFill>
                  <a:srgbClr val="393939"/>
                </a:solidFill>
                <a:effectLst/>
                <a:highlight>
                  <a:srgbClr val="FFFFFF"/>
                </a:highlight>
                <a:latin typeface="national"/>
                <a:ea typeface="Calibri" panose="020F0502020204030204" pitchFamily="34" charset="0"/>
                <a:cs typeface="Times New Roman" panose="02020603050405020304" pitchFamily="18" charset="0"/>
              </a:rPr>
              <a:t>if </a:t>
            </a:r>
            <a:r>
              <a:rPr lang="en-GB" sz="2800" b="0" i="0" dirty="0">
                <a:solidFill>
                  <a:srgbClr val="393939"/>
                </a:solidFill>
                <a:effectLst/>
                <a:highlight>
                  <a:srgbClr val="FFFFFF"/>
                </a:highlight>
                <a:latin typeface="national"/>
                <a:ea typeface="Calibri" panose="020F0502020204030204" pitchFamily="34" charset="0"/>
                <a:cs typeface="Times New Roman" panose="02020603050405020304" pitchFamily="18" charset="0"/>
              </a:rPr>
              <a:t>they are adequately explicit about their </a:t>
            </a:r>
            <a:r>
              <a:rPr lang="en-GB" sz="2800" b="0" i="1" dirty="0">
                <a:solidFill>
                  <a:srgbClr val="393939"/>
                </a:solidFill>
                <a:effectLst/>
                <a:highlight>
                  <a:srgbClr val="FFFFFF"/>
                </a:highlight>
                <a:latin typeface="national"/>
                <a:ea typeface="Calibri" panose="020F0502020204030204" pitchFamily="34" charset="0"/>
                <a:cs typeface="Times New Roman" panose="02020603050405020304" pitchFamily="18" charset="0"/>
              </a:rPr>
              <a:t>spatial </a:t>
            </a:r>
            <a:r>
              <a:rPr lang="en-GB" sz="2800" b="0" i="0" dirty="0">
                <a:solidFill>
                  <a:srgbClr val="393939"/>
                </a:solidFill>
                <a:effectLst/>
                <a:highlight>
                  <a:srgbClr val="FFFFFF"/>
                </a:highlight>
                <a:latin typeface="national"/>
                <a:ea typeface="Calibri" panose="020F0502020204030204" pitchFamily="34" charset="0"/>
                <a:cs typeface="Times New Roman" panose="02020603050405020304" pitchFamily="18" charset="0"/>
              </a:rPr>
              <a:t>intent. In short, network operators need to know not just the high-level ambitions of localities, what </a:t>
            </a:r>
            <a:r>
              <a:rPr lang="en-GB" sz="2800" b="0" i="1" dirty="0">
                <a:solidFill>
                  <a:srgbClr val="393939"/>
                </a:solidFill>
                <a:effectLst/>
                <a:highlight>
                  <a:srgbClr val="FFFFFF"/>
                </a:highlight>
                <a:latin typeface="national"/>
                <a:ea typeface="Calibri" panose="020F0502020204030204" pitchFamily="34" charset="0"/>
                <a:cs typeface="Times New Roman" panose="02020603050405020304" pitchFamily="18" charset="0"/>
              </a:rPr>
              <a:t>where </a:t>
            </a:r>
            <a:r>
              <a:rPr lang="en-GB" sz="2800" b="0" i="0" dirty="0">
                <a:solidFill>
                  <a:srgbClr val="393939"/>
                </a:solidFill>
                <a:effectLst/>
                <a:highlight>
                  <a:srgbClr val="FFFFFF"/>
                </a:highlight>
                <a:latin typeface="national"/>
                <a:ea typeface="Calibri" panose="020F0502020204030204" pitchFamily="34" charset="0"/>
                <a:cs typeface="Times New Roman" panose="02020603050405020304" pitchFamily="18" charset="0"/>
              </a:rPr>
              <a:t>they want to put new sources of energy generation or demand.</a:t>
            </a:r>
          </a:p>
          <a:p>
            <a:pPr algn="l">
              <a:buFont typeface="Arial" panose="020B0604020202020204" pitchFamily="34" charset="0"/>
              <a:buNone/>
            </a:pPr>
            <a:endParaRPr lang="en-GB" sz="2800" b="0" i="0" dirty="0">
              <a:solidFill>
                <a:srgbClr val="393939"/>
              </a:solidFill>
              <a:effectLst/>
              <a:highlight>
                <a:srgbClr val="FFFFFF"/>
              </a:highlight>
              <a:latin typeface="national"/>
              <a:cs typeface="Times New Roman" panose="02020603050405020304" pitchFamily="18" charset="0"/>
            </a:endParaRPr>
          </a:p>
          <a:p>
            <a:r>
              <a:rPr lang="en-GB" sz="2800" b="0" dirty="0">
                <a:effectLst/>
                <a:latin typeface="Roboto" panose="02000000000000000000" pitchFamily="2" charset="0"/>
              </a:rPr>
              <a:t>Broadly, it includes identifying things like on and off gas properties, energy demand profiles, gas demand profiles, potential rooftop solar and EV charge post opportunities. So, overall, it’s a data-driven approach to understanding spatially what's the best thing to do in an area is, taking into consideration the different  </a:t>
            </a:r>
          </a:p>
          <a:p>
            <a:r>
              <a:rPr lang="en-GB" sz="2800" b="0" dirty="0">
                <a:effectLst/>
                <a:latin typeface="Roboto" panose="02000000000000000000" pitchFamily="2" charset="0"/>
              </a:rPr>
              <a:t>house types, the different industry, different  businesses and your aspirations for the region.  We'll get to see what sort of heating systems might be appropriate in different neighbourhoods – like whether to go for heat pumps or heat networks in an area – and helps us to understand what might be best to aim for, </a:t>
            </a:r>
            <a:r>
              <a:rPr lang="en-GB" sz="2800" b="0" dirty="0" err="1">
                <a:effectLst/>
                <a:latin typeface="Roboto" panose="02000000000000000000" pitchFamily="2" charset="0"/>
              </a:rPr>
              <a:t>steet</a:t>
            </a:r>
            <a:r>
              <a:rPr lang="en-GB" sz="2800" b="0" dirty="0">
                <a:effectLst/>
                <a:latin typeface="Roboto" panose="02000000000000000000" pitchFamily="2" charset="0"/>
              </a:rPr>
              <a:t>-by-street. </a:t>
            </a:r>
          </a:p>
          <a:p>
            <a:endParaRPr lang="en-GB" sz="2800" b="0" dirty="0">
              <a:effectLst/>
              <a:latin typeface="Roboto" panose="02000000000000000000" pitchFamily="2" charset="0"/>
            </a:endParaRPr>
          </a:p>
          <a:p>
            <a:r>
              <a:rPr lang="en-GB" sz="2800" b="0" dirty="0">
                <a:effectLst/>
                <a:latin typeface="Roboto" panose="02000000000000000000" pitchFamily="2" charset="0"/>
              </a:rPr>
              <a:t>The process is one that's highly collaborative, making sure that the right stakeholders are  brought to the table and buy into the plan itself.  </a:t>
            </a:r>
          </a:p>
          <a:p>
            <a:pPr algn="l">
              <a:buFont typeface="Arial" panose="020B0604020202020204" pitchFamily="34" charset="0"/>
              <a:buNone/>
            </a:pPr>
            <a:endParaRPr lang="en-GB" sz="2800" b="0" i="0" dirty="0">
              <a:solidFill>
                <a:srgbClr val="393939"/>
              </a:solidFill>
              <a:effectLst/>
              <a:highlight>
                <a:srgbClr val="FFFFFF"/>
              </a:highlight>
              <a:latin typeface="national"/>
              <a:cs typeface="Times New Roman" panose="02020603050405020304" pitchFamily="18" charset="0"/>
            </a:endParaRPr>
          </a:p>
          <a:p>
            <a:pPr algn="l">
              <a:buFont typeface="Arial" panose="020B0604020202020204" pitchFamily="34" charset="0"/>
              <a:buNone/>
            </a:pPr>
            <a:r>
              <a:rPr lang="en-GB" sz="2800" b="0" i="0" dirty="0">
                <a:solidFill>
                  <a:srgbClr val="393939"/>
                </a:solidFill>
                <a:effectLst/>
                <a:highlight>
                  <a:srgbClr val="FFFFFF"/>
                </a:highlight>
                <a:latin typeface="national"/>
              </a:rPr>
              <a:t>LAEPs have recently become a statutory requirement for Welsh local authorities. ‘Trailblazer cities’ like Greater Manchester have adopted LAEPs with ambitious pre-2050 net zero targets across the UK. Over 20 local authorities have LAEPs in the UK. There are significant barriers to roll-out such as the capacity and skills of local authorities, short-term funding, data transparency and a lack of standardisation.</a:t>
            </a:r>
          </a:p>
        </p:txBody>
      </p:sp>
      <p:sp>
        <p:nvSpPr>
          <p:cNvPr id="4" name="Slide Number Placeholder 3"/>
          <p:cNvSpPr>
            <a:spLocks noGrp="1"/>
          </p:cNvSpPr>
          <p:nvPr>
            <p:ph type="sldNum" sz="quarter" idx="5"/>
          </p:nvPr>
        </p:nvSpPr>
        <p:spPr/>
        <p:txBody>
          <a:bodyPr/>
          <a:lstStyle/>
          <a:p>
            <a:fld id="{CF8A2797-E5BD-450D-A32F-6BD920A5DED6}" type="slidenum">
              <a:rPr lang="en-GB" smtClean="0"/>
              <a:t>29</a:t>
            </a:fld>
            <a:endParaRPr lang="en-GB" dirty="0"/>
          </a:p>
        </p:txBody>
      </p:sp>
    </p:spTree>
    <p:extLst>
      <p:ext uri="{BB962C8B-B14F-4D97-AF65-F5344CB8AC3E}">
        <p14:creationId xmlns:p14="http://schemas.microsoft.com/office/powerpoint/2010/main" val="1524400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7A1E2DD-B416-4591-ACE0-19C914F63933}" type="slidenum">
              <a:rPr lang="en-GB" smtClean="0"/>
              <a:t>3</a:t>
            </a:fld>
            <a:endParaRPr lang="en-GB"/>
          </a:p>
        </p:txBody>
      </p:sp>
    </p:spTree>
    <p:extLst>
      <p:ext uri="{BB962C8B-B14F-4D97-AF65-F5344CB8AC3E}">
        <p14:creationId xmlns:p14="http://schemas.microsoft.com/office/powerpoint/2010/main" val="35977772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F8A2797-E5BD-450D-A32F-6BD920A5DED6}" type="slidenum">
              <a:rPr lang="en-GB" smtClean="0"/>
              <a:t>30</a:t>
            </a:fld>
            <a:endParaRPr lang="en-GB" dirty="0"/>
          </a:p>
        </p:txBody>
      </p:sp>
    </p:spTree>
    <p:extLst>
      <p:ext uri="{BB962C8B-B14F-4D97-AF65-F5344CB8AC3E}">
        <p14:creationId xmlns:p14="http://schemas.microsoft.com/office/powerpoint/2010/main" val="30878335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Thanks, I just want to conclude by thanking the task &amp; finish group for enduring with this process.</a:t>
            </a:r>
          </a:p>
          <a:p>
            <a:pPr marL="171450" indent="-171450">
              <a:buFont typeface="Arial" panose="020B0604020202020204" pitchFamily="34" charset="0"/>
              <a:buChar char="•"/>
            </a:pPr>
            <a:r>
              <a:rPr lang="en-GB" dirty="0"/>
              <a:t>I know it was often a bit intense with some marathon 3 or 4 hour sessions on often really technical matters – so thanks for sticking through it, and I hope you appreciate the subsequent gift of a hefty report to read.in addition</a:t>
            </a:r>
          </a:p>
          <a:p>
            <a:pPr marL="171450" indent="-171450">
              <a:buFont typeface="Arial" panose="020B0604020202020204" pitchFamily="34" charset="0"/>
              <a:buChar char="•"/>
            </a:pPr>
            <a:r>
              <a:rPr lang="en-GB" dirty="0"/>
              <a:t>I hope that it’s been a helpful process though, and I know that we as officers also learnt a lot throughout – and it’s also been a pleasure to work with members in this sustained way.</a:t>
            </a:r>
          </a:p>
          <a:p>
            <a:pPr marL="171450" indent="-171450">
              <a:buFont typeface="Arial" panose="020B0604020202020204" pitchFamily="34" charset="0"/>
              <a:buChar char="•"/>
            </a:pPr>
            <a:r>
              <a:rPr lang="en-GB" dirty="0"/>
              <a:t>So thanks to the committee for the opportunity.</a:t>
            </a:r>
          </a:p>
        </p:txBody>
      </p:sp>
      <p:sp>
        <p:nvSpPr>
          <p:cNvPr id="4" name="Slide Number Placeholder 3"/>
          <p:cNvSpPr>
            <a:spLocks noGrp="1"/>
          </p:cNvSpPr>
          <p:nvPr>
            <p:ph type="sldNum" sz="quarter" idx="5"/>
          </p:nvPr>
        </p:nvSpPr>
        <p:spPr/>
        <p:txBody>
          <a:bodyPr/>
          <a:lstStyle/>
          <a:p>
            <a:fld id="{CF8A2797-E5BD-450D-A32F-6BD920A5DED6}" type="slidenum">
              <a:rPr lang="en-GB" smtClean="0"/>
              <a:t>31</a:t>
            </a:fld>
            <a:endParaRPr lang="en-GB" dirty="0"/>
          </a:p>
        </p:txBody>
      </p:sp>
    </p:spTree>
    <p:extLst>
      <p:ext uri="{BB962C8B-B14F-4D97-AF65-F5344CB8AC3E}">
        <p14:creationId xmlns:p14="http://schemas.microsoft.com/office/powerpoint/2010/main" val="584992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7A1E2DD-B416-4591-ACE0-19C914F63933}" type="slidenum">
              <a:rPr lang="en-GB" smtClean="0"/>
              <a:t>4</a:t>
            </a:fld>
            <a:endParaRPr lang="en-GB"/>
          </a:p>
        </p:txBody>
      </p:sp>
    </p:spTree>
    <p:extLst>
      <p:ext uri="{BB962C8B-B14F-4D97-AF65-F5344CB8AC3E}">
        <p14:creationId xmlns:p14="http://schemas.microsoft.com/office/powerpoint/2010/main" val="2377035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panose="020B0604020202020204" pitchFamily="34" charset="0"/>
              <a:buNone/>
            </a:pPr>
            <a:r>
              <a:rPr lang="en-GB" sz="1600" dirty="0">
                <a:solidFill>
                  <a:srgbClr val="00598E"/>
                </a:solidFill>
                <a:latin typeface="Roboto" panose="02000000000000000000" pitchFamily="2" charset="0"/>
              </a:rPr>
              <a:t>So, to begin. What is the grid? The grid is the complex network of infrastructure responsible for carrying power from where it’s generated to the point of consumption by a home or business. In a nutshell, it comprises a system of overhead lines, underground cables and substations.</a:t>
            </a:r>
          </a:p>
          <a:p>
            <a:pPr marL="0" indent="0" algn="l">
              <a:buFont typeface="Arial" panose="020B0604020202020204" pitchFamily="34" charset="0"/>
              <a:buNone/>
            </a:pPr>
            <a:endParaRPr lang="en-GB" sz="1600" dirty="0">
              <a:solidFill>
                <a:srgbClr val="00598E"/>
              </a:solidFill>
              <a:latin typeface="Roboto" panose="02000000000000000000" pitchFamily="2" charset="0"/>
            </a:endParaRPr>
          </a:p>
          <a:p>
            <a:pPr marL="0" indent="0" algn="l">
              <a:buFont typeface="Arial" panose="020B0604020202020204" pitchFamily="34" charset="0"/>
              <a:buNone/>
            </a:pPr>
            <a:r>
              <a:rPr lang="en-GB" sz="1600" dirty="0">
                <a:solidFill>
                  <a:srgbClr val="00598E"/>
                </a:solidFill>
                <a:latin typeface="Roboto" panose="02000000000000000000" pitchFamily="2" charset="0"/>
              </a:rPr>
              <a:t>Historically, most electricity has been generated at large power plants and generators, which is then transmitted and distributed via the grid.</a:t>
            </a:r>
          </a:p>
          <a:p>
            <a:pPr marL="0" indent="0" algn="l">
              <a:buFont typeface="Arial" panose="020B0604020202020204" pitchFamily="34" charset="0"/>
              <a:buNone/>
            </a:pPr>
            <a:endParaRPr lang="en-GB" sz="1600" dirty="0">
              <a:solidFill>
                <a:srgbClr val="00598E"/>
              </a:solidFill>
              <a:latin typeface="Roboto" panose="02000000000000000000" pitchFamily="2" charset="0"/>
            </a:endParaRPr>
          </a:p>
          <a:p>
            <a:pPr marL="0" indent="0" algn="l">
              <a:buFont typeface="Arial" panose="020B0604020202020204" pitchFamily="34" charset="0"/>
              <a:buNone/>
            </a:pPr>
            <a:r>
              <a:rPr lang="en-GB" sz="1600" dirty="0">
                <a:solidFill>
                  <a:srgbClr val="00598E"/>
                </a:solidFill>
                <a:latin typeface="Roboto" panose="02000000000000000000" pitchFamily="2" charset="0"/>
              </a:rPr>
              <a:t>There are two types of network which make up the two halves of the grid:</a:t>
            </a:r>
          </a:p>
          <a:p>
            <a:pPr marL="742950" lvl="1" indent="-285750" algn="l">
              <a:buFont typeface="Arial" panose="020B0604020202020204" pitchFamily="34" charset="0"/>
              <a:buChar char="•"/>
            </a:pPr>
            <a:r>
              <a:rPr lang="en-GB" sz="1600" i="1" dirty="0">
                <a:solidFill>
                  <a:srgbClr val="00598E"/>
                </a:solidFill>
                <a:latin typeface="Roboto" panose="02000000000000000000" pitchFamily="2" charset="0"/>
              </a:rPr>
              <a:t>Transmission networks</a:t>
            </a:r>
            <a:r>
              <a:rPr lang="en-GB" sz="1600" dirty="0">
                <a:solidFill>
                  <a:srgbClr val="00598E"/>
                </a:solidFill>
                <a:latin typeface="Roboto" panose="02000000000000000000" pitchFamily="2" charset="0"/>
              </a:rPr>
              <a:t> are the high voltage networks that carry energy long distances from major large-scale generators to local area substations.</a:t>
            </a:r>
          </a:p>
          <a:p>
            <a:pPr marL="742950" lvl="1" indent="-285750" algn="l">
              <a:buFont typeface="Arial" panose="020B0604020202020204" pitchFamily="34" charset="0"/>
              <a:buChar char="•"/>
            </a:pPr>
            <a:r>
              <a:rPr lang="en-GB" sz="1600" i="1" dirty="0">
                <a:solidFill>
                  <a:srgbClr val="00598E"/>
                </a:solidFill>
                <a:latin typeface="Roboto" panose="02000000000000000000" pitchFamily="2" charset="0"/>
              </a:rPr>
              <a:t>Distribution networks</a:t>
            </a:r>
            <a:r>
              <a:rPr lang="en-GB" sz="1600" dirty="0">
                <a:solidFill>
                  <a:srgbClr val="00598E"/>
                </a:solidFill>
                <a:latin typeface="Roboto" panose="02000000000000000000" pitchFamily="2" charset="0"/>
              </a:rPr>
              <a:t> are the lower voltage networks that then carries it for the final part of its journey to homes or businesses.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dirty="0">
                <a:solidFill>
                  <a:srgbClr val="00598E"/>
                </a:solidFill>
                <a:latin typeface="Roboto" panose="02000000000000000000" pitchFamily="2" charset="0"/>
              </a:rPr>
              <a:t>The two are bridged by substations, which convert high-voltage electricity from the transmission network to a lower voltage so that it can be safely distributed to end users.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dirty="0">
                <a:solidFill>
                  <a:srgbClr val="00598E"/>
                </a:solidFill>
                <a:latin typeface="Roboto" panose="02000000000000000000" pitchFamily="2" charset="0"/>
              </a:rPr>
              <a:t>Think of the transmission network as like a motorway (high speed, long-distance), and the distribution network local highways (lower speed, shorter-distance).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buFont typeface="Symbol" panose="05050102010706020507" pitchFamily="18" charset="2"/>
              <a:buNone/>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buFont typeface="Symbol" panose="05050102010706020507" pitchFamily="18" charset="2"/>
              <a:buNone/>
            </a:pPr>
            <a:r>
              <a:rPr lang="en-GB" sz="1100" dirty="0">
                <a:effectLst/>
                <a:latin typeface="Calibri" panose="020F0502020204030204" pitchFamily="34" charset="0"/>
                <a:ea typeface="Calibri" panose="020F0502020204030204" pitchFamily="34" charset="0"/>
                <a:cs typeface="Times New Roman" panose="02020603050405020304" pitchFamily="18" charset="0"/>
              </a:rPr>
              <a:t>Some larger generation and demand sources connect directly to the transmission network; but most under 50MW will connect to the distribution network.</a:t>
            </a:r>
          </a:p>
          <a:p>
            <a:pPr marL="0" lvl="0" indent="0">
              <a:lnSpc>
                <a:spcPct val="107000"/>
              </a:lnSpc>
              <a:buFont typeface="Symbol" panose="05050102010706020507" pitchFamily="18" charset="2"/>
              <a:buNone/>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buFont typeface="Symbol" panose="05050102010706020507" pitchFamily="18" charset="2"/>
              <a:buNone/>
            </a:pPr>
            <a:r>
              <a:rPr lang="en-GB" sz="1100" dirty="0">
                <a:effectLst/>
                <a:latin typeface="Calibri" panose="020F0502020204030204" pitchFamily="34" charset="0"/>
                <a:ea typeface="Calibri" panose="020F0502020204030204" pitchFamily="34" charset="0"/>
                <a:cs typeface="Times New Roman" panose="02020603050405020304" pitchFamily="18" charset="0"/>
              </a:rPr>
              <a:t>Power isn’t converted from high to low voltage in one step, but is in fact stepped down in multiple stages through different kinds of substation on its journey to homes and businesses: at Grid Supply Points, Bulk Supply Points, Primary Substations, and final Distribution Substations.</a:t>
            </a:r>
          </a:p>
          <a:p>
            <a:pPr marL="0" lvl="0" indent="0">
              <a:lnSpc>
                <a:spcPct val="107000"/>
              </a:lnSpc>
              <a:buFont typeface="Symbol" panose="05050102010706020507" pitchFamily="18" charset="2"/>
              <a:buNone/>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buFont typeface="Symbol" panose="05050102010706020507" pitchFamily="18" charset="2"/>
              <a:buNone/>
            </a:pPr>
            <a:r>
              <a:rPr lang="en-GB" sz="1100" dirty="0">
                <a:effectLst/>
                <a:latin typeface="Calibri" panose="020F0502020204030204" pitchFamily="34" charset="0"/>
                <a:ea typeface="Calibri" panose="020F0502020204030204" pitchFamily="34" charset="0"/>
                <a:cs typeface="Times New Roman" panose="02020603050405020304" pitchFamily="18" charset="0"/>
              </a:rPr>
              <a:t>The main operational roles for the grid are:</a:t>
            </a:r>
          </a:p>
          <a:p>
            <a:pPr marL="285750" marR="0" lvl="0" indent="-285750" algn="l"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lang="en-GB" sz="1100" dirty="0">
                <a:effectLst/>
                <a:latin typeface="Calibri" panose="020F0502020204030204" pitchFamily="34" charset="0"/>
                <a:ea typeface="Calibri" panose="020F0502020204030204" pitchFamily="34" charset="0"/>
                <a:cs typeface="Times New Roman" panose="02020603050405020304" pitchFamily="18" charset="0"/>
              </a:rPr>
              <a:t>The role of Transmission Network Operator, which owns and maintains the transmission network – that is fulfilled by National Grid.</a:t>
            </a:r>
          </a:p>
          <a:p>
            <a:pPr marL="285750" marR="0" lvl="0" indent="-285750" algn="l"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lang="en-GB" sz="1100" dirty="0">
                <a:effectLst/>
                <a:latin typeface="Calibri" panose="020F0502020204030204" pitchFamily="34" charset="0"/>
                <a:ea typeface="Calibri" panose="020F0502020204030204" pitchFamily="34" charset="0"/>
                <a:cs typeface="Times New Roman" panose="02020603050405020304" pitchFamily="18" charset="0"/>
              </a:rPr>
              <a:t>The role of Energy System Operator, which manages and plans the supply and demand balance to ensure the network is stable and secure. In England this is fulfilled by National Grid ESO, a separate company – and is transitioning to a new none-profit, public National Energy System Operator (NESO)</a:t>
            </a:r>
          </a:p>
          <a:p>
            <a:pPr marL="285750" lvl="0" indent="-285750">
              <a:lnSpc>
                <a:spcPct val="107000"/>
              </a:lnSpc>
              <a:buFont typeface="Courier New" panose="02070309020205020404" pitchFamily="49" charset="0"/>
              <a:buChar char="o"/>
            </a:pPr>
            <a:r>
              <a:rPr lang="en-GB" sz="1100" dirty="0">
                <a:effectLst/>
                <a:latin typeface="Calibri" panose="020F0502020204030204" pitchFamily="34" charset="0"/>
                <a:ea typeface="Calibri" panose="020F0502020204030204" pitchFamily="34" charset="0"/>
                <a:cs typeface="Times New Roman" panose="02020603050405020304" pitchFamily="18" charset="0"/>
              </a:rPr>
              <a:t>And the role of Distribution Network Operators – who are licensed distributors which own and maintain the distribution network in specific areas.</a:t>
            </a:r>
          </a:p>
          <a:p>
            <a:pPr marL="0" lvl="0" indent="0">
              <a:lnSpc>
                <a:spcPct val="107000"/>
              </a:lnSpc>
              <a:buFont typeface="Courier New" panose="02070309020205020404" pitchFamily="49" charset="0"/>
              <a:buNone/>
            </a:pPr>
            <a:endParaRPr lang="en-GB" sz="1600" dirty="0"/>
          </a:p>
          <a:p>
            <a:pPr marL="0" lvl="0" indent="0">
              <a:lnSpc>
                <a:spcPct val="107000"/>
              </a:lnSpc>
              <a:buFont typeface="Courier New" panose="02070309020205020404" pitchFamily="49" charset="0"/>
              <a:buNone/>
            </a:pPr>
            <a:r>
              <a:rPr lang="en-GB" sz="1600" dirty="0"/>
              <a:t>The system is governed by government and the regulator:</a:t>
            </a:r>
          </a:p>
          <a:p>
            <a:pPr marL="285750" lvl="0" indent="-285750">
              <a:lnSpc>
                <a:spcPct val="107000"/>
              </a:lnSpc>
              <a:buFont typeface="Arial" panose="020B0604020202020204" pitchFamily="34" charset="0"/>
              <a:buChar char="•"/>
            </a:pPr>
            <a:r>
              <a:rPr lang="en-GB" sz="1600" dirty="0"/>
              <a:t>The Department for Energy Security and Net Zero sets the policy and legislative framework; </a:t>
            </a:r>
          </a:p>
          <a:p>
            <a:pPr marL="285750" lvl="0" indent="-285750">
              <a:lnSpc>
                <a:spcPct val="107000"/>
              </a:lnSpc>
              <a:buFont typeface="Arial" panose="020B0604020202020204" pitchFamily="34" charset="0"/>
              <a:buChar char="•"/>
            </a:pPr>
            <a:r>
              <a:rPr lang="en-GB" sz="1600" dirty="0"/>
              <a:t>and Ofgem sets the regulatory framework; licenses generation, transmission and supply; and approves strategic investment plans. As the system is a monopoly, it also has a role in enforcing price controls to protect consumers.</a:t>
            </a:r>
          </a:p>
          <a:p>
            <a:pPr marL="0" lvl="0" indent="0">
              <a:lnSpc>
                <a:spcPct val="107000"/>
              </a:lnSpc>
              <a:spcAft>
                <a:spcPts val="800"/>
              </a:spcAft>
              <a:buFont typeface="Courier New" panose="02070309020205020404" pitchFamily="49" charset="0"/>
              <a:buNone/>
            </a:pPr>
            <a:endParaRPr lang="en-GB" dirty="0"/>
          </a:p>
          <a:p>
            <a:pPr marL="0" marR="0" lvl="0" indent="0" algn="l" defTabSz="914400" rtl="0" eaLnBrk="1" fontAlgn="auto" latinLnBrk="0" hangingPunct="1">
              <a:lnSpc>
                <a:spcPct val="107000"/>
              </a:lnSpc>
              <a:spcBef>
                <a:spcPts val="0"/>
              </a:spcBef>
              <a:spcAft>
                <a:spcPts val="800"/>
              </a:spcAft>
              <a:buClrTx/>
              <a:buSzTx/>
              <a:buFont typeface="Courier New" panose="02070309020205020404" pitchFamily="49" charset="0"/>
              <a:buNone/>
              <a:tabLst/>
              <a:defRPr/>
            </a:pPr>
            <a:r>
              <a:rPr lang="en-GB" sz="1200" dirty="0"/>
              <a:t>Energy suppliers are distinct from all of these. They buy electricity from the market and sell it onto consumers – so suppliers are an intermediary between consumers and the grid. They forecast what customers electricity needs are and buy an expected amount from the wholesale market. Discrepancies between that and actual demand are managed by National Grid’s balancing services.</a:t>
            </a:r>
            <a:endParaRPr lang="en-GB" dirty="0"/>
          </a:p>
        </p:txBody>
      </p:sp>
      <p:sp>
        <p:nvSpPr>
          <p:cNvPr id="4" name="Slide Number Placeholder 3"/>
          <p:cNvSpPr>
            <a:spLocks noGrp="1"/>
          </p:cNvSpPr>
          <p:nvPr>
            <p:ph type="sldNum" sz="quarter" idx="5"/>
          </p:nvPr>
        </p:nvSpPr>
        <p:spPr/>
        <p:txBody>
          <a:bodyPr/>
          <a:lstStyle/>
          <a:p>
            <a:fld id="{CF8A2797-E5BD-450D-A32F-6BD920A5DED6}" type="slidenum">
              <a:rPr lang="en-GB" smtClean="0"/>
              <a:t>5</a:t>
            </a:fld>
            <a:endParaRPr lang="en-GB" dirty="0"/>
          </a:p>
        </p:txBody>
      </p:sp>
    </p:spTree>
    <p:extLst>
      <p:ext uri="{BB962C8B-B14F-4D97-AF65-F5344CB8AC3E}">
        <p14:creationId xmlns:p14="http://schemas.microsoft.com/office/powerpoint/2010/main" val="1758886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dirty="0"/>
              <a:t>So how is the grid changing? There are really two main challenges to focus on: decentralisation and demand growth.</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6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dirty="0"/>
              <a:t>First, decentralisation. Historically power generation has happened remotely from large settlements, and the grid was designed to have electricity coming one way from a centralised source, through a top-down system.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6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dirty="0"/>
              <a:t>But increasingly the system is becoming more decentralised and multidirectional, due to: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dirty="0"/>
              <a:t>First, the connection of many more local generators which are plugging directly into the distribution network (what are known as ‘embedded’ generators), like commercial or community-owned renewables or those installed on homes like rooftop solar.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dirty="0"/>
              <a:t>And, second, the expected increase in flexible technology like batteries and vehicle-to-grid chargers that can store and export energy back to the grid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6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dirty="0"/>
              <a:t>This matters for two reasons: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dirty="0"/>
              <a:t>First, infrastructurally, it means increasing demand for connections to the grid, which can in turn prompt the need for ‘reinforcements’ to the network to ensure that it is capable of absorbing them.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dirty="0"/>
              <a:t>Second, operationally, the grid needs to be highly responsive to balance – reacting dynamically in real-time to match supply and demand. If they don’t match there’s a risk of outage or a change in the network frequency or voltage that can cause damage (think of it as like maintaining water pressure). Before, we only really needed National Grid to do that balancing nationally as supply was centralised, but now local network operators are having to take on that role too.</a:t>
            </a:r>
          </a:p>
        </p:txBody>
      </p:sp>
      <p:sp>
        <p:nvSpPr>
          <p:cNvPr id="4" name="Slide Number Placeholder 3"/>
          <p:cNvSpPr>
            <a:spLocks noGrp="1"/>
          </p:cNvSpPr>
          <p:nvPr>
            <p:ph type="sldNum" sz="quarter" idx="5"/>
          </p:nvPr>
        </p:nvSpPr>
        <p:spPr/>
        <p:txBody>
          <a:bodyPr/>
          <a:lstStyle/>
          <a:p>
            <a:fld id="{CF8A2797-E5BD-450D-A32F-6BD920A5DED6}" type="slidenum">
              <a:rPr lang="en-GB" smtClean="0"/>
              <a:t>6</a:t>
            </a:fld>
            <a:endParaRPr lang="en-GB" dirty="0"/>
          </a:p>
        </p:txBody>
      </p:sp>
    </p:spTree>
    <p:extLst>
      <p:ext uri="{BB962C8B-B14F-4D97-AF65-F5344CB8AC3E}">
        <p14:creationId xmlns:p14="http://schemas.microsoft.com/office/powerpoint/2010/main" val="3809133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second main challenge is the scale of expected demand growth.</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key point is just that demand could double to 2050 due to new developments and the decarbonisation of heating and transport.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magnitude, speed and composition of that demand growth varies depending on what scenarios you consider – more on scenarios shortly – but hopefully this just illustrates the general point that demand is expected to grow significantly, and that means more supply is needed and more pressure on the grid to accommodate that additional demand and supply.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dirty="0"/>
              <a:t>Network operators will therefore need to invest billions to upgrade network infrastructure and build that capacity – and local influence will be vital to help direct exactly where the investment needs to go.</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F8A2797-E5BD-450D-A32F-6BD920A5DED6}" type="slidenum">
              <a:rPr lang="en-GB" smtClean="0"/>
              <a:t>7</a:t>
            </a:fld>
            <a:endParaRPr lang="en-GB"/>
          </a:p>
        </p:txBody>
      </p:sp>
    </p:spTree>
    <p:extLst>
      <p:ext uri="{BB962C8B-B14F-4D97-AF65-F5344CB8AC3E}">
        <p14:creationId xmlns:p14="http://schemas.microsoft.com/office/powerpoint/2010/main" val="35249631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0" dirty="0">
                <a:solidFill>
                  <a:srgbClr val="00598E"/>
                </a:solidFill>
                <a:latin typeface="Roboto" panose="02000000000000000000" pitchFamily="2" charset="0"/>
              </a:rPr>
              <a:t>Whilst there’s only the national grid operating the transmission network, there are lots of different network operators for the more local distribution networks – called the Distribution Network Operators, or DNOs. Remember, these are </a:t>
            </a:r>
            <a:r>
              <a:rPr lang="en-GB" sz="1200" b="0" i="1" dirty="0">
                <a:solidFill>
                  <a:srgbClr val="00598E"/>
                </a:solidFill>
                <a:latin typeface="Roboto" panose="02000000000000000000" pitchFamily="2" charset="0"/>
              </a:rPr>
              <a:t>not</a:t>
            </a:r>
            <a:r>
              <a:rPr lang="en-GB" sz="1200" b="0" dirty="0">
                <a:solidFill>
                  <a:srgbClr val="00598E"/>
                </a:solidFill>
                <a:latin typeface="Roboto" panose="02000000000000000000" pitchFamily="2" charset="0"/>
              </a:rPr>
              <a:t> energy suppliers, and most consumers don’t engage with them directly at all.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1" dirty="0">
              <a:solidFill>
                <a:srgbClr val="00598E"/>
              </a:solidFill>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These are instead licensed distributors who </a:t>
            </a:r>
            <a:r>
              <a:rPr lang="en-GB" sz="1200" i="1" dirty="0">
                <a:effectLst/>
                <a:latin typeface="Calibri" panose="020F0502020204030204" pitchFamily="34" charset="0"/>
                <a:ea typeface="Calibri" panose="020F0502020204030204" pitchFamily="34" charset="0"/>
                <a:cs typeface="Times New Roman" panose="02020603050405020304" pitchFamily="18" charset="0"/>
              </a:rPr>
              <a:t>own &amp; maintain local distribution networks </a:t>
            </a:r>
            <a:r>
              <a:rPr lang="en-GB" sz="1200" dirty="0">
                <a:effectLst/>
                <a:latin typeface="Calibri" panose="020F0502020204030204" pitchFamily="34" charset="0"/>
                <a:ea typeface="Calibri" panose="020F0502020204030204" pitchFamily="34" charset="0"/>
                <a:cs typeface="Times New Roman" panose="02020603050405020304" pitchFamily="18" charset="0"/>
              </a:rPr>
              <a:t>in specific ‘license areas’ – energy suppliers are distinct intermediaries between the network operators and consumers. In Great Britain six DNOs run fourteen license areas. These areas aren’t really distinct systems, so power can flow between them and these volumes are measured – but they mark who is responsible for maintaining them.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As you can just about see from this map, the license areas don’t correspond nearly to county boundaries. As such, Dorset has two DNOs depending on where you are: Southern and Scottish Energy Network (SSEN) and National Grid – and the areas which they each cover expand far beyond Dorset, across the Southern and South Western license areas respectively. SSEN’s Southern area, for instance, covers 53 different local authorities.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And if I zoom in a bit…</a:t>
            </a:r>
          </a:p>
        </p:txBody>
      </p:sp>
      <p:sp>
        <p:nvSpPr>
          <p:cNvPr id="4" name="Slide Number Placeholder 3"/>
          <p:cNvSpPr>
            <a:spLocks noGrp="1"/>
          </p:cNvSpPr>
          <p:nvPr>
            <p:ph type="sldNum" sz="quarter" idx="5"/>
          </p:nvPr>
        </p:nvSpPr>
        <p:spPr/>
        <p:txBody>
          <a:bodyPr/>
          <a:lstStyle/>
          <a:p>
            <a:fld id="{CF8A2797-E5BD-450D-A32F-6BD920A5DED6}" type="slidenum">
              <a:rPr lang="en-GB" smtClean="0"/>
              <a:t>8</a:t>
            </a:fld>
            <a:endParaRPr lang="en-GB"/>
          </a:p>
        </p:txBody>
      </p:sp>
    </p:spTree>
    <p:extLst>
      <p:ext uri="{BB962C8B-B14F-4D97-AF65-F5344CB8AC3E}">
        <p14:creationId xmlns:p14="http://schemas.microsoft.com/office/powerpoint/2010/main" val="1755403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You can see the boundary between the two areas here.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So SSEN covers all most all of Dorset – all but three of our substations in the west, which are operated by National Grid.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F8A2797-E5BD-450D-A32F-6BD920A5DED6}" type="slidenum">
              <a:rPr lang="en-GB" smtClean="0"/>
              <a:t>9</a:t>
            </a:fld>
            <a:endParaRPr lang="en-GB"/>
          </a:p>
        </p:txBody>
      </p:sp>
    </p:spTree>
    <p:extLst>
      <p:ext uri="{BB962C8B-B14F-4D97-AF65-F5344CB8AC3E}">
        <p14:creationId xmlns:p14="http://schemas.microsoft.com/office/powerpoint/2010/main" val="1019582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70345-90EF-F0C7-32AE-BCAE1CAEAE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AFB62F1-E23A-2B69-E50F-B9885BEE1A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686A4C5-10F0-4626-8C97-7FBCF53E4E9B}"/>
              </a:ext>
            </a:extLst>
          </p:cNvPr>
          <p:cNvSpPr>
            <a:spLocks noGrp="1"/>
          </p:cNvSpPr>
          <p:nvPr>
            <p:ph type="dt" sz="half" idx="10"/>
          </p:nvPr>
        </p:nvSpPr>
        <p:spPr/>
        <p:txBody>
          <a:bodyPr/>
          <a:lstStyle/>
          <a:p>
            <a:fld id="{763ADDAF-612B-4FB4-8EE7-EE14379CA0A0}" type="datetimeFigureOut">
              <a:rPr lang="en-GB" smtClean="0"/>
              <a:t>19/02/2025</a:t>
            </a:fld>
            <a:endParaRPr lang="en-GB"/>
          </a:p>
        </p:txBody>
      </p:sp>
      <p:sp>
        <p:nvSpPr>
          <p:cNvPr id="5" name="Footer Placeholder 4">
            <a:extLst>
              <a:ext uri="{FF2B5EF4-FFF2-40B4-BE49-F238E27FC236}">
                <a16:creationId xmlns:a16="http://schemas.microsoft.com/office/drawing/2014/main" id="{750FA54F-0CFF-0ECD-BF10-2C12BD3722E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85C0BF-271C-DA27-811C-80FF8E703790}"/>
              </a:ext>
            </a:extLst>
          </p:cNvPr>
          <p:cNvSpPr>
            <a:spLocks noGrp="1"/>
          </p:cNvSpPr>
          <p:nvPr>
            <p:ph type="sldNum" sz="quarter" idx="12"/>
          </p:nvPr>
        </p:nvSpPr>
        <p:spPr/>
        <p:txBody>
          <a:bodyPr/>
          <a:lstStyle/>
          <a:p>
            <a:fld id="{BDC7EC76-0DF3-4479-9678-AF0860ADBF4F}" type="slidenum">
              <a:rPr lang="en-GB" smtClean="0"/>
              <a:t>‹#›</a:t>
            </a:fld>
            <a:endParaRPr lang="en-GB"/>
          </a:p>
        </p:txBody>
      </p:sp>
    </p:spTree>
    <p:extLst>
      <p:ext uri="{BB962C8B-B14F-4D97-AF65-F5344CB8AC3E}">
        <p14:creationId xmlns:p14="http://schemas.microsoft.com/office/powerpoint/2010/main" val="1634367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8A849-19F3-FB32-EB92-3E295742038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1CDC0A5-66CC-72AE-195E-1D001583C7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240EE41-5DE7-DF11-F121-3E721FF124A8}"/>
              </a:ext>
            </a:extLst>
          </p:cNvPr>
          <p:cNvSpPr>
            <a:spLocks noGrp="1"/>
          </p:cNvSpPr>
          <p:nvPr>
            <p:ph type="dt" sz="half" idx="10"/>
          </p:nvPr>
        </p:nvSpPr>
        <p:spPr/>
        <p:txBody>
          <a:bodyPr/>
          <a:lstStyle/>
          <a:p>
            <a:fld id="{763ADDAF-612B-4FB4-8EE7-EE14379CA0A0}" type="datetimeFigureOut">
              <a:rPr lang="en-GB" smtClean="0"/>
              <a:t>19/02/2025</a:t>
            </a:fld>
            <a:endParaRPr lang="en-GB"/>
          </a:p>
        </p:txBody>
      </p:sp>
      <p:sp>
        <p:nvSpPr>
          <p:cNvPr id="5" name="Footer Placeholder 4">
            <a:extLst>
              <a:ext uri="{FF2B5EF4-FFF2-40B4-BE49-F238E27FC236}">
                <a16:creationId xmlns:a16="http://schemas.microsoft.com/office/drawing/2014/main" id="{2B0CA6F9-8C99-28AB-151F-4BF509D960E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1C9822-FE80-6AFD-790E-5E52843AD724}"/>
              </a:ext>
            </a:extLst>
          </p:cNvPr>
          <p:cNvSpPr>
            <a:spLocks noGrp="1"/>
          </p:cNvSpPr>
          <p:nvPr>
            <p:ph type="sldNum" sz="quarter" idx="12"/>
          </p:nvPr>
        </p:nvSpPr>
        <p:spPr/>
        <p:txBody>
          <a:bodyPr/>
          <a:lstStyle/>
          <a:p>
            <a:fld id="{BDC7EC76-0DF3-4479-9678-AF0860ADBF4F}" type="slidenum">
              <a:rPr lang="en-GB" smtClean="0"/>
              <a:t>‹#›</a:t>
            </a:fld>
            <a:endParaRPr lang="en-GB"/>
          </a:p>
        </p:txBody>
      </p:sp>
    </p:spTree>
    <p:extLst>
      <p:ext uri="{BB962C8B-B14F-4D97-AF65-F5344CB8AC3E}">
        <p14:creationId xmlns:p14="http://schemas.microsoft.com/office/powerpoint/2010/main" val="732080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26FBD6-B4D5-9249-2E93-104434E055C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3D9810B-790F-8959-3F76-84FE67201F5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8DCA4B0-9444-A416-F51F-3E2847381FEF}"/>
              </a:ext>
            </a:extLst>
          </p:cNvPr>
          <p:cNvSpPr>
            <a:spLocks noGrp="1"/>
          </p:cNvSpPr>
          <p:nvPr>
            <p:ph type="dt" sz="half" idx="10"/>
          </p:nvPr>
        </p:nvSpPr>
        <p:spPr/>
        <p:txBody>
          <a:bodyPr/>
          <a:lstStyle/>
          <a:p>
            <a:fld id="{763ADDAF-612B-4FB4-8EE7-EE14379CA0A0}" type="datetimeFigureOut">
              <a:rPr lang="en-GB" smtClean="0"/>
              <a:t>19/02/2025</a:t>
            </a:fld>
            <a:endParaRPr lang="en-GB"/>
          </a:p>
        </p:txBody>
      </p:sp>
      <p:sp>
        <p:nvSpPr>
          <p:cNvPr id="5" name="Footer Placeholder 4">
            <a:extLst>
              <a:ext uri="{FF2B5EF4-FFF2-40B4-BE49-F238E27FC236}">
                <a16:creationId xmlns:a16="http://schemas.microsoft.com/office/drawing/2014/main" id="{B5855096-BB4D-1DD0-7640-4C2ED40195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410C53-D861-E5CA-84D9-BDA5FEBC8EA1}"/>
              </a:ext>
            </a:extLst>
          </p:cNvPr>
          <p:cNvSpPr>
            <a:spLocks noGrp="1"/>
          </p:cNvSpPr>
          <p:nvPr>
            <p:ph type="sldNum" sz="quarter" idx="12"/>
          </p:nvPr>
        </p:nvSpPr>
        <p:spPr/>
        <p:txBody>
          <a:bodyPr/>
          <a:lstStyle/>
          <a:p>
            <a:fld id="{BDC7EC76-0DF3-4479-9678-AF0860ADBF4F}" type="slidenum">
              <a:rPr lang="en-GB" smtClean="0"/>
              <a:t>‹#›</a:t>
            </a:fld>
            <a:endParaRPr lang="en-GB"/>
          </a:p>
        </p:txBody>
      </p:sp>
    </p:spTree>
    <p:extLst>
      <p:ext uri="{BB962C8B-B14F-4D97-AF65-F5344CB8AC3E}">
        <p14:creationId xmlns:p14="http://schemas.microsoft.com/office/powerpoint/2010/main" val="815884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6A4B8-0100-73DE-DB3E-84F5C811FD8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9A498DE-DB58-54A0-333C-69DCAD44B6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526C805-5E56-6C48-29F6-F8E15CE6E7DE}"/>
              </a:ext>
            </a:extLst>
          </p:cNvPr>
          <p:cNvSpPr>
            <a:spLocks noGrp="1"/>
          </p:cNvSpPr>
          <p:nvPr>
            <p:ph type="dt" sz="half" idx="10"/>
          </p:nvPr>
        </p:nvSpPr>
        <p:spPr/>
        <p:txBody>
          <a:bodyPr/>
          <a:lstStyle/>
          <a:p>
            <a:fld id="{763ADDAF-612B-4FB4-8EE7-EE14379CA0A0}" type="datetimeFigureOut">
              <a:rPr lang="en-GB" smtClean="0"/>
              <a:t>19/02/2025</a:t>
            </a:fld>
            <a:endParaRPr lang="en-GB"/>
          </a:p>
        </p:txBody>
      </p:sp>
      <p:sp>
        <p:nvSpPr>
          <p:cNvPr id="5" name="Footer Placeholder 4">
            <a:extLst>
              <a:ext uri="{FF2B5EF4-FFF2-40B4-BE49-F238E27FC236}">
                <a16:creationId xmlns:a16="http://schemas.microsoft.com/office/drawing/2014/main" id="{7AACC2F1-9A13-F2A6-A44E-D984F13B61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E25010-0712-6053-718C-819420D2A0DA}"/>
              </a:ext>
            </a:extLst>
          </p:cNvPr>
          <p:cNvSpPr>
            <a:spLocks noGrp="1"/>
          </p:cNvSpPr>
          <p:nvPr>
            <p:ph type="sldNum" sz="quarter" idx="12"/>
          </p:nvPr>
        </p:nvSpPr>
        <p:spPr/>
        <p:txBody>
          <a:bodyPr/>
          <a:lstStyle/>
          <a:p>
            <a:fld id="{BDC7EC76-0DF3-4479-9678-AF0860ADBF4F}" type="slidenum">
              <a:rPr lang="en-GB" smtClean="0"/>
              <a:t>‹#›</a:t>
            </a:fld>
            <a:endParaRPr lang="en-GB"/>
          </a:p>
        </p:txBody>
      </p:sp>
    </p:spTree>
    <p:extLst>
      <p:ext uri="{BB962C8B-B14F-4D97-AF65-F5344CB8AC3E}">
        <p14:creationId xmlns:p14="http://schemas.microsoft.com/office/powerpoint/2010/main" val="472790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A3DE6-9630-B13F-D3EA-BCD32E40AD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0987D6C-3CAB-14B0-369A-0EA4D74E174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8C4F79-F6A4-5EB5-8D34-4913CBE5824D}"/>
              </a:ext>
            </a:extLst>
          </p:cNvPr>
          <p:cNvSpPr>
            <a:spLocks noGrp="1"/>
          </p:cNvSpPr>
          <p:nvPr>
            <p:ph type="dt" sz="half" idx="10"/>
          </p:nvPr>
        </p:nvSpPr>
        <p:spPr/>
        <p:txBody>
          <a:bodyPr/>
          <a:lstStyle/>
          <a:p>
            <a:fld id="{763ADDAF-612B-4FB4-8EE7-EE14379CA0A0}" type="datetimeFigureOut">
              <a:rPr lang="en-GB" smtClean="0"/>
              <a:t>19/02/2025</a:t>
            </a:fld>
            <a:endParaRPr lang="en-GB"/>
          </a:p>
        </p:txBody>
      </p:sp>
      <p:sp>
        <p:nvSpPr>
          <p:cNvPr id="5" name="Footer Placeholder 4">
            <a:extLst>
              <a:ext uri="{FF2B5EF4-FFF2-40B4-BE49-F238E27FC236}">
                <a16:creationId xmlns:a16="http://schemas.microsoft.com/office/drawing/2014/main" id="{92F17FB3-B0FC-FE29-AD95-1423D277B96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8A4E38A-3F47-5DE5-E161-AA755BF89EEA}"/>
              </a:ext>
            </a:extLst>
          </p:cNvPr>
          <p:cNvSpPr>
            <a:spLocks noGrp="1"/>
          </p:cNvSpPr>
          <p:nvPr>
            <p:ph type="sldNum" sz="quarter" idx="12"/>
          </p:nvPr>
        </p:nvSpPr>
        <p:spPr/>
        <p:txBody>
          <a:bodyPr/>
          <a:lstStyle/>
          <a:p>
            <a:fld id="{BDC7EC76-0DF3-4479-9678-AF0860ADBF4F}" type="slidenum">
              <a:rPr lang="en-GB" smtClean="0"/>
              <a:t>‹#›</a:t>
            </a:fld>
            <a:endParaRPr lang="en-GB"/>
          </a:p>
        </p:txBody>
      </p:sp>
    </p:spTree>
    <p:extLst>
      <p:ext uri="{BB962C8B-B14F-4D97-AF65-F5344CB8AC3E}">
        <p14:creationId xmlns:p14="http://schemas.microsoft.com/office/powerpoint/2010/main" val="5956923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C166E-2EA6-FD35-EF47-8FA4F7F8EAD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28701FF-7FA8-324A-CA61-DD01FFB692D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D0D760A-4BFE-2349-445F-9E0DB8AE2D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8E70269-8F73-BB86-1B04-AF52B42812C3}"/>
              </a:ext>
            </a:extLst>
          </p:cNvPr>
          <p:cNvSpPr>
            <a:spLocks noGrp="1"/>
          </p:cNvSpPr>
          <p:nvPr>
            <p:ph type="dt" sz="half" idx="10"/>
          </p:nvPr>
        </p:nvSpPr>
        <p:spPr/>
        <p:txBody>
          <a:bodyPr/>
          <a:lstStyle/>
          <a:p>
            <a:fld id="{763ADDAF-612B-4FB4-8EE7-EE14379CA0A0}" type="datetimeFigureOut">
              <a:rPr lang="en-GB" smtClean="0"/>
              <a:t>19/02/2025</a:t>
            </a:fld>
            <a:endParaRPr lang="en-GB"/>
          </a:p>
        </p:txBody>
      </p:sp>
      <p:sp>
        <p:nvSpPr>
          <p:cNvPr id="6" name="Footer Placeholder 5">
            <a:extLst>
              <a:ext uri="{FF2B5EF4-FFF2-40B4-BE49-F238E27FC236}">
                <a16:creationId xmlns:a16="http://schemas.microsoft.com/office/drawing/2014/main" id="{7D157BC5-94A2-2CF7-89AB-38643ACAC38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A35374F-D00E-684D-588D-0B6CF12D38FC}"/>
              </a:ext>
            </a:extLst>
          </p:cNvPr>
          <p:cNvSpPr>
            <a:spLocks noGrp="1"/>
          </p:cNvSpPr>
          <p:nvPr>
            <p:ph type="sldNum" sz="quarter" idx="12"/>
          </p:nvPr>
        </p:nvSpPr>
        <p:spPr/>
        <p:txBody>
          <a:bodyPr/>
          <a:lstStyle/>
          <a:p>
            <a:fld id="{BDC7EC76-0DF3-4479-9678-AF0860ADBF4F}" type="slidenum">
              <a:rPr lang="en-GB" smtClean="0"/>
              <a:t>‹#›</a:t>
            </a:fld>
            <a:endParaRPr lang="en-GB"/>
          </a:p>
        </p:txBody>
      </p:sp>
    </p:spTree>
    <p:extLst>
      <p:ext uri="{BB962C8B-B14F-4D97-AF65-F5344CB8AC3E}">
        <p14:creationId xmlns:p14="http://schemas.microsoft.com/office/powerpoint/2010/main" val="2648588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F3A10-AA97-2B07-EB35-E67CD408B67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C8FF39F-0926-6145-DD5E-36C50ECBFB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F0A10B-A0DD-8AA1-7DD4-561DCC0694F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139119C-FD61-F0AD-B884-011D4B02CC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EDF32E-C270-8663-4901-E70F8F7F0B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1457AD6-AB68-BDE6-1A6B-D82F8762E9C9}"/>
              </a:ext>
            </a:extLst>
          </p:cNvPr>
          <p:cNvSpPr>
            <a:spLocks noGrp="1"/>
          </p:cNvSpPr>
          <p:nvPr>
            <p:ph type="dt" sz="half" idx="10"/>
          </p:nvPr>
        </p:nvSpPr>
        <p:spPr/>
        <p:txBody>
          <a:bodyPr/>
          <a:lstStyle/>
          <a:p>
            <a:fld id="{763ADDAF-612B-4FB4-8EE7-EE14379CA0A0}" type="datetimeFigureOut">
              <a:rPr lang="en-GB" smtClean="0"/>
              <a:t>19/02/2025</a:t>
            </a:fld>
            <a:endParaRPr lang="en-GB"/>
          </a:p>
        </p:txBody>
      </p:sp>
      <p:sp>
        <p:nvSpPr>
          <p:cNvPr id="8" name="Footer Placeholder 7">
            <a:extLst>
              <a:ext uri="{FF2B5EF4-FFF2-40B4-BE49-F238E27FC236}">
                <a16:creationId xmlns:a16="http://schemas.microsoft.com/office/drawing/2014/main" id="{9E82B517-2070-7333-E631-2E2E62FFB8F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FCB898F-0FA4-B326-0F2B-41159E8C675C}"/>
              </a:ext>
            </a:extLst>
          </p:cNvPr>
          <p:cNvSpPr>
            <a:spLocks noGrp="1"/>
          </p:cNvSpPr>
          <p:nvPr>
            <p:ph type="sldNum" sz="quarter" idx="12"/>
          </p:nvPr>
        </p:nvSpPr>
        <p:spPr/>
        <p:txBody>
          <a:bodyPr/>
          <a:lstStyle/>
          <a:p>
            <a:fld id="{BDC7EC76-0DF3-4479-9678-AF0860ADBF4F}" type="slidenum">
              <a:rPr lang="en-GB" smtClean="0"/>
              <a:t>‹#›</a:t>
            </a:fld>
            <a:endParaRPr lang="en-GB"/>
          </a:p>
        </p:txBody>
      </p:sp>
    </p:spTree>
    <p:extLst>
      <p:ext uri="{BB962C8B-B14F-4D97-AF65-F5344CB8AC3E}">
        <p14:creationId xmlns:p14="http://schemas.microsoft.com/office/powerpoint/2010/main" val="278293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E4B2E-E884-6625-8F2A-F0198F05829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D3992AD-5C8F-7F36-994E-9A9BB3FC15B2}"/>
              </a:ext>
            </a:extLst>
          </p:cNvPr>
          <p:cNvSpPr>
            <a:spLocks noGrp="1"/>
          </p:cNvSpPr>
          <p:nvPr>
            <p:ph type="dt" sz="half" idx="10"/>
          </p:nvPr>
        </p:nvSpPr>
        <p:spPr/>
        <p:txBody>
          <a:bodyPr/>
          <a:lstStyle/>
          <a:p>
            <a:fld id="{763ADDAF-612B-4FB4-8EE7-EE14379CA0A0}" type="datetimeFigureOut">
              <a:rPr lang="en-GB" smtClean="0"/>
              <a:t>19/02/2025</a:t>
            </a:fld>
            <a:endParaRPr lang="en-GB"/>
          </a:p>
        </p:txBody>
      </p:sp>
      <p:sp>
        <p:nvSpPr>
          <p:cNvPr id="4" name="Footer Placeholder 3">
            <a:extLst>
              <a:ext uri="{FF2B5EF4-FFF2-40B4-BE49-F238E27FC236}">
                <a16:creationId xmlns:a16="http://schemas.microsoft.com/office/drawing/2014/main" id="{D0BC3B9E-7D6E-7D9D-0553-B52CC960BAB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21571D3-D369-DBB3-32C4-3E801C574E43}"/>
              </a:ext>
            </a:extLst>
          </p:cNvPr>
          <p:cNvSpPr>
            <a:spLocks noGrp="1"/>
          </p:cNvSpPr>
          <p:nvPr>
            <p:ph type="sldNum" sz="quarter" idx="12"/>
          </p:nvPr>
        </p:nvSpPr>
        <p:spPr/>
        <p:txBody>
          <a:bodyPr/>
          <a:lstStyle/>
          <a:p>
            <a:fld id="{BDC7EC76-0DF3-4479-9678-AF0860ADBF4F}" type="slidenum">
              <a:rPr lang="en-GB" smtClean="0"/>
              <a:t>‹#›</a:t>
            </a:fld>
            <a:endParaRPr lang="en-GB"/>
          </a:p>
        </p:txBody>
      </p:sp>
    </p:spTree>
    <p:extLst>
      <p:ext uri="{BB962C8B-B14F-4D97-AF65-F5344CB8AC3E}">
        <p14:creationId xmlns:p14="http://schemas.microsoft.com/office/powerpoint/2010/main" val="35077656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1C718E-2FC1-E9A2-5FF1-99BF6489869B}"/>
              </a:ext>
            </a:extLst>
          </p:cNvPr>
          <p:cNvSpPr>
            <a:spLocks noGrp="1"/>
          </p:cNvSpPr>
          <p:nvPr>
            <p:ph type="dt" sz="half" idx="10"/>
          </p:nvPr>
        </p:nvSpPr>
        <p:spPr/>
        <p:txBody>
          <a:bodyPr/>
          <a:lstStyle/>
          <a:p>
            <a:fld id="{763ADDAF-612B-4FB4-8EE7-EE14379CA0A0}" type="datetimeFigureOut">
              <a:rPr lang="en-GB" smtClean="0"/>
              <a:t>19/02/2025</a:t>
            </a:fld>
            <a:endParaRPr lang="en-GB"/>
          </a:p>
        </p:txBody>
      </p:sp>
      <p:sp>
        <p:nvSpPr>
          <p:cNvPr id="3" name="Footer Placeholder 2">
            <a:extLst>
              <a:ext uri="{FF2B5EF4-FFF2-40B4-BE49-F238E27FC236}">
                <a16:creationId xmlns:a16="http://schemas.microsoft.com/office/drawing/2014/main" id="{F42B0504-A5FA-D5C5-9C6F-1A23D7A40D8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18418DA-94D9-4079-B88F-4BFC204BC0F1}"/>
              </a:ext>
            </a:extLst>
          </p:cNvPr>
          <p:cNvSpPr>
            <a:spLocks noGrp="1"/>
          </p:cNvSpPr>
          <p:nvPr>
            <p:ph type="sldNum" sz="quarter" idx="12"/>
          </p:nvPr>
        </p:nvSpPr>
        <p:spPr/>
        <p:txBody>
          <a:bodyPr/>
          <a:lstStyle/>
          <a:p>
            <a:fld id="{BDC7EC76-0DF3-4479-9678-AF0860ADBF4F}" type="slidenum">
              <a:rPr lang="en-GB" smtClean="0"/>
              <a:t>‹#›</a:t>
            </a:fld>
            <a:endParaRPr lang="en-GB"/>
          </a:p>
        </p:txBody>
      </p:sp>
    </p:spTree>
    <p:extLst>
      <p:ext uri="{BB962C8B-B14F-4D97-AF65-F5344CB8AC3E}">
        <p14:creationId xmlns:p14="http://schemas.microsoft.com/office/powerpoint/2010/main" val="929337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AC117-EE3A-5691-A7D1-1F2783CAA1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A52CDB0-D5ED-7527-C02F-4CE737B60C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8CC16BE-9DD9-BFE7-DDAB-51F3917DE5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66DB17-601E-08A8-0AF5-BA913B8AA320}"/>
              </a:ext>
            </a:extLst>
          </p:cNvPr>
          <p:cNvSpPr>
            <a:spLocks noGrp="1"/>
          </p:cNvSpPr>
          <p:nvPr>
            <p:ph type="dt" sz="half" idx="10"/>
          </p:nvPr>
        </p:nvSpPr>
        <p:spPr/>
        <p:txBody>
          <a:bodyPr/>
          <a:lstStyle/>
          <a:p>
            <a:fld id="{763ADDAF-612B-4FB4-8EE7-EE14379CA0A0}" type="datetimeFigureOut">
              <a:rPr lang="en-GB" smtClean="0"/>
              <a:t>19/02/2025</a:t>
            </a:fld>
            <a:endParaRPr lang="en-GB"/>
          </a:p>
        </p:txBody>
      </p:sp>
      <p:sp>
        <p:nvSpPr>
          <p:cNvPr id="6" name="Footer Placeholder 5">
            <a:extLst>
              <a:ext uri="{FF2B5EF4-FFF2-40B4-BE49-F238E27FC236}">
                <a16:creationId xmlns:a16="http://schemas.microsoft.com/office/drawing/2014/main" id="{B6208845-91AC-3DF4-1313-809150019B0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CDA8D94-AAC2-25F5-8A91-2893CB44EFE6}"/>
              </a:ext>
            </a:extLst>
          </p:cNvPr>
          <p:cNvSpPr>
            <a:spLocks noGrp="1"/>
          </p:cNvSpPr>
          <p:nvPr>
            <p:ph type="sldNum" sz="quarter" idx="12"/>
          </p:nvPr>
        </p:nvSpPr>
        <p:spPr/>
        <p:txBody>
          <a:bodyPr/>
          <a:lstStyle/>
          <a:p>
            <a:fld id="{BDC7EC76-0DF3-4479-9678-AF0860ADBF4F}" type="slidenum">
              <a:rPr lang="en-GB" smtClean="0"/>
              <a:t>‹#›</a:t>
            </a:fld>
            <a:endParaRPr lang="en-GB"/>
          </a:p>
        </p:txBody>
      </p:sp>
    </p:spTree>
    <p:extLst>
      <p:ext uri="{BB962C8B-B14F-4D97-AF65-F5344CB8AC3E}">
        <p14:creationId xmlns:p14="http://schemas.microsoft.com/office/powerpoint/2010/main" val="2413785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24DD9-61FA-2DB8-A6CC-8C3B2FE6B3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A346B9D-31FF-2FA5-508D-51107A9867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5746F4D-02B1-C2C4-8BEC-F21721F50E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C65D4F-F6AD-6411-76B0-46D21A10F578}"/>
              </a:ext>
            </a:extLst>
          </p:cNvPr>
          <p:cNvSpPr>
            <a:spLocks noGrp="1"/>
          </p:cNvSpPr>
          <p:nvPr>
            <p:ph type="dt" sz="half" idx="10"/>
          </p:nvPr>
        </p:nvSpPr>
        <p:spPr/>
        <p:txBody>
          <a:bodyPr/>
          <a:lstStyle/>
          <a:p>
            <a:fld id="{763ADDAF-612B-4FB4-8EE7-EE14379CA0A0}" type="datetimeFigureOut">
              <a:rPr lang="en-GB" smtClean="0"/>
              <a:t>19/02/2025</a:t>
            </a:fld>
            <a:endParaRPr lang="en-GB"/>
          </a:p>
        </p:txBody>
      </p:sp>
      <p:sp>
        <p:nvSpPr>
          <p:cNvPr id="6" name="Footer Placeholder 5">
            <a:extLst>
              <a:ext uri="{FF2B5EF4-FFF2-40B4-BE49-F238E27FC236}">
                <a16:creationId xmlns:a16="http://schemas.microsoft.com/office/drawing/2014/main" id="{329E8D1A-EB89-576A-9815-E3B9F5A8B93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00969DF-12FB-196B-E0B5-96AA392AA1D2}"/>
              </a:ext>
            </a:extLst>
          </p:cNvPr>
          <p:cNvSpPr>
            <a:spLocks noGrp="1"/>
          </p:cNvSpPr>
          <p:nvPr>
            <p:ph type="sldNum" sz="quarter" idx="12"/>
          </p:nvPr>
        </p:nvSpPr>
        <p:spPr/>
        <p:txBody>
          <a:bodyPr/>
          <a:lstStyle/>
          <a:p>
            <a:fld id="{BDC7EC76-0DF3-4479-9678-AF0860ADBF4F}" type="slidenum">
              <a:rPr lang="en-GB" smtClean="0"/>
              <a:t>‹#›</a:t>
            </a:fld>
            <a:endParaRPr lang="en-GB"/>
          </a:p>
        </p:txBody>
      </p:sp>
    </p:spTree>
    <p:extLst>
      <p:ext uri="{BB962C8B-B14F-4D97-AF65-F5344CB8AC3E}">
        <p14:creationId xmlns:p14="http://schemas.microsoft.com/office/powerpoint/2010/main" val="260353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A03A2E-300E-7619-B16C-0CC29D4356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9CCD17E-C634-D1A5-162B-9200ECE0E6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D2C620-23F5-F969-D8AD-623933FF57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63ADDAF-612B-4FB4-8EE7-EE14379CA0A0}" type="datetimeFigureOut">
              <a:rPr lang="en-GB" smtClean="0"/>
              <a:t>19/02/2025</a:t>
            </a:fld>
            <a:endParaRPr lang="en-GB"/>
          </a:p>
        </p:txBody>
      </p:sp>
      <p:sp>
        <p:nvSpPr>
          <p:cNvPr id="5" name="Footer Placeholder 4">
            <a:extLst>
              <a:ext uri="{FF2B5EF4-FFF2-40B4-BE49-F238E27FC236}">
                <a16:creationId xmlns:a16="http://schemas.microsoft.com/office/drawing/2014/main" id="{B3A0365D-207C-B0D1-3CDC-0022FE31E5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96CB7939-5FA0-D9B2-E8BB-A7E88EB08C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DC7EC76-0DF3-4479-9678-AF0860ADBF4F}" type="slidenum">
              <a:rPr lang="en-GB" smtClean="0"/>
              <a:t>‹#›</a:t>
            </a:fld>
            <a:endParaRPr lang="en-GB"/>
          </a:p>
        </p:txBody>
      </p:sp>
    </p:spTree>
    <p:extLst>
      <p:ext uri="{BB962C8B-B14F-4D97-AF65-F5344CB8AC3E}">
        <p14:creationId xmlns:p14="http://schemas.microsoft.com/office/powerpoint/2010/main" val="42074019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jpeg"/><Relationship Id="rId4" Type="http://schemas.openxmlformats.org/officeDocument/2006/relationships/image" Target="../media/image2.png"/><Relationship Id="rId9" Type="http://schemas.openxmlformats.org/officeDocument/2006/relationships/image" Target="../media/image7.svg"/></Relationships>
</file>

<file path=ppt/slides/_rels/slide10.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4.png"/><Relationship Id="rId7"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5.svg"/><Relationship Id="rId4" Type="http://schemas.openxmlformats.org/officeDocument/2006/relationships/image" Target="../media/image5.svg"/><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5.png"/><Relationship Id="rId7" Type="http://schemas.openxmlformats.org/officeDocument/2006/relationships/image" Target="../media/image5.sv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53.png"/><Relationship Id="rId4" Type="http://schemas.openxmlformats.org/officeDocument/2006/relationships/image" Target="../media/image56.png"/><Relationship Id="rId9" Type="http://schemas.openxmlformats.org/officeDocument/2006/relationships/image" Target="../media/image7.sv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8.jpeg"/><Relationship Id="rId5" Type="http://schemas.openxmlformats.org/officeDocument/2006/relationships/image" Target="../media/image3.png"/><Relationship Id="rId10" Type="http://schemas.openxmlformats.org/officeDocument/2006/relationships/image" Target="../media/image53.png"/><Relationship Id="rId4" Type="http://schemas.openxmlformats.org/officeDocument/2006/relationships/image" Target="../media/image2.png"/><Relationship Id="rId9" Type="http://schemas.openxmlformats.org/officeDocument/2006/relationships/image" Target="../media/image7.svg"/></Relationships>
</file>

<file path=ppt/slides/_rels/slide1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9.png"/><Relationship Id="rId7" Type="http://schemas.openxmlformats.org/officeDocument/2006/relationships/image" Target="../media/image7.sv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8.jpeg"/></Relationships>
</file>

<file path=ppt/slides/_rels/slide14.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svg"/><Relationship Id="rId3" Type="http://schemas.openxmlformats.org/officeDocument/2006/relationships/image" Target="../media/image4.png"/><Relationship Id="rId7" Type="http://schemas.openxmlformats.org/officeDocument/2006/relationships/image" Target="../media/image53.png"/><Relationship Id="rId12"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svg"/><Relationship Id="rId11" Type="http://schemas.openxmlformats.org/officeDocument/2006/relationships/image" Target="../media/image63.svg"/><Relationship Id="rId5" Type="http://schemas.openxmlformats.org/officeDocument/2006/relationships/image" Target="../media/image6.png"/><Relationship Id="rId10" Type="http://schemas.openxmlformats.org/officeDocument/2006/relationships/image" Target="../media/image62.png"/><Relationship Id="rId4" Type="http://schemas.openxmlformats.org/officeDocument/2006/relationships/image" Target="../media/image5.svg"/><Relationship Id="rId9" Type="http://schemas.openxmlformats.org/officeDocument/2006/relationships/image" Target="../media/image61.svg"/><Relationship Id="rId14" Type="http://schemas.openxmlformats.org/officeDocument/2006/relationships/image" Target="../media/image8.jpeg"/></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18" Type="http://schemas.openxmlformats.org/officeDocument/2006/relationships/image" Target="../media/image38.png"/><Relationship Id="rId26" Type="http://schemas.openxmlformats.org/officeDocument/2006/relationships/image" Target="../media/image46.png"/><Relationship Id="rId3" Type="http://schemas.openxmlformats.org/officeDocument/2006/relationships/image" Target="../media/image4.png"/><Relationship Id="rId21" Type="http://schemas.openxmlformats.org/officeDocument/2006/relationships/image" Target="../media/image41.svg"/><Relationship Id="rId7" Type="http://schemas.openxmlformats.org/officeDocument/2006/relationships/image" Target="../media/image53.png"/><Relationship Id="rId12" Type="http://schemas.openxmlformats.org/officeDocument/2006/relationships/image" Target="../media/image16.png"/><Relationship Id="rId17" Type="http://schemas.openxmlformats.org/officeDocument/2006/relationships/image" Target="../media/image21.svg"/><Relationship Id="rId25" Type="http://schemas.openxmlformats.org/officeDocument/2006/relationships/image" Target="../media/image45.png"/><Relationship Id="rId2" Type="http://schemas.openxmlformats.org/officeDocument/2006/relationships/notesSlide" Target="../notesSlides/notesSlide15.xml"/><Relationship Id="rId16" Type="http://schemas.openxmlformats.org/officeDocument/2006/relationships/image" Target="../media/image20.png"/><Relationship Id="rId20" Type="http://schemas.openxmlformats.org/officeDocument/2006/relationships/image" Target="../media/image40.png"/><Relationship Id="rId29"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svg"/><Relationship Id="rId11" Type="http://schemas.openxmlformats.org/officeDocument/2006/relationships/image" Target="../media/image15.svg"/><Relationship Id="rId24" Type="http://schemas.openxmlformats.org/officeDocument/2006/relationships/image" Target="../media/image44.png"/><Relationship Id="rId5" Type="http://schemas.openxmlformats.org/officeDocument/2006/relationships/image" Target="../media/image6.png"/><Relationship Id="rId15" Type="http://schemas.openxmlformats.org/officeDocument/2006/relationships/image" Target="../media/image19.svg"/><Relationship Id="rId23" Type="http://schemas.openxmlformats.org/officeDocument/2006/relationships/image" Target="../media/image43.svg"/><Relationship Id="rId28" Type="http://schemas.openxmlformats.org/officeDocument/2006/relationships/image" Target="../media/image50.svg"/><Relationship Id="rId10" Type="http://schemas.openxmlformats.org/officeDocument/2006/relationships/image" Target="../media/image14.png"/><Relationship Id="rId19" Type="http://schemas.openxmlformats.org/officeDocument/2006/relationships/image" Target="../media/image39.svg"/><Relationship Id="rId31" Type="http://schemas.openxmlformats.org/officeDocument/2006/relationships/image" Target="../media/image8.jpeg"/><Relationship Id="rId4" Type="http://schemas.openxmlformats.org/officeDocument/2006/relationships/image" Target="../media/image5.svg"/><Relationship Id="rId9" Type="http://schemas.openxmlformats.org/officeDocument/2006/relationships/image" Target="../media/image13.svg"/><Relationship Id="rId14" Type="http://schemas.openxmlformats.org/officeDocument/2006/relationships/image" Target="../media/image18.png"/><Relationship Id="rId22" Type="http://schemas.openxmlformats.org/officeDocument/2006/relationships/image" Target="../media/image42.png"/><Relationship Id="rId27" Type="http://schemas.openxmlformats.org/officeDocument/2006/relationships/image" Target="../media/image49.png"/><Relationship Id="rId30" Type="http://schemas.openxmlformats.org/officeDocument/2006/relationships/image" Target="../media/image67.svg"/></Relationships>
</file>

<file path=ppt/slides/_rels/slide1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4.png"/><Relationship Id="rId7"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svg"/><Relationship Id="rId11" Type="http://schemas.openxmlformats.org/officeDocument/2006/relationships/image" Target="../media/image25.png"/><Relationship Id="rId5" Type="http://schemas.openxmlformats.org/officeDocument/2006/relationships/image" Target="../media/image6.png"/><Relationship Id="rId10" Type="http://schemas.openxmlformats.org/officeDocument/2006/relationships/image" Target="../media/image69.png"/><Relationship Id="rId4" Type="http://schemas.openxmlformats.org/officeDocument/2006/relationships/image" Target="../media/image5.svg"/><Relationship Id="rId9" Type="http://schemas.openxmlformats.org/officeDocument/2006/relationships/image" Target="../media/image8.jpeg"/></Relationships>
</file>

<file path=ppt/slides/_rels/slide17.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70.png"/><Relationship Id="rId7" Type="http://schemas.openxmlformats.org/officeDocument/2006/relationships/image" Target="../media/image6.png"/><Relationship Id="rId12" Type="http://schemas.openxmlformats.org/officeDocument/2006/relationships/image" Target="../media/image7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svg"/><Relationship Id="rId11" Type="http://schemas.openxmlformats.org/officeDocument/2006/relationships/image" Target="../media/image73.png"/><Relationship Id="rId5" Type="http://schemas.openxmlformats.org/officeDocument/2006/relationships/image" Target="../media/image4.png"/><Relationship Id="rId10"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53.png"/></Relationships>
</file>

<file path=ppt/slides/_rels/slide18.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4.png"/><Relationship Id="rId7" Type="http://schemas.openxmlformats.org/officeDocument/2006/relationships/image" Target="../media/image53.png"/><Relationship Id="rId12" Type="http://schemas.openxmlformats.org/officeDocument/2006/relationships/image" Target="../media/image78.sv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svg"/><Relationship Id="rId11" Type="http://schemas.openxmlformats.org/officeDocument/2006/relationships/image" Target="../media/image77.png"/><Relationship Id="rId5" Type="http://schemas.openxmlformats.org/officeDocument/2006/relationships/image" Target="../media/image6.png"/><Relationship Id="rId10" Type="http://schemas.openxmlformats.org/officeDocument/2006/relationships/image" Target="../media/image76.svg"/><Relationship Id="rId4" Type="http://schemas.openxmlformats.org/officeDocument/2006/relationships/image" Target="../media/image5.svg"/><Relationship Id="rId9" Type="http://schemas.openxmlformats.org/officeDocument/2006/relationships/image" Target="../media/image75.png"/></Relationships>
</file>

<file path=ppt/slides/_rels/slide19.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7.svg"/><Relationship Id="rId3" Type="http://schemas.openxmlformats.org/officeDocument/2006/relationships/image" Target="../media/image79.png"/><Relationship Id="rId7" Type="http://schemas.openxmlformats.org/officeDocument/2006/relationships/image" Target="../media/image83.png"/><Relationship Id="rId12" Type="http://schemas.openxmlformats.org/officeDocument/2006/relationships/image" Target="../media/image6.png"/><Relationship Id="rId17" Type="http://schemas.openxmlformats.org/officeDocument/2006/relationships/image" Target="../media/image87.png"/><Relationship Id="rId2" Type="http://schemas.openxmlformats.org/officeDocument/2006/relationships/notesSlide" Target="../notesSlides/notesSlide19.xml"/><Relationship Id="rId16" Type="http://schemas.openxmlformats.org/officeDocument/2006/relationships/image" Target="../media/image86.png"/><Relationship Id="rId1" Type="http://schemas.openxmlformats.org/officeDocument/2006/relationships/slideLayout" Target="../slideLayouts/slideLayout1.xml"/><Relationship Id="rId6" Type="http://schemas.openxmlformats.org/officeDocument/2006/relationships/image" Target="../media/image82.png"/><Relationship Id="rId11" Type="http://schemas.openxmlformats.org/officeDocument/2006/relationships/image" Target="../media/image5.svg"/><Relationship Id="rId5" Type="http://schemas.openxmlformats.org/officeDocument/2006/relationships/image" Target="../media/image81.png"/><Relationship Id="rId15" Type="http://schemas.openxmlformats.org/officeDocument/2006/relationships/image" Target="../media/image8.jpeg"/><Relationship Id="rId10" Type="http://schemas.openxmlformats.org/officeDocument/2006/relationships/image" Target="../media/image4.png"/><Relationship Id="rId4" Type="http://schemas.openxmlformats.org/officeDocument/2006/relationships/image" Target="../media/image80.png"/><Relationship Id="rId9" Type="http://schemas.openxmlformats.org/officeDocument/2006/relationships/image" Target="../media/image85.png"/><Relationship Id="rId14"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jpeg"/><Relationship Id="rId7" Type="http://schemas.openxmlformats.org/officeDocument/2006/relationships/image" Target="../media/image7.sv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92.png"/><Relationship Id="rId3" Type="http://schemas.openxmlformats.org/officeDocument/2006/relationships/image" Target="../media/image4.png"/><Relationship Id="rId7" Type="http://schemas.openxmlformats.org/officeDocument/2006/relationships/image" Target="../media/image53.png"/><Relationship Id="rId12" Type="http://schemas.openxmlformats.org/officeDocument/2006/relationships/image" Target="../media/image91.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7.svg"/><Relationship Id="rId11" Type="http://schemas.openxmlformats.org/officeDocument/2006/relationships/image" Target="../media/image90.png"/><Relationship Id="rId5" Type="http://schemas.openxmlformats.org/officeDocument/2006/relationships/image" Target="../media/image6.png"/><Relationship Id="rId10" Type="http://schemas.openxmlformats.org/officeDocument/2006/relationships/image" Target="../media/image89.png"/><Relationship Id="rId4" Type="http://schemas.openxmlformats.org/officeDocument/2006/relationships/image" Target="../media/image5.svg"/><Relationship Id="rId9" Type="http://schemas.openxmlformats.org/officeDocument/2006/relationships/image" Target="../media/image88.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2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4.png"/><Relationship Id="rId7" Type="http://schemas.openxmlformats.org/officeDocument/2006/relationships/image" Target="../media/image9.png"/><Relationship Id="rId12" Type="http://schemas.openxmlformats.org/officeDocument/2006/relationships/image" Target="../media/image9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svg"/><Relationship Id="rId11" Type="http://schemas.openxmlformats.org/officeDocument/2006/relationships/image" Target="../media/image95.png"/><Relationship Id="rId5" Type="http://schemas.openxmlformats.org/officeDocument/2006/relationships/image" Target="../media/image6.png"/><Relationship Id="rId10" Type="http://schemas.openxmlformats.org/officeDocument/2006/relationships/image" Target="../media/image94.png"/><Relationship Id="rId4" Type="http://schemas.openxmlformats.org/officeDocument/2006/relationships/image" Target="../media/image5.svg"/><Relationship Id="rId9" Type="http://schemas.openxmlformats.org/officeDocument/2006/relationships/image" Target="../media/image93.png"/></Relationships>
</file>

<file path=ppt/slides/_rels/slide2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2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2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 Id="rId9" Type="http://schemas.openxmlformats.org/officeDocument/2006/relationships/image" Target="../media/image97.png"/></Relationships>
</file>

<file path=ppt/slides/_rels/slide29.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99.jpeg"/><Relationship Id="rId4" Type="http://schemas.openxmlformats.org/officeDocument/2006/relationships/image" Target="../media/image5.svg"/><Relationship Id="rId9" Type="http://schemas.openxmlformats.org/officeDocument/2006/relationships/image" Target="../media/image98.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30.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04.png"/><Relationship Id="rId3" Type="http://schemas.openxmlformats.org/officeDocument/2006/relationships/image" Target="../media/image4.png"/><Relationship Id="rId7" Type="http://schemas.openxmlformats.org/officeDocument/2006/relationships/image" Target="../media/image9.png"/><Relationship Id="rId12" Type="http://schemas.openxmlformats.org/officeDocument/2006/relationships/image" Target="../media/image103.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7.svg"/><Relationship Id="rId11" Type="http://schemas.openxmlformats.org/officeDocument/2006/relationships/image" Target="../media/image102.png"/><Relationship Id="rId5" Type="http://schemas.openxmlformats.org/officeDocument/2006/relationships/image" Target="../media/image6.png"/><Relationship Id="rId15" Type="http://schemas.openxmlformats.org/officeDocument/2006/relationships/image" Target="../media/image106.png"/><Relationship Id="rId10" Type="http://schemas.openxmlformats.org/officeDocument/2006/relationships/image" Target="../media/image101.png"/><Relationship Id="rId4" Type="http://schemas.openxmlformats.org/officeDocument/2006/relationships/image" Target="../media/image5.svg"/><Relationship Id="rId9" Type="http://schemas.openxmlformats.org/officeDocument/2006/relationships/image" Target="../media/image100.png"/><Relationship Id="rId14" Type="http://schemas.openxmlformats.org/officeDocument/2006/relationships/image" Target="../media/image105.png"/></Relationships>
</file>

<file path=ppt/slides/_rels/slide31.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7.sv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13" Type="http://schemas.openxmlformats.org/officeDocument/2006/relationships/image" Target="../media/image20.png"/><Relationship Id="rId18" Type="http://schemas.openxmlformats.org/officeDocument/2006/relationships/image" Target="../media/image25.png"/><Relationship Id="rId26" Type="http://schemas.openxmlformats.org/officeDocument/2006/relationships/image" Target="../media/image33.png"/><Relationship Id="rId3" Type="http://schemas.openxmlformats.org/officeDocument/2006/relationships/image" Target="../media/image10.png"/><Relationship Id="rId21" Type="http://schemas.openxmlformats.org/officeDocument/2006/relationships/image" Target="../media/image28.png"/><Relationship Id="rId34" Type="http://schemas.openxmlformats.org/officeDocument/2006/relationships/image" Target="../media/image9.png"/><Relationship Id="rId7" Type="http://schemas.openxmlformats.org/officeDocument/2006/relationships/image" Target="../media/image14.png"/><Relationship Id="rId12" Type="http://schemas.openxmlformats.org/officeDocument/2006/relationships/image" Target="../media/image19.svg"/><Relationship Id="rId17" Type="http://schemas.openxmlformats.org/officeDocument/2006/relationships/image" Target="../media/image24.png"/><Relationship Id="rId25" Type="http://schemas.openxmlformats.org/officeDocument/2006/relationships/image" Target="../media/image32.png"/><Relationship Id="rId33" Type="http://schemas.openxmlformats.org/officeDocument/2006/relationships/image" Target="../media/image7.svg"/><Relationship Id="rId2" Type="http://schemas.openxmlformats.org/officeDocument/2006/relationships/notesSlide" Target="../notesSlides/notesSlide5.xml"/><Relationship Id="rId16" Type="http://schemas.openxmlformats.org/officeDocument/2006/relationships/image" Target="../media/image23.png"/><Relationship Id="rId20" Type="http://schemas.openxmlformats.org/officeDocument/2006/relationships/image" Target="../media/image27.svg"/><Relationship Id="rId29"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13.svg"/><Relationship Id="rId11" Type="http://schemas.openxmlformats.org/officeDocument/2006/relationships/image" Target="../media/image18.png"/><Relationship Id="rId24" Type="http://schemas.openxmlformats.org/officeDocument/2006/relationships/image" Target="../media/image31.png"/><Relationship Id="rId32" Type="http://schemas.openxmlformats.org/officeDocument/2006/relationships/image" Target="../media/image6.png"/><Relationship Id="rId5" Type="http://schemas.openxmlformats.org/officeDocument/2006/relationships/image" Target="../media/image12.png"/><Relationship Id="rId15" Type="http://schemas.openxmlformats.org/officeDocument/2006/relationships/image" Target="../media/image22.png"/><Relationship Id="rId23" Type="http://schemas.openxmlformats.org/officeDocument/2006/relationships/image" Target="../media/image30.png"/><Relationship Id="rId28" Type="http://schemas.openxmlformats.org/officeDocument/2006/relationships/image" Target="../media/image35.png"/><Relationship Id="rId36" Type="http://schemas.openxmlformats.org/officeDocument/2006/relationships/image" Target="../media/image37.png"/><Relationship Id="rId10" Type="http://schemas.openxmlformats.org/officeDocument/2006/relationships/image" Target="../media/image17.svg"/><Relationship Id="rId19" Type="http://schemas.openxmlformats.org/officeDocument/2006/relationships/image" Target="../media/image26.png"/><Relationship Id="rId31" Type="http://schemas.openxmlformats.org/officeDocument/2006/relationships/image" Target="../media/image5.svg"/><Relationship Id="rId4" Type="http://schemas.openxmlformats.org/officeDocument/2006/relationships/image" Target="../media/image11.svg"/><Relationship Id="rId9" Type="http://schemas.openxmlformats.org/officeDocument/2006/relationships/image" Target="../media/image16.png"/><Relationship Id="rId14" Type="http://schemas.openxmlformats.org/officeDocument/2006/relationships/image" Target="../media/image21.svg"/><Relationship Id="rId22" Type="http://schemas.openxmlformats.org/officeDocument/2006/relationships/image" Target="../media/image29.png"/><Relationship Id="rId27" Type="http://schemas.openxmlformats.org/officeDocument/2006/relationships/image" Target="../media/image34.png"/><Relationship Id="rId30" Type="http://schemas.openxmlformats.org/officeDocument/2006/relationships/image" Target="../media/image4.png"/><Relationship Id="rId35" Type="http://schemas.openxmlformats.org/officeDocument/2006/relationships/image" Target="../media/image8.jpeg"/><Relationship Id="rId8" Type="http://schemas.openxmlformats.org/officeDocument/2006/relationships/image" Target="../media/image15.svg"/></Relationships>
</file>

<file path=ppt/slides/_rels/slide6.xml.rels><?xml version="1.0" encoding="UTF-8" standalone="yes"?>
<Relationships xmlns="http://schemas.openxmlformats.org/package/2006/relationships"><Relationship Id="rId13" Type="http://schemas.openxmlformats.org/officeDocument/2006/relationships/image" Target="../media/image20.png"/><Relationship Id="rId18" Type="http://schemas.openxmlformats.org/officeDocument/2006/relationships/image" Target="../media/image39.svg"/><Relationship Id="rId26" Type="http://schemas.openxmlformats.org/officeDocument/2006/relationships/image" Target="../media/image47.png"/><Relationship Id="rId3" Type="http://schemas.openxmlformats.org/officeDocument/2006/relationships/image" Target="../media/image10.png"/><Relationship Id="rId21" Type="http://schemas.openxmlformats.org/officeDocument/2006/relationships/image" Target="../media/image42.png"/><Relationship Id="rId34" Type="http://schemas.openxmlformats.org/officeDocument/2006/relationships/image" Target="../media/image9.png"/><Relationship Id="rId7" Type="http://schemas.openxmlformats.org/officeDocument/2006/relationships/image" Target="../media/image14.png"/><Relationship Id="rId12" Type="http://schemas.openxmlformats.org/officeDocument/2006/relationships/image" Target="../media/image19.svg"/><Relationship Id="rId17" Type="http://schemas.openxmlformats.org/officeDocument/2006/relationships/image" Target="../media/image38.png"/><Relationship Id="rId25" Type="http://schemas.openxmlformats.org/officeDocument/2006/relationships/image" Target="../media/image46.png"/><Relationship Id="rId33" Type="http://schemas.openxmlformats.org/officeDocument/2006/relationships/image" Target="../media/image7.svg"/><Relationship Id="rId2" Type="http://schemas.openxmlformats.org/officeDocument/2006/relationships/notesSlide" Target="../notesSlides/notesSlide6.xml"/><Relationship Id="rId16" Type="http://schemas.openxmlformats.org/officeDocument/2006/relationships/image" Target="../media/image27.svg"/><Relationship Id="rId20" Type="http://schemas.openxmlformats.org/officeDocument/2006/relationships/image" Target="../media/image41.svg"/><Relationship Id="rId29" Type="http://schemas.openxmlformats.org/officeDocument/2006/relationships/image" Target="../media/image50.svg"/><Relationship Id="rId1" Type="http://schemas.openxmlformats.org/officeDocument/2006/relationships/slideLayout" Target="../slideLayouts/slideLayout2.xml"/><Relationship Id="rId6" Type="http://schemas.openxmlformats.org/officeDocument/2006/relationships/image" Target="../media/image13.svg"/><Relationship Id="rId11" Type="http://schemas.openxmlformats.org/officeDocument/2006/relationships/image" Target="../media/image18.png"/><Relationship Id="rId24" Type="http://schemas.openxmlformats.org/officeDocument/2006/relationships/image" Target="../media/image45.png"/><Relationship Id="rId32" Type="http://schemas.openxmlformats.org/officeDocument/2006/relationships/image" Target="../media/image6.png"/><Relationship Id="rId5" Type="http://schemas.openxmlformats.org/officeDocument/2006/relationships/image" Target="../media/image12.png"/><Relationship Id="rId15" Type="http://schemas.openxmlformats.org/officeDocument/2006/relationships/image" Target="../media/image26.png"/><Relationship Id="rId23" Type="http://schemas.openxmlformats.org/officeDocument/2006/relationships/image" Target="../media/image44.png"/><Relationship Id="rId28" Type="http://schemas.openxmlformats.org/officeDocument/2006/relationships/image" Target="../media/image49.png"/><Relationship Id="rId10" Type="http://schemas.openxmlformats.org/officeDocument/2006/relationships/image" Target="../media/image17.svg"/><Relationship Id="rId19" Type="http://schemas.openxmlformats.org/officeDocument/2006/relationships/image" Target="../media/image40.png"/><Relationship Id="rId31" Type="http://schemas.openxmlformats.org/officeDocument/2006/relationships/image" Target="../media/image5.svg"/><Relationship Id="rId4" Type="http://schemas.openxmlformats.org/officeDocument/2006/relationships/image" Target="../media/image11.svg"/><Relationship Id="rId9" Type="http://schemas.openxmlformats.org/officeDocument/2006/relationships/image" Target="../media/image16.png"/><Relationship Id="rId14" Type="http://schemas.openxmlformats.org/officeDocument/2006/relationships/image" Target="../media/image21.svg"/><Relationship Id="rId22" Type="http://schemas.openxmlformats.org/officeDocument/2006/relationships/image" Target="../media/image43.svg"/><Relationship Id="rId27" Type="http://schemas.openxmlformats.org/officeDocument/2006/relationships/image" Target="../media/image48.svg"/><Relationship Id="rId30" Type="http://schemas.openxmlformats.org/officeDocument/2006/relationships/image" Target="../media/image4.png"/><Relationship Id="rId35" Type="http://schemas.openxmlformats.org/officeDocument/2006/relationships/image" Target="../media/image8.jpeg"/><Relationship Id="rId8" Type="http://schemas.openxmlformats.org/officeDocument/2006/relationships/image" Target="../media/image15.sv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1.jpeg"/><Relationship Id="rId7" Type="http://schemas.openxmlformats.org/officeDocument/2006/relationships/image" Target="../media/image7.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8.jpeg"/></Relationships>
</file>

<file path=ppt/slides/_rels/slide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2.png"/><Relationship Id="rId7" Type="http://schemas.openxmlformats.org/officeDocument/2006/relationships/image" Target="../media/image7.sv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37.png"/><Relationship Id="rId5" Type="http://schemas.openxmlformats.org/officeDocument/2006/relationships/image" Target="../media/image5.svg"/><Relationship Id="rId10" Type="http://schemas.openxmlformats.org/officeDocument/2006/relationships/image" Target="../media/image24.png"/><Relationship Id="rId4" Type="http://schemas.openxmlformats.org/officeDocument/2006/relationships/image" Target="../media/image4.png"/><Relationship Id="rId9" Type="http://schemas.openxmlformats.org/officeDocument/2006/relationships/image" Target="../media/image8.jpe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8.jpeg"/><Relationship Id="rId3" Type="http://schemas.openxmlformats.org/officeDocument/2006/relationships/image" Target="../media/image52.png"/><Relationship Id="rId7" Type="http://schemas.openxmlformats.org/officeDocument/2006/relationships/image" Target="../media/image28.png"/><Relationship Id="rId12"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7.svg"/><Relationship Id="rId5" Type="http://schemas.openxmlformats.org/officeDocument/2006/relationships/image" Target="../media/image37.png"/><Relationship Id="rId10" Type="http://schemas.openxmlformats.org/officeDocument/2006/relationships/image" Target="../media/image6.png"/><Relationship Id="rId4" Type="http://schemas.openxmlformats.org/officeDocument/2006/relationships/image" Target="../media/image24.png"/><Relationship Id="rId9"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 name="Picture 209">
            <a:extLst>
              <a:ext uri="{FF2B5EF4-FFF2-40B4-BE49-F238E27FC236}">
                <a16:creationId xmlns:a16="http://schemas.microsoft.com/office/drawing/2014/main" id="{AD2DF34A-AB7B-8456-94F2-85C2B32793B1}"/>
              </a:ext>
            </a:extLst>
          </p:cNvPr>
          <p:cNvPicPr>
            <a:picLocks noChangeAspect="1"/>
          </p:cNvPicPr>
          <p:nvPr/>
        </p:nvPicPr>
        <p:blipFill rotWithShape="1">
          <a:blip r:embed="rId3"/>
          <a:srcRect l="18615" t="3068" r="16522" b="2037"/>
          <a:stretch/>
        </p:blipFill>
        <p:spPr>
          <a:xfrm>
            <a:off x="0" y="348"/>
            <a:ext cx="4083877" cy="4721696"/>
          </a:xfrm>
          <a:prstGeom prst="rect">
            <a:avLst/>
          </a:prstGeom>
        </p:spPr>
      </p:pic>
      <p:pic>
        <p:nvPicPr>
          <p:cNvPr id="211" name="Picture 210">
            <a:extLst>
              <a:ext uri="{FF2B5EF4-FFF2-40B4-BE49-F238E27FC236}">
                <a16:creationId xmlns:a16="http://schemas.microsoft.com/office/drawing/2014/main" id="{623C56FA-E06A-C84A-02A7-6DCA6D25AD9B}"/>
              </a:ext>
            </a:extLst>
          </p:cNvPr>
          <p:cNvPicPr>
            <a:picLocks noChangeAspect="1"/>
          </p:cNvPicPr>
          <p:nvPr/>
        </p:nvPicPr>
        <p:blipFill rotWithShape="1">
          <a:blip r:embed="rId4"/>
          <a:srcRect l="23270" t="2248" r="14810" b="7309"/>
          <a:stretch/>
        </p:blipFill>
        <p:spPr>
          <a:xfrm>
            <a:off x="7416800" y="348"/>
            <a:ext cx="4775200" cy="4721698"/>
          </a:xfrm>
          <a:prstGeom prst="rect">
            <a:avLst/>
          </a:prstGeom>
        </p:spPr>
      </p:pic>
      <p:pic>
        <p:nvPicPr>
          <p:cNvPr id="212" name="Picture 211">
            <a:extLst>
              <a:ext uri="{FF2B5EF4-FFF2-40B4-BE49-F238E27FC236}">
                <a16:creationId xmlns:a16="http://schemas.microsoft.com/office/drawing/2014/main" id="{13D6B315-5E64-0127-2464-1412931C65F6}"/>
              </a:ext>
            </a:extLst>
          </p:cNvPr>
          <p:cNvPicPr>
            <a:picLocks noChangeAspect="1"/>
          </p:cNvPicPr>
          <p:nvPr/>
        </p:nvPicPr>
        <p:blipFill rotWithShape="1">
          <a:blip r:embed="rId5"/>
          <a:srcRect l="22563" t="1884" r="22078" b="2317"/>
          <a:stretch/>
        </p:blipFill>
        <p:spPr>
          <a:xfrm>
            <a:off x="4217983" y="349"/>
            <a:ext cx="3064710" cy="4721698"/>
          </a:xfrm>
          <a:prstGeom prst="rect">
            <a:avLst/>
          </a:prstGeom>
        </p:spPr>
      </p:pic>
      <p:sp>
        <p:nvSpPr>
          <p:cNvPr id="6" name="Rectangle 5">
            <a:extLst>
              <a:ext uri="{FF2B5EF4-FFF2-40B4-BE49-F238E27FC236}">
                <a16:creationId xmlns:a16="http://schemas.microsoft.com/office/drawing/2014/main" id="{76337302-D6EF-412C-8D42-407E7FE924B6}"/>
              </a:ext>
            </a:extLst>
          </p:cNvPr>
          <p:cNvSpPr/>
          <p:nvPr/>
        </p:nvSpPr>
        <p:spPr>
          <a:xfrm>
            <a:off x="0" y="4238323"/>
            <a:ext cx="12192000" cy="2132134"/>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889B2671-BEE7-E10F-A6E8-2DBB040D588F}"/>
              </a:ext>
            </a:extLst>
          </p:cNvPr>
          <p:cNvSpPr>
            <a:spLocks noGrp="1"/>
          </p:cNvSpPr>
          <p:nvPr>
            <p:ph type="ctrTitle"/>
          </p:nvPr>
        </p:nvSpPr>
        <p:spPr>
          <a:xfrm>
            <a:off x="515338" y="3886958"/>
            <a:ext cx="11370871" cy="1294416"/>
          </a:xfrm>
        </p:spPr>
        <p:txBody>
          <a:bodyPr>
            <a:noAutofit/>
          </a:bodyPr>
          <a:lstStyle/>
          <a:p>
            <a:pPr algn="l"/>
            <a:r>
              <a:rPr lang="en-GB" sz="4400" b="1" dirty="0">
                <a:solidFill>
                  <a:schemeClr val="bg1"/>
                </a:solidFill>
                <a:highlight>
                  <a:srgbClr val="008080"/>
                </a:highlight>
                <a:latin typeface="Roboto" panose="02000000000000000000" pitchFamily="2" charset="0"/>
                <a:ea typeface="Roboto" panose="02000000000000000000" pitchFamily="2" charset="0"/>
                <a:cs typeface="Roboto" panose="02000000000000000000" pitchFamily="2" charset="0"/>
              </a:rPr>
              <a:t>Grid Capacity &amp; Energy Planning</a:t>
            </a:r>
            <a:br>
              <a:rPr lang="en-GB" sz="4400" b="1" dirty="0">
                <a:solidFill>
                  <a:schemeClr val="bg1"/>
                </a:solidFill>
                <a:highlight>
                  <a:srgbClr val="008080"/>
                </a:highlight>
                <a:latin typeface="Roboto" panose="02000000000000000000" pitchFamily="2" charset="0"/>
                <a:ea typeface="Roboto" panose="02000000000000000000" pitchFamily="2" charset="0"/>
                <a:cs typeface="Roboto" panose="02000000000000000000" pitchFamily="2" charset="0"/>
              </a:rPr>
            </a:br>
            <a:r>
              <a:rPr lang="en-GB" sz="3200" dirty="0">
                <a:solidFill>
                  <a:schemeClr val="bg1"/>
                </a:solidFill>
                <a:highlight>
                  <a:srgbClr val="008080"/>
                </a:highlight>
                <a:latin typeface="Roboto" panose="02000000000000000000" pitchFamily="2" charset="0"/>
                <a:ea typeface="Roboto" panose="02000000000000000000" pitchFamily="2" charset="0"/>
                <a:cs typeface="Roboto" panose="02000000000000000000" pitchFamily="2" charset="0"/>
              </a:rPr>
              <a:t>16 October 2023</a:t>
            </a:r>
          </a:p>
        </p:txBody>
      </p:sp>
      <p:grpSp>
        <p:nvGrpSpPr>
          <p:cNvPr id="23" name="Group 22">
            <a:extLst>
              <a:ext uri="{FF2B5EF4-FFF2-40B4-BE49-F238E27FC236}">
                <a16:creationId xmlns:a16="http://schemas.microsoft.com/office/drawing/2014/main" id="{0690FFF2-5BB9-C37A-807F-6087C16AB5A7}"/>
              </a:ext>
            </a:extLst>
          </p:cNvPr>
          <p:cNvGrpSpPr/>
          <p:nvPr/>
        </p:nvGrpSpPr>
        <p:grpSpPr>
          <a:xfrm>
            <a:off x="8523602" y="5791421"/>
            <a:ext cx="914400" cy="914400"/>
            <a:chOff x="8948148" y="5756915"/>
            <a:chExt cx="914400" cy="914400"/>
          </a:xfrm>
        </p:grpSpPr>
        <p:sp>
          <p:nvSpPr>
            <p:cNvPr id="17" name="Oval 16">
              <a:extLst>
                <a:ext uri="{FF2B5EF4-FFF2-40B4-BE49-F238E27FC236}">
                  <a16:creationId xmlns:a16="http://schemas.microsoft.com/office/drawing/2014/main" id="{1F62B546-30A5-490C-AD3A-84CE50D8FBD7}"/>
                </a:ext>
              </a:extLst>
            </p:cNvPr>
            <p:cNvSpPr/>
            <p:nvPr/>
          </p:nvSpPr>
          <p:spPr>
            <a:xfrm>
              <a:off x="8948148" y="5756915"/>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Graphic 4" descr="Electric Tower outline">
              <a:extLst>
                <a:ext uri="{FF2B5EF4-FFF2-40B4-BE49-F238E27FC236}">
                  <a16:creationId xmlns:a16="http://schemas.microsoft.com/office/drawing/2014/main" id="{FB2DB297-F0FD-56BF-7E8D-5B0EDEC4C8E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019248" y="5828015"/>
              <a:ext cx="772200" cy="772200"/>
            </a:xfrm>
            <a:prstGeom prst="rect">
              <a:avLst/>
            </a:prstGeom>
          </p:spPr>
        </p:pic>
      </p:grpSp>
      <p:grpSp>
        <p:nvGrpSpPr>
          <p:cNvPr id="21" name="Group 20">
            <a:extLst>
              <a:ext uri="{FF2B5EF4-FFF2-40B4-BE49-F238E27FC236}">
                <a16:creationId xmlns:a16="http://schemas.microsoft.com/office/drawing/2014/main" id="{1BEABA54-58F9-7AF4-AE76-391A83C34604}"/>
              </a:ext>
            </a:extLst>
          </p:cNvPr>
          <p:cNvGrpSpPr/>
          <p:nvPr/>
        </p:nvGrpSpPr>
        <p:grpSpPr>
          <a:xfrm>
            <a:off x="10611368" y="5791421"/>
            <a:ext cx="914400" cy="914400"/>
            <a:chOff x="11035914" y="5756915"/>
            <a:chExt cx="914400" cy="914400"/>
          </a:xfrm>
        </p:grpSpPr>
        <p:sp>
          <p:nvSpPr>
            <p:cNvPr id="19" name="Oval 18">
              <a:extLst>
                <a:ext uri="{FF2B5EF4-FFF2-40B4-BE49-F238E27FC236}">
                  <a16:creationId xmlns:a16="http://schemas.microsoft.com/office/drawing/2014/main" id="{6B0841C4-4F81-03C6-D1DD-57C5DA70FAFC}"/>
                </a:ext>
              </a:extLst>
            </p:cNvPr>
            <p:cNvSpPr/>
            <p:nvPr/>
          </p:nvSpPr>
          <p:spPr>
            <a:xfrm>
              <a:off x="11035914" y="5756915"/>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Graphic 8" descr="Plugged Unplugged outline">
              <a:extLst>
                <a:ext uri="{FF2B5EF4-FFF2-40B4-BE49-F238E27FC236}">
                  <a16:creationId xmlns:a16="http://schemas.microsoft.com/office/drawing/2014/main" id="{4C231F16-4410-68CF-7AA9-31A80F27F29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a:off x="11076904" y="5812003"/>
              <a:ext cx="804225" cy="804223"/>
            </a:xfrm>
            <a:prstGeom prst="rect">
              <a:avLst/>
            </a:prstGeom>
          </p:spPr>
        </p:pic>
      </p:grpSp>
      <p:grpSp>
        <p:nvGrpSpPr>
          <p:cNvPr id="192" name="Group 191">
            <a:extLst>
              <a:ext uri="{FF2B5EF4-FFF2-40B4-BE49-F238E27FC236}">
                <a16:creationId xmlns:a16="http://schemas.microsoft.com/office/drawing/2014/main" id="{A51E2A4A-7ECA-0262-F064-86F1E5DA9048}"/>
              </a:ext>
            </a:extLst>
          </p:cNvPr>
          <p:cNvGrpSpPr/>
          <p:nvPr/>
        </p:nvGrpSpPr>
        <p:grpSpPr>
          <a:xfrm>
            <a:off x="9567485" y="5791421"/>
            <a:ext cx="914400" cy="914400"/>
            <a:chOff x="9992031" y="5756915"/>
            <a:chExt cx="914400" cy="914400"/>
          </a:xfrm>
        </p:grpSpPr>
        <p:sp>
          <p:nvSpPr>
            <p:cNvPr id="18" name="Oval 17">
              <a:extLst>
                <a:ext uri="{FF2B5EF4-FFF2-40B4-BE49-F238E27FC236}">
                  <a16:creationId xmlns:a16="http://schemas.microsoft.com/office/drawing/2014/main" id="{37094B4D-B343-8943-D318-ED1B159B0333}"/>
                </a:ext>
              </a:extLst>
            </p:cNvPr>
            <p:cNvSpPr/>
            <p:nvPr/>
          </p:nvSpPr>
          <p:spPr>
            <a:xfrm>
              <a:off x="9992031" y="5756915"/>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54" name="Group 153">
              <a:extLst>
                <a:ext uri="{FF2B5EF4-FFF2-40B4-BE49-F238E27FC236}">
                  <a16:creationId xmlns:a16="http://schemas.microsoft.com/office/drawing/2014/main" id="{40135CC8-427C-60FD-7C5F-E2E3BFA5F793}"/>
                </a:ext>
              </a:extLst>
            </p:cNvPr>
            <p:cNvGrpSpPr/>
            <p:nvPr/>
          </p:nvGrpSpPr>
          <p:grpSpPr>
            <a:xfrm>
              <a:off x="10153404" y="5911985"/>
              <a:ext cx="591653" cy="636453"/>
              <a:chOff x="572587" y="3365168"/>
              <a:chExt cx="637818" cy="682188"/>
            </a:xfrm>
          </p:grpSpPr>
          <p:sp>
            <p:nvSpPr>
              <p:cNvPr id="155" name="Rectangle: Top Corners Rounded 154">
                <a:extLst>
                  <a:ext uri="{FF2B5EF4-FFF2-40B4-BE49-F238E27FC236}">
                    <a16:creationId xmlns:a16="http://schemas.microsoft.com/office/drawing/2014/main" id="{9F395592-526B-A4A9-FA38-A8569B5FB8E1}"/>
                  </a:ext>
                </a:extLst>
              </p:cNvPr>
              <p:cNvSpPr/>
              <p:nvPr/>
            </p:nvSpPr>
            <p:spPr>
              <a:xfrm>
                <a:off x="572587" y="3626051"/>
                <a:ext cx="444088" cy="421305"/>
              </a:xfrm>
              <a:prstGeom prst="round2SameRect">
                <a:avLst/>
              </a:prstGeom>
              <a:no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6" name="Rectangle: Top Corners Rounded 155">
                <a:extLst>
                  <a:ext uri="{FF2B5EF4-FFF2-40B4-BE49-F238E27FC236}">
                    <a16:creationId xmlns:a16="http://schemas.microsoft.com/office/drawing/2014/main" id="{93656C9F-F8E8-EC45-DDFD-19D2ADB40A08}"/>
                  </a:ext>
                </a:extLst>
              </p:cNvPr>
              <p:cNvSpPr/>
              <p:nvPr/>
            </p:nvSpPr>
            <p:spPr>
              <a:xfrm>
                <a:off x="621028" y="3776405"/>
                <a:ext cx="96714" cy="190828"/>
              </a:xfrm>
              <a:prstGeom prst="round2SameRect">
                <a:avLst>
                  <a:gd name="adj1" fmla="val 41288"/>
                  <a:gd name="adj2" fmla="val 0"/>
                </a:avLst>
              </a:prstGeom>
              <a:no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7" name="Rectangle: Top Corners Rounded 156">
                <a:extLst>
                  <a:ext uri="{FF2B5EF4-FFF2-40B4-BE49-F238E27FC236}">
                    <a16:creationId xmlns:a16="http://schemas.microsoft.com/office/drawing/2014/main" id="{53F55594-EF74-74AC-E9AF-2E7DCA00CD9D}"/>
                  </a:ext>
                </a:extLst>
              </p:cNvPr>
              <p:cNvSpPr/>
              <p:nvPr/>
            </p:nvSpPr>
            <p:spPr>
              <a:xfrm>
                <a:off x="749562" y="3776405"/>
                <a:ext cx="96714" cy="190828"/>
              </a:xfrm>
              <a:prstGeom prst="round2SameRect">
                <a:avLst>
                  <a:gd name="adj1" fmla="val 41288"/>
                  <a:gd name="adj2" fmla="val 0"/>
                </a:avLst>
              </a:prstGeom>
              <a:no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8" name="Rectangle: Top Corners Rounded 157">
                <a:extLst>
                  <a:ext uri="{FF2B5EF4-FFF2-40B4-BE49-F238E27FC236}">
                    <a16:creationId xmlns:a16="http://schemas.microsoft.com/office/drawing/2014/main" id="{40E525D9-C3BB-BDBB-87D0-93DB0EF2BDEB}"/>
                  </a:ext>
                </a:extLst>
              </p:cNvPr>
              <p:cNvSpPr/>
              <p:nvPr/>
            </p:nvSpPr>
            <p:spPr>
              <a:xfrm>
                <a:off x="878096" y="3776405"/>
                <a:ext cx="96714" cy="190828"/>
              </a:xfrm>
              <a:prstGeom prst="round2SameRect">
                <a:avLst>
                  <a:gd name="adj1" fmla="val 41288"/>
                  <a:gd name="adj2" fmla="val 0"/>
                </a:avLst>
              </a:prstGeom>
              <a:no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9" name="Rectangle 158">
                <a:extLst>
                  <a:ext uri="{FF2B5EF4-FFF2-40B4-BE49-F238E27FC236}">
                    <a16:creationId xmlns:a16="http://schemas.microsoft.com/office/drawing/2014/main" id="{164A619D-33B9-50BA-5638-2A99B113D672}"/>
                  </a:ext>
                </a:extLst>
              </p:cNvPr>
              <p:cNvSpPr/>
              <p:nvPr/>
            </p:nvSpPr>
            <p:spPr>
              <a:xfrm>
                <a:off x="618700" y="3922058"/>
                <a:ext cx="96714" cy="45719"/>
              </a:xfrm>
              <a:prstGeom prst="rect">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Rectangle 159">
                <a:extLst>
                  <a:ext uri="{FF2B5EF4-FFF2-40B4-BE49-F238E27FC236}">
                    <a16:creationId xmlns:a16="http://schemas.microsoft.com/office/drawing/2014/main" id="{FE77DCAD-580A-6CA6-44F8-DB418237D3C5}"/>
                  </a:ext>
                </a:extLst>
              </p:cNvPr>
              <p:cNvSpPr/>
              <p:nvPr/>
            </p:nvSpPr>
            <p:spPr>
              <a:xfrm>
                <a:off x="749805" y="3922058"/>
                <a:ext cx="96714" cy="45719"/>
              </a:xfrm>
              <a:prstGeom prst="rect">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1" name="Rectangle 160">
                <a:extLst>
                  <a:ext uri="{FF2B5EF4-FFF2-40B4-BE49-F238E27FC236}">
                    <a16:creationId xmlns:a16="http://schemas.microsoft.com/office/drawing/2014/main" id="{080F50D4-4E82-6D0E-5B5D-75B0ED2ED63D}"/>
                  </a:ext>
                </a:extLst>
              </p:cNvPr>
              <p:cNvSpPr/>
              <p:nvPr/>
            </p:nvSpPr>
            <p:spPr>
              <a:xfrm>
                <a:off x="876146" y="3922058"/>
                <a:ext cx="96714" cy="45719"/>
              </a:xfrm>
              <a:prstGeom prst="rect">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62" name="Straight Connector 161">
                <a:extLst>
                  <a:ext uri="{FF2B5EF4-FFF2-40B4-BE49-F238E27FC236}">
                    <a16:creationId xmlns:a16="http://schemas.microsoft.com/office/drawing/2014/main" id="{1E3CA98D-FFDE-2912-26B9-BC459F845C38}"/>
                  </a:ext>
                </a:extLst>
              </p:cNvPr>
              <p:cNvCxnSpPr/>
              <p:nvPr/>
            </p:nvCxnSpPr>
            <p:spPr>
              <a:xfrm>
                <a:off x="572587" y="3978349"/>
                <a:ext cx="444088"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0833368E-5497-6FDF-B227-495672B0FF46}"/>
                  </a:ext>
                </a:extLst>
              </p:cNvPr>
              <p:cNvCxnSpPr>
                <a:cxnSpLocks/>
              </p:cNvCxnSpPr>
              <p:nvPr/>
            </p:nvCxnSpPr>
            <p:spPr>
              <a:xfrm>
                <a:off x="585287" y="3660849"/>
                <a:ext cx="418013"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20A40CA9-7BD2-32AA-31EC-A71D79DCC4BB}"/>
                  </a:ext>
                </a:extLst>
              </p:cNvPr>
              <p:cNvCxnSpPr>
                <a:cxnSpLocks/>
              </p:cNvCxnSpPr>
              <p:nvPr/>
            </p:nvCxnSpPr>
            <p:spPr>
              <a:xfrm>
                <a:off x="673409" y="3660849"/>
                <a:ext cx="0" cy="114128"/>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8F5070CF-A4FF-93B9-171A-46D264AE050F}"/>
                  </a:ext>
                </a:extLst>
              </p:cNvPr>
              <p:cNvCxnSpPr>
                <a:cxnSpLocks/>
              </p:cNvCxnSpPr>
              <p:nvPr/>
            </p:nvCxnSpPr>
            <p:spPr>
              <a:xfrm>
                <a:off x="797777" y="3657662"/>
                <a:ext cx="0" cy="114128"/>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5250A08D-7C30-94EB-7F9A-987B82E44B92}"/>
                  </a:ext>
                </a:extLst>
              </p:cNvPr>
              <p:cNvCxnSpPr>
                <a:cxnSpLocks/>
              </p:cNvCxnSpPr>
              <p:nvPr/>
            </p:nvCxnSpPr>
            <p:spPr>
              <a:xfrm>
                <a:off x="927679" y="3657662"/>
                <a:ext cx="0" cy="114128"/>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747E08B3-3497-8A34-CEC9-BF2CF023F935}"/>
                  </a:ext>
                </a:extLst>
              </p:cNvPr>
              <p:cNvCxnSpPr>
                <a:cxnSpLocks/>
              </p:cNvCxnSpPr>
              <p:nvPr/>
            </p:nvCxnSpPr>
            <p:spPr>
              <a:xfrm>
                <a:off x="671821" y="3365168"/>
                <a:ext cx="0" cy="114128"/>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C23EDFBF-B40F-86DC-673B-906CE98D12E8}"/>
                  </a:ext>
                </a:extLst>
              </p:cNvPr>
              <p:cNvCxnSpPr>
                <a:cxnSpLocks/>
              </p:cNvCxnSpPr>
              <p:nvPr/>
            </p:nvCxnSpPr>
            <p:spPr>
              <a:xfrm>
                <a:off x="799364" y="3365168"/>
                <a:ext cx="0" cy="114128"/>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2A2296F7-75C7-C545-B454-039D45F52ED0}"/>
                  </a:ext>
                </a:extLst>
              </p:cNvPr>
              <p:cNvCxnSpPr>
                <a:cxnSpLocks/>
              </p:cNvCxnSpPr>
              <p:nvPr/>
            </p:nvCxnSpPr>
            <p:spPr>
              <a:xfrm>
                <a:off x="923733" y="3365168"/>
                <a:ext cx="0" cy="114128"/>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sp>
            <p:nvSpPr>
              <p:cNvPr id="170" name="Rectangle: Rounded Corners 169">
                <a:extLst>
                  <a:ext uri="{FF2B5EF4-FFF2-40B4-BE49-F238E27FC236}">
                    <a16:creationId xmlns:a16="http://schemas.microsoft.com/office/drawing/2014/main" id="{55A4F91F-05E1-E020-B952-E06E94A6BA13}"/>
                  </a:ext>
                </a:extLst>
              </p:cNvPr>
              <p:cNvSpPr/>
              <p:nvPr/>
            </p:nvSpPr>
            <p:spPr>
              <a:xfrm>
                <a:off x="630237" y="3432175"/>
                <a:ext cx="83582" cy="128045"/>
              </a:xfrm>
              <a:prstGeom prst="roundRect">
                <a:avLst>
                  <a:gd name="adj" fmla="val 33761"/>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1" name="Rectangle: Rounded Corners 170">
                <a:extLst>
                  <a:ext uri="{FF2B5EF4-FFF2-40B4-BE49-F238E27FC236}">
                    <a16:creationId xmlns:a16="http://schemas.microsoft.com/office/drawing/2014/main" id="{7A33040C-A7F7-4F55-B637-443F9E45708A}"/>
                  </a:ext>
                </a:extLst>
              </p:cNvPr>
              <p:cNvSpPr/>
              <p:nvPr/>
            </p:nvSpPr>
            <p:spPr>
              <a:xfrm>
                <a:off x="757067" y="3431196"/>
                <a:ext cx="83582" cy="128045"/>
              </a:xfrm>
              <a:prstGeom prst="roundRect">
                <a:avLst>
                  <a:gd name="adj" fmla="val 33761"/>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2" name="Rectangle: Rounded Corners 171">
                <a:extLst>
                  <a:ext uri="{FF2B5EF4-FFF2-40B4-BE49-F238E27FC236}">
                    <a16:creationId xmlns:a16="http://schemas.microsoft.com/office/drawing/2014/main" id="{5CF48151-0CB0-7D62-E5BD-B407C728F226}"/>
                  </a:ext>
                </a:extLst>
              </p:cNvPr>
              <p:cNvSpPr/>
              <p:nvPr/>
            </p:nvSpPr>
            <p:spPr>
              <a:xfrm>
                <a:off x="883897" y="3427042"/>
                <a:ext cx="83582" cy="128045"/>
              </a:xfrm>
              <a:prstGeom prst="roundRect">
                <a:avLst>
                  <a:gd name="adj" fmla="val 33761"/>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3" name="Left Bracket 172">
                <a:extLst>
                  <a:ext uri="{FF2B5EF4-FFF2-40B4-BE49-F238E27FC236}">
                    <a16:creationId xmlns:a16="http://schemas.microsoft.com/office/drawing/2014/main" id="{1EE1ADF5-9CAD-FAAF-0729-F2F70C03B499}"/>
                  </a:ext>
                </a:extLst>
              </p:cNvPr>
              <p:cNvSpPr/>
              <p:nvPr/>
            </p:nvSpPr>
            <p:spPr>
              <a:xfrm rot="5400000">
                <a:off x="648114" y="3577223"/>
                <a:ext cx="45719" cy="45719"/>
              </a:xfrm>
              <a:prstGeom prst="leftBracket">
                <a:avLst/>
              </a:prstGeom>
              <a:ln w="28575">
                <a:solidFill>
                  <a:srgbClr val="0080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74" name="Left Bracket 173">
                <a:extLst>
                  <a:ext uri="{FF2B5EF4-FFF2-40B4-BE49-F238E27FC236}">
                    <a16:creationId xmlns:a16="http://schemas.microsoft.com/office/drawing/2014/main" id="{E68C72C1-A6C2-B63B-D725-C7A44C8DED3F}"/>
                  </a:ext>
                </a:extLst>
              </p:cNvPr>
              <p:cNvSpPr/>
              <p:nvPr/>
            </p:nvSpPr>
            <p:spPr>
              <a:xfrm rot="5400000">
                <a:off x="777088" y="3576956"/>
                <a:ext cx="45719" cy="45719"/>
              </a:xfrm>
              <a:prstGeom prst="leftBracket">
                <a:avLst/>
              </a:prstGeom>
              <a:ln w="28575">
                <a:solidFill>
                  <a:srgbClr val="0080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75" name="Left Bracket 174">
                <a:extLst>
                  <a:ext uri="{FF2B5EF4-FFF2-40B4-BE49-F238E27FC236}">
                    <a16:creationId xmlns:a16="http://schemas.microsoft.com/office/drawing/2014/main" id="{10328EBD-014B-B6A3-1783-E3A30126B41C}"/>
                  </a:ext>
                </a:extLst>
              </p:cNvPr>
              <p:cNvSpPr/>
              <p:nvPr/>
            </p:nvSpPr>
            <p:spPr>
              <a:xfrm rot="5400000">
                <a:off x="898982" y="3573341"/>
                <a:ext cx="45719" cy="45719"/>
              </a:xfrm>
              <a:prstGeom prst="leftBracket">
                <a:avLst/>
              </a:prstGeom>
              <a:ln w="28575">
                <a:solidFill>
                  <a:srgbClr val="0080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76" name="Rectangle: Top Corners Rounded 175">
                <a:extLst>
                  <a:ext uri="{FF2B5EF4-FFF2-40B4-BE49-F238E27FC236}">
                    <a16:creationId xmlns:a16="http://schemas.microsoft.com/office/drawing/2014/main" id="{7286E945-EBC2-5DD6-8DFF-CB9B6AA9B01C}"/>
                  </a:ext>
                </a:extLst>
              </p:cNvPr>
              <p:cNvSpPr/>
              <p:nvPr/>
            </p:nvSpPr>
            <p:spPr>
              <a:xfrm>
                <a:off x="1092572" y="3775866"/>
                <a:ext cx="117833" cy="271487"/>
              </a:xfrm>
              <a:prstGeom prst="round2SameRect">
                <a:avLst>
                  <a:gd name="adj1" fmla="val 41288"/>
                  <a:gd name="adj2" fmla="val 0"/>
                </a:avLst>
              </a:prstGeom>
              <a:no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7" name="Hexagon 176">
                <a:extLst>
                  <a:ext uri="{FF2B5EF4-FFF2-40B4-BE49-F238E27FC236}">
                    <a16:creationId xmlns:a16="http://schemas.microsoft.com/office/drawing/2014/main" id="{B7FEDECC-3343-983A-965A-39E88D1FDB0B}"/>
                  </a:ext>
                </a:extLst>
              </p:cNvPr>
              <p:cNvSpPr/>
              <p:nvPr/>
            </p:nvSpPr>
            <p:spPr>
              <a:xfrm>
                <a:off x="887028" y="3365168"/>
                <a:ext cx="77273" cy="63832"/>
              </a:xfrm>
              <a:prstGeom prst="hexagon">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8" name="Hexagon 177">
                <a:extLst>
                  <a:ext uri="{FF2B5EF4-FFF2-40B4-BE49-F238E27FC236}">
                    <a16:creationId xmlns:a16="http://schemas.microsoft.com/office/drawing/2014/main" id="{BC0E415A-4253-ADB8-F2B5-DAE8930C2381}"/>
                  </a:ext>
                </a:extLst>
              </p:cNvPr>
              <p:cNvSpPr/>
              <p:nvPr/>
            </p:nvSpPr>
            <p:spPr>
              <a:xfrm>
                <a:off x="1112992" y="3365652"/>
                <a:ext cx="77273" cy="63832"/>
              </a:xfrm>
              <a:prstGeom prst="hexagon">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79" name="Straight Connector 178">
                <a:extLst>
                  <a:ext uri="{FF2B5EF4-FFF2-40B4-BE49-F238E27FC236}">
                    <a16:creationId xmlns:a16="http://schemas.microsoft.com/office/drawing/2014/main" id="{4A6E0CCA-D604-894F-3FDE-3B74985DE3CC}"/>
                  </a:ext>
                </a:extLst>
              </p:cNvPr>
              <p:cNvCxnSpPr>
                <a:cxnSpLocks/>
              </p:cNvCxnSpPr>
              <p:nvPr/>
            </p:nvCxnSpPr>
            <p:spPr>
              <a:xfrm>
                <a:off x="964301" y="3398673"/>
                <a:ext cx="148691" cy="484"/>
              </a:xfrm>
              <a:prstGeom prst="line">
                <a:avLst/>
              </a:prstGeom>
              <a:ln w="38100">
                <a:solidFill>
                  <a:srgbClr val="008080"/>
                </a:solidFill>
              </a:ln>
            </p:spPr>
            <p:style>
              <a:lnRef idx="1">
                <a:schemeClr val="accent1"/>
              </a:lnRef>
              <a:fillRef idx="0">
                <a:schemeClr val="accent1"/>
              </a:fillRef>
              <a:effectRef idx="0">
                <a:schemeClr val="accent1"/>
              </a:effectRef>
              <a:fontRef idx="minor">
                <a:schemeClr val="tx1"/>
              </a:fontRef>
            </p:style>
          </p:cxnSp>
          <p:sp>
            <p:nvSpPr>
              <p:cNvPr id="180" name="Left Bracket 179">
                <a:extLst>
                  <a:ext uri="{FF2B5EF4-FFF2-40B4-BE49-F238E27FC236}">
                    <a16:creationId xmlns:a16="http://schemas.microsoft.com/office/drawing/2014/main" id="{576230EB-94D6-A4F7-E90E-C1182AB6D82F}"/>
                  </a:ext>
                </a:extLst>
              </p:cNvPr>
              <p:cNvSpPr/>
              <p:nvPr/>
            </p:nvSpPr>
            <p:spPr>
              <a:xfrm rot="5400000">
                <a:off x="1130010" y="3731289"/>
                <a:ext cx="45719" cy="45719"/>
              </a:xfrm>
              <a:prstGeom prst="leftBracket">
                <a:avLst/>
              </a:prstGeom>
              <a:ln w="28575">
                <a:solidFill>
                  <a:srgbClr val="0080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cxnSp>
            <p:nvCxnSpPr>
              <p:cNvPr id="181" name="Straight Connector 180">
                <a:extLst>
                  <a:ext uri="{FF2B5EF4-FFF2-40B4-BE49-F238E27FC236}">
                    <a16:creationId xmlns:a16="http://schemas.microsoft.com/office/drawing/2014/main" id="{27035675-20A2-B86E-3B09-18361BCBEAD1}"/>
                  </a:ext>
                </a:extLst>
              </p:cNvPr>
              <p:cNvCxnSpPr>
                <a:cxnSpLocks/>
                <a:endCxn id="180" idx="1"/>
              </p:cNvCxnSpPr>
              <p:nvPr/>
            </p:nvCxnSpPr>
            <p:spPr>
              <a:xfrm>
                <a:off x="1151488" y="3434000"/>
                <a:ext cx="1381" cy="297289"/>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FB6871FB-9C74-7E2E-C87F-73A04E8674C2}"/>
                  </a:ext>
                </a:extLst>
              </p:cNvPr>
              <p:cNvCxnSpPr>
                <a:cxnSpLocks/>
              </p:cNvCxnSpPr>
              <p:nvPr/>
            </p:nvCxnSpPr>
            <p:spPr>
              <a:xfrm>
                <a:off x="1110208" y="3445711"/>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B46E8FBA-3877-F464-12F5-A27D7D590492}"/>
                  </a:ext>
                </a:extLst>
              </p:cNvPr>
              <p:cNvCxnSpPr>
                <a:cxnSpLocks/>
              </p:cNvCxnSpPr>
              <p:nvPr/>
            </p:nvCxnSpPr>
            <p:spPr>
              <a:xfrm>
                <a:off x="1110208" y="3482977"/>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4E8AF437-CEA2-9959-BDBC-963569507818}"/>
                  </a:ext>
                </a:extLst>
              </p:cNvPr>
              <p:cNvCxnSpPr>
                <a:cxnSpLocks/>
              </p:cNvCxnSpPr>
              <p:nvPr/>
            </p:nvCxnSpPr>
            <p:spPr>
              <a:xfrm>
                <a:off x="1110208" y="3520243"/>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5542C626-66D2-58A2-53A8-FD6F6F752B73}"/>
                  </a:ext>
                </a:extLst>
              </p:cNvPr>
              <p:cNvCxnSpPr>
                <a:cxnSpLocks/>
              </p:cNvCxnSpPr>
              <p:nvPr/>
            </p:nvCxnSpPr>
            <p:spPr>
              <a:xfrm>
                <a:off x="1110208" y="3557509"/>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F6514D2F-C93F-7E5C-98BE-15E4B99AAFC0}"/>
                  </a:ext>
                </a:extLst>
              </p:cNvPr>
              <p:cNvCxnSpPr>
                <a:cxnSpLocks/>
              </p:cNvCxnSpPr>
              <p:nvPr/>
            </p:nvCxnSpPr>
            <p:spPr>
              <a:xfrm>
                <a:off x="1110208" y="3594775"/>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B7804226-6EFD-CBC9-B0DC-3E11F647A03C}"/>
                  </a:ext>
                </a:extLst>
              </p:cNvPr>
              <p:cNvCxnSpPr>
                <a:cxnSpLocks/>
              </p:cNvCxnSpPr>
              <p:nvPr/>
            </p:nvCxnSpPr>
            <p:spPr>
              <a:xfrm>
                <a:off x="1110208" y="3632041"/>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5D497381-1184-B80C-AC82-791A932BE2B3}"/>
                  </a:ext>
                </a:extLst>
              </p:cNvPr>
              <p:cNvCxnSpPr>
                <a:cxnSpLocks/>
              </p:cNvCxnSpPr>
              <p:nvPr/>
            </p:nvCxnSpPr>
            <p:spPr>
              <a:xfrm>
                <a:off x="1110208" y="3669307"/>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81B3BBB1-E6F3-FE10-20E0-6B305DB6F402}"/>
                  </a:ext>
                </a:extLst>
              </p:cNvPr>
              <p:cNvCxnSpPr>
                <a:cxnSpLocks/>
              </p:cNvCxnSpPr>
              <p:nvPr/>
            </p:nvCxnSpPr>
            <p:spPr>
              <a:xfrm>
                <a:off x="1110208" y="3706573"/>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87D056B8-B7B1-519E-956F-D4CC079CDBC9}"/>
                  </a:ext>
                </a:extLst>
              </p:cNvPr>
              <p:cNvCxnSpPr>
                <a:cxnSpLocks/>
              </p:cNvCxnSpPr>
              <p:nvPr/>
            </p:nvCxnSpPr>
            <p:spPr>
              <a:xfrm>
                <a:off x="1092572" y="3944917"/>
                <a:ext cx="112031"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76B548F9-A96E-8E05-729D-24CC3482FFDD}"/>
                  </a:ext>
                </a:extLst>
              </p:cNvPr>
              <p:cNvCxnSpPr>
                <a:cxnSpLocks/>
              </p:cNvCxnSpPr>
              <p:nvPr/>
            </p:nvCxnSpPr>
            <p:spPr>
              <a:xfrm>
                <a:off x="1098313" y="3978349"/>
                <a:ext cx="112031"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grpSp>
      </p:grpSp>
      <p:pic>
        <p:nvPicPr>
          <p:cNvPr id="202" name="Picture 201" descr="A green logo with text&#10;&#10;Description automatically generated">
            <a:extLst>
              <a:ext uri="{FF2B5EF4-FFF2-40B4-BE49-F238E27FC236}">
                <a16:creationId xmlns:a16="http://schemas.microsoft.com/office/drawing/2014/main" id="{60D971D9-5F89-D768-FA47-79381A2AF811}"/>
              </a:ext>
            </a:extLst>
          </p:cNvPr>
          <p:cNvPicPr>
            <a:picLocks noChangeAspect="1"/>
          </p:cNvPicPr>
          <p:nvPr/>
        </p:nvPicPr>
        <p:blipFill>
          <a:blip r:embed="rId10">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694761" y="5572050"/>
            <a:ext cx="1294470" cy="551688"/>
          </a:xfrm>
          <a:prstGeom prst="rect">
            <a:avLst/>
          </a:prstGeom>
        </p:spPr>
      </p:pic>
      <p:sp>
        <p:nvSpPr>
          <p:cNvPr id="208" name="Rectangle 93">
            <a:extLst>
              <a:ext uri="{FF2B5EF4-FFF2-40B4-BE49-F238E27FC236}">
                <a16:creationId xmlns:a16="http://schemas.microsoft.com/office/drawing/2014/main" id="{7DDC60D5-1738-5D68-8FA4-5BDF6C16A4FC}"/>
              </a:ext>
            </a:extLst>
          </p:cNvPr>
          <p:cNvSpPr>
            <a:spLocks noChangeArrowheads="1"/>
          </p:cNvSpPr>
          <p:nvPr/>
        </p:nvSpPr>
        <p:spPr bwMode="auto">
          <a:xfrm>
            <a:off x="1428108" y="27505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09" name="Rectangle 95">
            <a:extLst>
              <a:ext uri="{FF2B5EF4-FFF2-40B4-BE49-F238E27FC236}">
                <a16:creationId xmlns:a16="http://schemas.microsoft.com/office/drawing/2014/main" id="{4E075F89-57CF-B7FB-9CF2-9CAE0D0B1F17}"/>
              </a:ext>
            </a:extLst>
          </p:cNvPr>
          <p:cNvSpPr>
            <a:spLocks noChangeArrowheads="1"/>
          </p:cNvSpPr>
          <p:nvPr/>
        </p:nvSpPr>
        <p:spPr bwMode="auto">
          <a:xfrm>
            <a:off x="1428108" y="73225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52352"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600" b="0" i="0" u="none" strike="noStrike" cap="none" normalizeH="0" baseline="0">
              <a:ln>
                <a:noFill/>
              </a:ln>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607745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F9F4818-A862-098B-BF87-CCE2E3D2BD49}"/>
              </a:ext>
            </a:extLst>
          </p:cNvPr>
          <p:cNvSpPr/>
          <p:nvPr/>
        </p:nvSpPr>
        <p:spPr>
          <a:xfrm>
            <a:off x="0" y="0"/>
            <a:ext cx="12192000" cy="884921"/>
          </a:xfrm>
          <a:prstGeom prst="rect">
            <a:avLst/>
          </a:prstGeom>
          <a:solidFill>
            <a:srgbClr val="008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35983955-A98A-6DEB-D3E7-1585C74395B3}"/>
              </a:ext>
            </a:extLst>
          </p:cNvPr>
          <p:cNvSpPr txBox="1"/>
          <p:nvPr/>
        </p:nvSpPr>
        <p:spPr>
          <a:xfrm>
            <a:off x="148346" y="138129"/>
            <a:ext cx="12192000" cy="646331"/>
          </a:xfrm>
          <a:prstGeom prst="rect">
            <a:avLst/>
          </a:prstGeom>
          <a:noFill/>
        </p:spPr>
        <p:txBody>
          <a:bodyPr wrap="square">
            <a:spAutoFit/>
          </a:bodyPr>
          <a:lstStyle/>
          <a:p>
            <a:r>
              <a:rPr lang="en-GB" sz="3600" b="1">
                <a:solidFill>
                  <a:schemeClr val="bg1"/>
                </a:solidFill>
                <a:latin typeface="Roboto" panose="02000000000000000000" pitchFamily="2" charset="0"/>
                <a:ea typeface="Roboto" panose="02000000000000000000" pitchFamily="2" charset="0"/>
                <a:cs typeface="Roboto" panose="02000000000000000000" pitchFamily="2" charset="0"/>
              </a:rPr>
              <a:t>How is demand forecast? </a:t>
            </a:r>
            <a:r>
              <a:rPr lang="en-GB" sz="3000">
                <a:solidFill>
                  <a:schemeClr val="bg1"/>
                </a:solidFill>
                <a:latin typeface="Roboto" panose="02000000000000000000" pitchFamily="2" charset="0"/>
                <a:ea typeface="Roboto" panose="02000000000000000000" pitchFamily="2" charset="0"/>
                <a:cs typeface="Roboto" panose="02000000000000000000" pitchFamily="2" charset="0"/>
              </a:rPr>
              <a:t>Business planning</a:t>
            </a:r>
            <a:endParaRPr lang="en-GB" sz="3000" b="1">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6" name="Rectangle 5">
            <a:extLst>
              <a:ext uri="{FF2B5EF4-FFF2-40B4-BE49-F238E27FC236}">
                <a16:creationId xmlns:a16="http://schemas.microsoft.com/office/drawing/2014/main" id="{50031DC2-CED9-3279-2D7E-6A99A81C5F25}"/>
              </a:ext>
            </a:extLst>
          </p:cNvPr>
          <p:cNvSpPr/>
          <p:nvPr/>
        </p:nvSpPr>
        <p:spPr>
          <a:xfrm>
            <a:off x="0" y="6459369"/>
            <a:ext cx="12192000" cy="404761"/>
          </a:xfrm>
          <a:prstGeom prst="rect">
            <a:avLst/>
          </a:prstGeom>
          <a:solidFill>
            <a:srgbClr val="008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a:extLst>
              <a:ext uri="{FF2B5EF4-FFF2-40B4-BE49-F238E27FC236}">
                <a16:creationId xmlns:a16="http://schemas.microsoft.com/office/drawing/2014/main" id="{7B0CA7A8-4FF0-FC88-8727-0C276A78AAE0}"/>
              </a:ext>
            </a:extLst>
          </p:cNvPr>
          <p:cNvGrpSpPr/>
          <p:nvPr/>
        </p:nvGrpSpPr>
        <p:grpSpPr>
          <a:xfrm>
            <a:off x="11097683" y="6513554"/>
            <a:ext cx="1011528" cy="296390"/>
            <a:chOff x="8948148" y="5756915"/>
            <a:chExt cx="3002166" cy="920334"/>
          </a:xfrm>
        </p:grpSpPr>
        <p:sp>
          <p:nvSpPr>
            <p:cNvPr id="8" name="Oval 7">
              <a:extLst>
                <a:ext uri="{FF2B5EF4-FFF2-40B4-BE49-F238E27FC236}">
                  <a16:creationId xmlns:a16="http://schemas.microsoft.com/office/drawing/2014/main" id="{E9E262F2-91AF-F0AF-14AD-830C223C948B}"/>
                </a:ext>
              </a:extLst>
            </p:cNvPr>
            <p:cNvSpPr/>
            <p:nvPr/>
          </p:nvSpPr>
          <p:spPr>
            <a:xfrm>
              <a:off x="8948148" y="5756915"/>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DFEF90C8-6F48-2F08-2F4D-496D1188D38F}"/>
                </a:ext>
              </a:extLst>
            </p:cNvPr>
            <p:cNvSpPr/>
            <p:nvPr/>
          </p:nvSpPr>
          <p:spPr>
            <a:xfrm>
              <a:off x="9992031" y="5756915"/>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EDA5CA23-65ED-B505-3BCA-F10A130A2783}"/>
                </a:ext>
              </a:extLst>
            </p:cNvPr>
            <p:cNvSpPr/>
            <p:nvPr/>
          </p:nvSpPr>
          <p:spPr>
            <a:xfrm>
              <a:off x="11035914" y="5756915"/>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descr="Electric Tower outline">
              <a:extLst>
                <a:ext uri="{FF2B5EF4-FFF2-40B4-BE49-F238E27FC236}">
                  <a16:creationId xmlns:a16="http://schemas.microsoft.com/office/drawing/2014/main" id="{CFE383A4-79EF-B623-95B1-9E6757C99AC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19248" y="5828015"/>
              <a:ext cx="772200" cy="772200"/>
            </a:xfrm>
            <a:prstGeom prst="rect">
              <a:avLst/>
            </a:prstGeom>
          </p:spPr>
        </p:pic>
        <p:pic>
          <p:nvPicPr>
            <p:cNvPr id="12" name="Graphic 11" descr="Plugged Unplugged outline">
              <a:extLst>
                <a:ext uri="{FF2B5EF4-FFF2-40B4-BE49-F238E27FC236}">
                  <a16:creationId xmlns:a16="http://schemas.microsoft.com/office/drawing/2014/main" id="{2289338A-8F13-2FB5-E0F2-E299D708384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11081984" y="5854993"/>
              <a:ext cx="822258" cy="822256"/>
            </a:xfrm>
            <a:prstGeom prst="rect">
              <a:avLst/>
            </a:prstGeom>
          </p:spPr>
        </p:pic>
        <p:pic>
          <p:nvPicPr>
            <p:cNvPr id="13" name="Picture 12">
              <a:extLst>
                <a:ext uri="{FF2B5EF4-FFF2-40B4-BE49-F238E27FC236}">
                  <a16:creationId xmlns:a16="http://schemas.microsoft.com/office/drawing/2014/main" id="{93B934EF-C9B3-4A7D-5B47-7E1B987E601B}"/>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0154522" y="5900872"/>
              <a:ext cx="626643" cy="660154"/>
            </a:xfrm>
            <a:prstGeom prst="rect">
              <a:avLst/>
            </a:prstGeom>
          </p:spPr>
        </p:pic>
      </p:grpSp>
      <p:sp>
        <p:nvSpPr>
          <p:cNvPr id="22" name="Rectangle 21">
            <a:extLst>
              <a:ext uri="{FF2B5EF4-FFF2-40B4-BE49-F238E27FC236}">
                <a16:creationId xmlns:a16="http://schemas.microsoft.com/office/drawing/2014/main" id="{90FAAD78-6180-1001-C356-AC38EA4D3742}"/>
              </a:ext>
            </a:extLst>
          </p:cNvPr>
          <p:cNvSpPr/>
          <p:nvPr/>
        </p:nvSpPr>
        <p:spPr>
          <a:xfrm>
            <a:off x="0" y="0"/>
            <a:ext cx="12192000" cy="884921"/>
          </a:xfrm>
          <a:prstGeom prst="rect">
            <a:avLst/>
          </a:prstGeom>
          <a:solidFill>
            <a:srgbClr val="008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E5700CCF-B601-B0B8-68B6-08F69A52E095}"/>
              </a:ext>
            </a:extLst>
          </p:cNvPr>
          <p:cNvSpPr txBox="1"/>
          <p:nvPr/>
        </p:nvSpPr>
        <p:spPr>
          <a:xfrm>
            <a:off x="148346" y="138129"/>
            <a:ext cx="12192000" cy="646331"/>
          </a:xfrm>
          <a:prstGeom prst="rect">
            <a:avLst/>
          </a:prstGeom>
          <a:noFill/>
        </p:spPr>
        <p:txBody>
          <a:bodyPr wrap="square">
            <a:spAutoFit/>
          </a:bodyPr>
          <a:lstStyle/>
          <a:p>
            <a:r>
              <a:rPr lang="en-GB" sz="3600" b="1">
                <a:solidFill>
                  <a:schemeClr val="bg1"/>
                </a:solidFill>
                <a:latin typeface="Roboto" panose="02000000000000000000" pitchFamily="2" charset="0"/>
                <a:ea typeface="Roboto" panose="02000000000000000000" pitchFamily="2" charset="0"/>
                <a:cs typeface="Roboto" panose="02000000000000000000" pitchFamily="2" charset="0"/>
              </a:rPr>
              <a:t>Dorset’s key grid infrastructure</a:t>
            </a:r>
            <a:endParaRPr lang="en-GB" sz="3000" b="1">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24" name="Picture 23" descr="A green logo with text&#10;&#10;Description automatically generated">
            <a:extLst>
              <a:ext uri="{FF2B5EF4-FFF2-40B4-BE49-F238E27FC236}">
                <a16:creationId xmlns:a16="http://schemas.microsoft.com/office/drawing/2014/main" id="{33249CC4-66C2-BFA0-1793-D7EB5BDA6FE3}"/>
              </a:ext>
            </a:extLst>
          </p:cNvPr>
          <p:cNvPicPr>
            <a:picLocks noChangeAspect="1"/>
          </p:cNvPicPr>
          <p:nvPr/>
        </p:nvPicPr>
        <p:blipFill>
          <a:blip r:embed="rId8">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10637605" y="163303"/>
            <a:ext cx="1294470" cy="551688"/>
          </a:xfrm>
          <a:prstGeom prst="rect">
            <a:avLst/>
          </a:prstGeom>
        </p:spPr>
      </p:pic>
      <p:graphicFrame>
        <p:nvGraphicFramePr>
          <p:cNvPr id="14" name="Table 13">
            <a:extLst>
              <a:ext uri="{FF2B5EF4-FFF2-40B4-BE49-F238E27FC236}">
                <a16:creationId xmlns:a16="http://schemas.microsoft.com/office/drawing/2014/main" id="{16A53BF7-A9B6-C341-DF0F-7B14665B2A4D}"/>
              </a:ext>
            </a:extLst>
          </p:cNvPr>
          <p:cNvGraphicFramePr>
            <a:graphicFrameLocks noGrp="1"/>
          </p:cNvGraphicFramePr>
          <p:nvPr/>
        </p:nvGraphicFramePr>
        <p:xfrm>
          <a:off x="2050635" y="951800"/>
          <a:ext cx="1880956" cy="5374520"/>
        </p:xfrm>
        <a:graphic>
          <a:graphicData uri="http://schemas.openxmlformats.org/drawingml/2006/table">
            <a:tbl>
              <a:tblPr>
                <a:tableStyleId>{5C22544A-7EE6-4342-B048-85BDC9FD1C3A}</a:tableStyleId>
              </a:tblPr>
              <a:tblGrid>
                <a:gridCol w="1880956">
                  <a:extLst>
                    <a:ext uri="{9D8B030D-6E8A-4147-A177-3AD203B41FA5}">
                      <a16:colId xmlns:a16="http://schemas.microsoft.com/office/drawing/2014/main" val="3839856919"/>
                    </a:ext>
                  </a:extLst>
                </a:gridCol>
              </a:tblGrid>
              <a:tr h="441782">
                <a:tc>
                  <a:txBody>
                    <a:bodyPr/>
                    <a:lstStyle/>
                    <a:p>
                      <a:pPr algn="l" fontAlgn="ctr"/>
                      <a:r>
                        <a:rPr lang="en-GB" sz="2400" b="1" u="none" strike="noStrike">
                          <a:solidFill>
                            <a:schemeClr val="bg1"/>
                          </a:solidFill>
                          <a:effectLst/>
                          <a:highlight>
                            <a:srgbClr val="008080"/>
                          </a:highlight>
                          <a:latin typeface="Roboto" panose="02000000000000000000" pitchFamily="2" charset="0"/>
                          <a:ea typeface="Roboto" panose="02000000000000000000" pitchFamily="2" charset="0"/>
                          <a:cs typeface="Roboto" panose="02000000000000000000" pitchFamily="2" charset="0"/>
                        </a:rPr>
                        <a:t> Bulk </a:t>
                      </a:r>
                    </a:p>
                    <a:p>
                      <a:pPr algn="l" fontAlgn="ctr"/>
                      <a:r>
                        <a:rPr lang="en-GB" sz="2400" b="1" u="none" strike="noStrike">
                          <a:solidFill>
                            <a:schemeClr val="bg1"/>
                          </a:solidFill>
                          <a:effectLst/>
                          <a:highlight>
                            <a:srgbClr val="008080"/>
                          </a:highlight>
                          <a:latin typeface="Roboto" panose="02000000000000000000" pitchFamily="2" charset="0"/>
                          <a:ea typeface="Roboto" panose="02000000000000000000" pitchFamily="2" charset="0"/>
                          <a:cs typeface="Roboto" panose="02000000000000000000" pitchFamily="2" charset="0"/>
                        </a:rPr>
                        <a:t> Supply </a:t>
                      </a:r>
                    </a:p>
                    <a:p>
                      <a:pPr algn="l" fontAlgn="ctr"/>
                      <a:r>
                        <a:rPr lang="en-GB" sz="2400" b="1" u="none" strike="noStrike">
                          <a:solidFill>
                            <a:schemeClr val="bg1"/>
                          </a:solidFill>
                          <a:effectLst/>
                          <a:highlight>
                            <a:srgbClr val="008080"/>
                          </a:highlight>
                          <a:latin typeface="Roboto" panose="02000000000000000000" pitchFamily="2" charset="0"/>
                          <a:ea typeface="Roboto" panose="02000000000000000000" pitchFamily="2" charset="0"/>
                          <a:cs typeface="Roboto" panose="02000000000000000000" pitchFamily="2" charset="0"/>
                        </a:rPr>
                        <a:t> Points </a:t>
                      </a:r>
                      <a:r>
                        <a:rPr lang="en-GB" sz="2400" b="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 </a:t>
                      </a:r>
                      <a:r>
                        <a:rPr lang="en-GB" sz="1800" b="0" u="none" strike="noStrike">
                          <a:solidFill>
                            <a:srgbClr val="008080"/>
                          </a:solidFill>
                          <a:effectLst/>
                          <a:latin typeface="Roboto" panose="02000000000000000000" pitchFamily="2" charset="0"/>
                          <a:ea typeface="Roboto" panose="02000000000000000000" pitchFamily="2" charset="0"/>
                          <a:cs typeface="Roboto" panose="02000000000000000000" pitchFamily="2" charset="0"/>
                        </a:rPr>
                        <a:t>(13)</a:t>
                      </a:r>
                      <a:endParaRPr lang="en-GB" sz="1800" b="0" i="0" u="none" strike="noStrike">
                        <a:solidFill>
                          <a:srgbClr val="008080"/>
                        </a:solidFill>
                        <a:effectLst/>
                        <a:latin typeface="Roboto" panose="02000000000000000000" pitchFamily="2" charset="0"/>
                        <a:ea typeface="Roboto" panose="02000000000000000000" pitchFamily="2" charset="0"/>
                        <a:cs typeface="Roboto" panose="02000000000000000000" pitchFamily="2" charset="0"/>
                      </a:endParaRPr>
                    </a:p>
                  </a:txBody>
                  <a:tcPr marL="6350" marR="6350" marT="6350" marB="0" anchor="ctr">
                    <a:lnB w="12700" cap="flat" cmpd="sng" algn="ctr">
                      <a:solidFill>
                        <a:srgbClr val="008080"/>
                      </a:solidFill>
                      <a:prstDash val="solid"/>
                      <a:round/>
                      <a:headEnd type="none" w="med" len="med"/>
                      <a:tailEnd type="none" w="med" len="med"/>
                    </a:lnB>
                    <a:noFill/>
                  </a:tcPr>
                </a:tc>
                <a:extLst>
                  <a:ext uri="{0D108BD9-81ED-4DB2-BD59-A6C34878D82A}">
                    <a16:rowId xmlns:a16="http://schemas.microsoft.com/office/drawing/2014/main" val="3542400356"/>
                  </a:ext>
                </a:extLst>
              </a:tr>
              <a:tr h="328530">
                <a:tc>
                  <a:txBody>
                    <a:bodyPr/>
                    <a:lstStyle/>
                    <a:p>
                      <a:pPr algn="l" fontAlgn="b"/>
                      <a:r>
                        <a:rPr lang="en-GB" sz="1600" u="none" strike="noStrike">
                          <a:effectLst/>
                          <a:latin typeface="Roboto" panose="02000000000000000000" pitchFamily="2" charset="0"/>
                          <a:ea typeface="Roboto" panose="02000000000000000000" pitchFamily="2" charset="0"/>
                          <a:cs typeface="Roboto" panose="02000000000000000000" pitchFamily="2" charset="0"/>
                        </a:rPr>
                        <a:t>Bournemouth</a:t>
                      </a:r>
                    </a:p>
                  </a:txBody>
                  <a:tcPr marL="6350" marR="6350" marT="6350" marB="0" anchor="ctr">
                    <a:lnT w="12700" cap="flat" cmpd="sng" algn="ctr">
                      <a:solidFill>
                        <a:srgbClr val="008080"/>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750035147"/>
                  </a:ext>
                </a:extLst>
              </a:tr>
              <a:tr h="32853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u="none" strike="noStrike">
                          <a:effectLst/>
                          <a:latin typeface="Roboto" panose="02000000000000000000" pitchFamily="2" charset="0"/>
                          <a:ea typeface="Roboto" panose="02000000000000000000" pitchFamily="2" charset="0"/>
                          <a:cs typeface="Roboto" panose="02000000000000000000" pitchFamily="2" charset="0"/>
                        </a:rPr>
                        <a:t>Chickerell</a:t>
                      </a:r>
                      <a:endParaRPr lang="en-GB" sz="16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6350" marR="6350" marT="635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78004723"/>
                  </a:ext>
                </a:extLst>
              </a:tr>
              <a:tr h="32853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u="none" strike="noStrike">
                          <a:effectLst/>
                          <a:latin typeface="Roboto" panose="02000000000000000000" pitchFamily="2" charset="0"/>
                          <a:ea typeface="Roboto" panose="02000000000000000000" pitchFamily="2" charset="0"/>
                          <a:cs typeface="Roboto" panose="02000000000000000000" pitchFamily="2" charset="0"/>
                        </a:rPr>
                        <a:t>Christchurch</a:t>
                      </a:r>
                      <a:endParaRPr lang="en-GB" sz="16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6350" marR="6350" marT="635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28493613"/>
                  </a:ext>
                </a:extLst>
              </a:tr>
              <a:tr h="32853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u="none" strike="noStrike">
                          <a:effectLst/>
                          <a:latin typeface="Roboto" panose="02000000000000000000" pitchFamily="2" charset="0"/>
                          <a:ea typeface="Roboto" panose="02000000000000000000" pitchFamily="2" charset="0"/>
                          <a:cs typeface="Roboto" panose="02000000000000000000" pitchFamily="2" charset="0"/>
                        </a:rPr>
                        <a:t>Lytchett</a:t>
                      </a:r>
                      <a:endParaRPr lang="en-GB" sz="16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6350" marR="6350" marT="635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670792"/>
                  </a:ext>
                </a:extLst>
              </a:tr>
              <a:tr h="32853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u="none" strike="noStrike">
                          <a:effectLst/>
                          <a:latin typeface="Roboto" panose="02000000000000000000" pitchFamily="2" charset="0"/>
                          <a:ea typeface="Roboto" panose="02000000000000000000" pitchFamily="2" charset="0"/>
                          <a:cs typeface="Roboto" panose="02000000000000000000" pitchFamily="2" charset="0"/>
                        </a:rPr>
                        <a:t>Mannington</a:t>
                      </a:r>
                      <a:endParaRPr lang="en-GB" sz="16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6350" marR="6350" marT="635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1661461"/>
                  </a:ext>
                </a:extLst>
              </a:tr>
              <a:tr h="32853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u="none" strike="noStrike">
                          <a:effectLst/>
                          <a:latin typeface="Roboto" panose="02000000000000000000" pitchFamily="2" charset="0"/>
                          <a:ea typeface="Roboto" panose="02000000000000000000" pitchFamily="2" charset="0"/>
                          <a:cs typeface="Roboto" panose="02000000000000000000" pitchFamily="2" charset="0"/>
                        </a:rPr>
                        <a:t>Poole</a:t>
                      </a:r>
                      <a:endParaRPr lang="en-GB" sz="16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6350" marR="6350" marT="635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9087612"/>
                  </a:ext>
                </a:extLst>
              </a:tr>
              <a:tr h="32853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u="none" strike="noStrike">
                          <a:effectLst/>
                          <a:latin typeface="Roboto" panose="02000000000000000000" pitchFamily="2" charset="0"/>
                          <a:ea typeface="Roboto" panose="02000000000000000000" pitchFamily="2" charset="0"/>
                          <a:cs typeface="Roboto" panose="02000000000000000000" pitchFamily="2" charset="0"/>
                        </a:rPr>
                        <a:t>Redhill</a:t>
                      </a:r>
                    </a:p>
                  </a:txBody>
                  <a:tcPr marL="6350" marR="6350" marT="635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740081"/>
                  </a:ext>
                </a:extLst>
              </a:tr>
              <a:tr h="32853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u="none" strike="noStrike">
                          <a:effectLst/>
                          <a:latin typeface="Roboto" panose="02000000000000000000" pitchFamily="2" charset="0"/>
                          <a:ea typeface="Roboto" panose="02000000000000000000" pitchFamily="2" charset="0"/>
                          <a:cs typeface="Roboto" panose="02000000000000000000" pitchFamily="2" charset="0"/>
                        </a:rPr>
                        <a:t>Salisbury</a:t>
                      </a:r>
                      <a:endParaRPr lang="en-GB" sz="16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6350" marR="6350" marT="635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1188072"/>
                  </a:ext>
                </a:extLst>
              </a:tr>
              <a:tr h="32853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u="none" strike="noStrike">
                          <a:effectLst/>
                          <a:latin typeface="Roboto" panose="02000000000000000000" pitchFamily="2" charset="0"/>
                          <a:ea typeface="Roboto" panose="02000000000000000000" pitchFamily="2" charset="0"/>
                          <a:cs typeface="Roboto" panose="02000000000000000000" pitchFamily="2" charset="0"/>
                        </a:rPr>
                        <a:t>Shaftesbury</a:t>
                      </a:r>
                      <a:endParaRPr lang="en-GB" sz="16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6350" marR="6350" marT="635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6344145"/>
                  </a:ext>
                </a:extLst>
              </a:tr>
              <a:tr h="32853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u="none" strike="noStrike">
                          <a:effectLst/>
                          <a:latin typeface="Roboto" panose="02000000000000000000" pitchFamily="2" charset="0"/>
                          <a:ea typeface="Roboto" panose="02000000000000000000" pitchFamily="2" charset="0"/>
                          <a:cs typeface="Roboto" panose="02000000000000000000" pitchFamily="2" charset="0"/>
                        </a:rPr>
                        <a:t>Wareham</a:t>
                      </a:r>
                      <a:endParaRPr lang="en-GB" sz="16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6350" marR="6350" marT="635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3876063"/>
                  </a:ext>
                </a:extLst>
              </a:tr>
              <a:tr h="32853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rPr>
                        <a:t>Winfrith heath</a:t>
                      </a:r>
                    </a:p>
                  </a:txBody>
                  <a:tcPr marL="6350" marR="6350" marT="635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3615704"/>
                  </a:ext>
                </a:extLst>
              </a:tr>
              <a:tr h="32853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u="none" strike="noStrike">
                          <a:effectLst/>
                          <a:latin typeface="Roboto" panose="02000000000000000000" pitchFamily="2" charset="0"/>
                          <a:ea typeface="Roboto" panose="02000000000000000000" pitchFamily="2" charset="0"/>
                          <a:cs typeface="Roboto" panose="02000000000000000000" pitchFamily="2" charset="0"/>
                        </a:rPr>
                        <a:t>Yeovil</a:t>
                      </a:r>
                      <a:endParaRPr lang="en-GB" sz="16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6350" marR="6350" marT="6350"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55011340"/>
                  </a:ext>
                </a:extLst>
              </a:tr>
              <a:tr h="32853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rPr>
                        <a:t>Woodcote (NGED)</a:t>
                      </a:r>
                    </a:p>
                  </a:txBody>
                  <a:tcPr marL="6350" marR="6350" marT="6350"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61919373"/>
                  </a:ext>
                </a:extLst>
              </a:tr>
            </a:tbl>
          </a:graphicData>
        </a:graphic>
      </p:graphicFrame>
      <p:graphicFrame>
        <p:nvGraphicFramePr>
          <p:cNvPr id="15" name="Table 14">
            <a:extLst>
              <a:ext uri="{FF2B5EF4-FFF2-40B4-BE49-F238E27FC236}">
                <a16:creationId xmlns:a16="http://schemas.microsoft.com/office/drawing/2014/main" id="{903CEE93-E7DE-027F-901C-FEA0768FDDDE}"/>
              </a:ext>
            </a:extLst>
          </p:cNvPr>
          <p:cNvGraphicFramePr>
            <a:graphicFrameLocks noGrp="1"/>
          </p:cNvGraphicFramePr>
          <p:nvPr/>
        </p:nvGraphicFramePr>
        <p:xfrm>
          <a:off x="3999812" y="1269937"/>
          <a:ext cx="8298224" cy="5077093"/>
        </p:xfrm>
        <a:graphic>
          <a:graphicData uri="http://schemas.openxmlformats.org/drawingml/2006/table">
            <a:tbl>
              <a:tblPr>
                <a:tableStyleId>{5C22544A-7EE6-4342-B048-85BDC9FD1C3A}</a:tableStyleId>
              </a:tblPr>
              <a:tblGrid>
                <a:gridCol w="2352746">
                  <a:extLst>
                    <a:ext uri="{9D8B030D-6E8A-4147-A177-3AD203B41FA5}">
                      <a16:colId xmlns:a16="http://schemas.microsoft.com/office/drawing/2014/main" val="1828723582"/>
                    </a:ext>
                  </a:extLst>
                </a:gridCol>
                <a:gridCol w="1962534">
                  <a:extLst>
                    <a:ext uri="{9D8B030D-6E8A-4147-A177-3AD203B41FA5}">
                      <a16:colId xmlns:a16="http://schemas.microsoft.com/office/drawing/2014/main" val="4073256703"/>
                    </a:ext>
                  </a:extLst>
                </a:gridCol>
                <a:gridCol w="1908388">
                  <a:extLst>
                    <a:ext uri="{9D8B030D-6E8A-4147-A177-3AD203B41FA5}">
                      <a16:colId xmlns:a16="http://schemas.microsoft.com/office/drawing/2014/main" val="864357284"/>
                    </a:ext>
                  </a:extLst>
                </a:gridCol>
                <a:gridCol w="2074556">
                  <a:extLst>
                    <a:ext uri="{9D8B030D-6E8A-4147-A177-3AD203B41FA5}">
                      <a16:colId xmlns:a16="http://schemas.microsoft.com/office/drawing/2014/main" val="4245902309"/>
                    </a:ext>
                  </a:extLst>
                </a:gridCol>
              </a:tblGrid>
              <a:tr h="773787">
                <a:tc gridSpan="3">
                  <a:txBody>
                    <a:bodyPr/>
                    <a:lstStyle/>
                    <a:p>
                      <a:pPr algn="l" fontAlgn="ctr"/>
                      <a:r>
                        <a:rPr lang="en-GB" sz="2400" b="1" u="none" strike="noStrike">
                          <a:solidFill>
                            <a:schemeClr val="bg1"/>
                          </a:solidFill>
                          <a:effectLst/>
                          <a:highlight>
                            <a:srgbClr val="008080"/>
                          </a:highlight>
                          <a:latin typeface="Roboto" panose="02000000000000000000" pitchFamily="2" charset="0"/>
                          <a:ea typeface="Roboto" panose="02000000000000000000" pitchFamily="2" charset="0"/>
                          <a:cs typeface="Roboto" panose="02000000000000000000" pitchFamily="2" charset="0"/>
                        </a:rPr>
                        <a:t> Primary </a:t>
                      </a:r>
                    </a:p>
                    <a:p>
                      <a:pPr algn="l" fontAlgn="ctr"/>
                      <a:r>
                        <a:rPr lang="en-GB" sz="2400" b="1" u="none" strike="noStrike">
                          <a:solidFill>
                            <a:schemeClr val="bg1"/>
                          </a:solidFill>
                          <a:effectLst/>
                          <a:highlight>
                            <a:srgbClr val="008080"/>
                          </a:highlight>
                          <a:latin typeface="Roboto" panose="02000000000000000000" pitchFamily="2" charset="0"/>
                          <a:ea typeface="Roboto" panose="02000000000000000000" pitchFamily="2" charset="0"/>
                          <a:cs typeface="Roboto" panose="02000000000000000000" pitchFamily="2" charset="0"/>
                        </a:rPr>
                        <a:t> Substations </a:t>
                      </a:r>
                      <a:r>
                        <a:rPr lang="en-GB" sz="2400" b="1"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 </a:t>
                      </a:r>
                      <a:r>
                        <a:rPr lang="en-GB" sz="1800" b="0" u="none" strike="noStrike">
                          <a:solidFill>
                            <a:srgbClr val="008080"/>
                          </a:solidFill>
                          <a:effectLst/>
                          <a:latin typeface="Roboto" panose="02000000000000000000" pitchFamily="2" charset="0"/>
                          <a:ea typeface="Roboto" panose="02000000000000000000" pitchFamily="2" charset="0"/>
                          <a:cs typeface="Roboto" panose="02000000000000000000" pitchFamily="2" charset="0"/>
                        </a:rPr>
                        <a:t>(53)</a:t>
                      </a:r>
                      <a:endParaRPr lang="en-GB" sz="1800" b="0" i="0" u="none" strike="noStrike">
                        <a:solidFill>
                          <a:srgbClr val="008080"/>
                        </a:solidFill>
                        <a:effectLst/>
                        <a:latin typeface="Roboto" panose="02000000000000000000" pitchFamily="2" charset="0"/>
                        <a:ea typeface="Roboto" panose="02000000000000000000" pitchFamily="2" charset="0"/>
                        <a:cs typeface="Roboto" panose="02000000000000000000" pitchFamily="2" charset="0"/>
                      </a:endParaRPr>
                    </a:p>
                  </a:txBody>
                  <a:tcPr marL="1579" marR="1579" marT="1579" marB="0" anchor="ctr">
                    <a:lnB w="12700" cap="flat" cmpd="sng" algn="ctr">
                      <a:solidFill>
                        <a:srgbClr val="008080"/>
                      </a:solidFill>
                      <a:prstDash val="solid"/>
                      <a:round/>
                      <a:headEnd type="none" w="med" len="med"/>
                      <a:tailEnd type="none" w="med" len="med"/>
                    </a:lnB>
                    <a:noFill/>
                  </a:tcPr>
                </a:tc>
                <a:tc hMerge="1">
                  <a:txBody>
                    <a:bodyPr/>
                    <a:lstStyle/>
                    <a:p>
                      <a:pPr algn="l" fontAlgn="ctr"/>
                      <a:endParaRPr lang="en-GB" sz="2000" b="0" i="0" u="none" strike="noStrike">
                        <a:solidFill>
                          <a:srgbClr val="000000"/>
                        </a:solidFill>
                        <a:effectLst/>
                        <a:latin typeface="Calibri" panose="020F0502020204030204" pitchFamily="34" charset="0"/>
                      </a:endParaRPr>
                    </a:p>
                  </a:txBody>
                  <a:tcPr marL="1579" marR="1579" marT="1579" marB="0" anchor="ctr"/>
                </a:tc>
                <a:tc hMerge="1">
                  <a:txBody>
                    <a:bodyPr/>
                    <a:lstStyle/>
                    <a:p>
                      <a:pPr algn="l" fontAlgn="ctr"/>
                      <a:endParaRPr lang="en-GB" sz="2000" b="0" i="0" u="none" strike="noStrike">
                        <a:solidFill>
                          <a:srgbClr val="000000"/>
                        </a:solidFill>
                        <a:effectLst/>
                        <a:latin typeface="Calibri" panose="020F0502020204030204" pitchFamily="34" charset="0"/>
                      </a:endParaRPr>
                    </a:p>
                  </a:txBody>
                  <a:tcPr marL="1579" marR="1579" marT="1579" marB="0" anchor="ctr"/>
                </a:tc>
                <a:tc>
                  <a:txBody>
                    <a:bodyPr/>
                    <a:lstStyle/>
                    <a:p>
                      <a:pPr algn="l" fontAlgn="ctr"/>
                      <a:endParaRPr lang="en-GB" sz="2400" b="0" i="0" u="none" strike="noStrike">
                        <a:solidFill>
                          <a:srgbClr val="008080"/>
                        </a:solidFill>
                        <a:effectLst/>
                        <a:latin typeface="Roboto" panose="02000000000000000000" pitchFamily="2" charset="0"/>
                        <a:ea typeface="Roboto" panose="02000000000000000000" pitchFamily="2" charset="0"/>
                        <a:cs typeface="Roboto" panose="02000000000000000000" pitchFamily="2" charset="0"/>
                      </a:endParaRPr>
                    </a:p>
                  </a:txBody>
                  <a:tcPr marL="1579" marR="1579" marT="1579" marB="0" anchor="ctr">
                    <a:lnB w="12700" cap="flat" cmpd="sng" algn="ctr">
                      <a:solidFill>
                        <a:srgbClr val="008080"/>
                      </a:solidFill>
                      <a:prstDash val="solid"/>
                      <a:round/>
                      <a:headEnd type="none" w="med" len="med"/>
                      <a:tailEnd type="none" w="med" len="med"/>
                    </a:lnB>
                    <a:noFill/>
                  </a:tcPr>
                </a:tc>
                <a:extLst>
                  <a:ext uri="{0D108BD9-81ED-4DB2-BD59-A6C34878D82A}">
                    <a16:rowId xmlns:a16="http://schemas.microsoft.com/office/drawing/2014/main" val="3991456028"/>
                  </a:ext>
                </a:extLst>
              </a:tr>
              <a:tr h="307379">
                <a:tc>
                  <a:txBody>
                    <a:bodyPr/>
                    <a:lstStyle/>
                    <a:p>
                      <a:pPr algn="l" fontAlgn="b"/>
                      <a:r>
                        <a:rPr lang="en-GB" sz="1600" b="0" u="none" strike="noStrike">
                          <a:effectLst/>
                          <a:latin typeface="Roboto" panose="02000000000000000000" pitchFamily="2" charset="0"/>
                          <a:ea typeface="Roboto" panose="02000000000000000000" pitchFamily="2" charset="0"/>
                          <a:cs typeface="Roboto" panose="02000000000000000000" pitchFamily="2" charset="0"/>
                        </a:rPr>
                        <a:t>Christchurch</a:t>
                      </a:r>
                      <a:endParaRPr lang="en-GB" sz="16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1579" marR="1579" marT="1579" marB="0" anchor="b">
                    <a:lnT w="12700" cap="flat" cmpd="sng" algn="ctr">
                      <a:solidFill>
                        <a:srgbClr val="008080"/>
                      </a:solidFill>
                      <a:prstDash val="solid"/>
                      <a:round/>
                      <a:headEnd type="none" w="med" len="med"/>
                      <a:tailEnd type="none" w="med" len="med"/>
                    </a:lnT>
                    <a:noFill/>
                  </a:tcPr>
                </a:tc>
                <a:tc>
                  <a:txBody>
                    <a:bodyPr/>
                    <a:lstStyle/>
                    <a:p>
                      <a:pPr algn="l" fontAlgn="b"/>
                      <a:r>
                        <a:rPr lang="en-GB" sz="1600" b="0" u="none" strike="noStrike">
                          <a:effectLst/>
                          <a:latin typeface="Roboto" panose="02000000000000000000" pitchFamily="2" charset="0"/>
                          <a:ea typeface="Roboto" panose="02000000000000000000" pitchFamily="2" charset="0"/>
                          <a:cs typeface="Roboto" panose="02000000000000000000" pitchFamily="2" charset="0"/>
                        </a:rPr>
                        <a:t>Hamworthy</a:t>
                      </a:r>
                      <a:endParaRPr lang="en-GB" sz="16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1579" marR="1579" marT="1579" marB="0" anchor="b">
                    <a:lnT w="12700" cap="flat" cmpd="sng" algn="ctr">
                      <a:solidFill>
                        <a:srgbClr val="008080"/>
                      </a:solidFill>
                      <a:prstDash val="solid"/>
                      <a:round/>
                      <a:headEnd type="none" w="med" len="med"/>
                      <a:tailEnd type="none" w="med" len="med"/>
                    </a:lnT>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b="0" u="none" strike="noStrike">
                          <a:effectLst/>
                          <a:latin typeface="Roboto" panose="02000000000000000000" pitchFamily="2" charset="0"/>
                          <a:ea typeface="Roboto" panose="02000000000000000000" pitchFamily="2" charset="0"/>
                          <a:cs typeface="Roboto" panose="02000000000000000000" pitchFamily="2" charset="0"/>
                        </a:rPr>
                        <a:t>Bourton</a:t>
                      </a:r>
                      <a:endParaRPr lang="en-GB" sz="16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1579" marR="1579" marT="1579" marB="0" anchor="b">
                    <a:lnT w="12700" cap="flat" cmpd="sng" algn="ctr">
                      <a:solidFill>
                        <a:srgbClr val="008080"/>
                      </a:solidFill>
                      <a:prstDash val="solid"/>
                      <a:round/>
                      <a:headEnd type="none" w="med" len="med"/>
                      <a:tailEnd type="none" w="med" len="med"/>
                    </a:lnT>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b="0" u="none" strike="noStrike">
                          <a:effectLst/>
                          <a:latin typeface="Roboto" panose="02000000000000000000" pitchFamily="2" charset="0"/>
                          <a:ea typeface="Roboto" panose="02000000000000000000" pitchFamily="2" charset="0"/>
                          <a:cs typeface="Roboto" panose="02000000000000000000" pitchFamily="2" charset="0"/>
                        </a:rPr>
                        <a:t>West </a:t>
                      </a:r>
                      <a:r>
                        <a:rPr lang="en-GB" sz="1600" b="0" u="none" strike="noStrike" err="1">
                          <a:effectLst/>
                          <a:latin typeface="Roboto" panose="02000000000000000000" pitchFamily="2" charset="0"/>
                          <a:ea typeface="Roboto" panose="02000000000000000000" pitchFamily="2" charset="0"/>
                          <a:cs typeface="Roboto" panose="02000000000000000000" pitchFamily="2" charset="0"/>
                        </a:rPr>
                        <a:t>Hendford</a:t>
                      </a:r>
                      <a:endParaRPr lang="en-GB" sz="16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1579" marR="1579" marT="1579" marB="0" anchor="b">
                    <a:lnT w="12700" cap="flat" cmpd="sng" algn="ctr">
                      <a:solidFill>
                        <a:srgbClr val="008080"/>
                      </a:solidFill>
                      <a:prstDash val="solid"/>
                      <a:round/>
                      <a:headEnd type="none" w="med" len="med"/>
                      <a:tailEnd type="none" w="med" len="med"/>
                    </a:lnT>
                    <a:noFill/>
                  </a:tcPr>
                </a:tc>
                <a:extLst>
                  <a:ext uri="{0D108BD9-81ED-4DB2-BD59-A6C34878D82A}">
                    <a16:rowId xmlns:a16="http://schemas.microsoft.com/office/drawing/2014/main" val="3357256242"/>
                  </a:ext>
                </a:extLst>
              </a:tr>
              <a:tr h="307379">
                <a:tc>
                  <a:txBody>
                    <a:bodyPr/>
                    <a:lstStyle/>
                    <a:p>
                      <a:pPr algn="l" fontAlgn="b"/>
                      <a:r>
                        <a:rPr lang="en-GB" sz="1600" b="0" u="none" strike="noStrike">
                          <a:effectLst/>
                          <a:latin typeface="Roboto" panose="02000000000000000000" pitchFamily="2" charset="0"/>
                          <a:ea typeface="Roboto" panose="02000000000000000000" pitchFamily="2" charset="0"/>
                          <a:cs typeface="Roboto" panose="02000000000000000000" pitchFamily="2" charset="0"/>
                        </a:rPr>
                        <a:t>Blandford</a:t>
                      </a:r>
                      <a:endParaRPr lang="en-GB" sz="16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1579" marR="1579" marT="1579" marB="0" anchor="b">
                    <a:noFill/>
                  </a:tcPr>
                </a:tc>
                <a:tc>
                  <a:txBody>
                    <a:bodyPr/>
                    <a:lstStyle/>
                    <a:p>
                      <a:pPr algn="l" fontAlgn="b"/>
                      <a:r>
                        <a:rPr lang="en-GB" sz="1600" b="0" u="none" strike="noStrike">
                          <a:effectLst/>
                          <a:latin typeface="Roboto" panose="02000000000000000000" pitchFamily="2" charset="0"/>
                          <a:ea typeface="Roboto" panose="02000000000000000000" pitchFamily="2" charset="0"/>
                          <a:cs typeface="Roboto" panose="02000000000000000000" pitchFamily="2" charset="0"/>
                        </a:rPr>
                        <a:t>East Howe</a:t>
                      </a:r>
                      <a:endParaRPr lang="en-GB" sz="16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1579" marR="1579" marT="1579" marB="0" anchor="b">
                    <a:noFill/>
                  </a:tcPr>
                </a:tc>
                <a:tc>
                  <a:txBody>
                    <a:bodyPr/>
                    <a:lstStyle/>
                    <a:p>
                      <a:pPr algn="l" fontAlgn="b"/>
                      <a:r>
                        <a:rPr lang="en-GB" sz="1600" b="0" u="none" strike="noStrike">
                          <a:effectLst/>
                          <a:latin typeface="Roboto" panose="02000000000000000000" pitchFamily="2" charset="0"/>
                          <a:ea typeface="Roboto" panose="02000000000000000000" pitchFamily="2" charset="0"/>
                          <a:cs typeface="Roboto" panose="02000000000000000000" pitchFamily="2" charset="0"/>
                        </a:rPr>
                        <a:t>Gillingham</a:t>
                      </a:r>
                      <a:endParaRPr lang="en-GB" sz="16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1579" marR="1579" marT="1579" marB="0" anchor="b">
                    <a:noFill/>
                  </a:tcPr>
                </a:tc>
                <a:tc>
                  <a:txBody>
                    <a:bodyPr/>
                    <a:lstStyle/>
                    <a:p>
                      <a:pPr algn="l" fontAlgn="b"/>
                      <a:r>
                        <a:rPr lang="en-GB" sz="1600" b="0" u="none" strike="noStrike">
                          <a:effectLst/>
                          <a:latin typeface="Roboto" panose="02000000000000000000" pitchFamily="2" charset="0"/>
                          <a:ea typeface="Roboto" panose="02000000000000000000" pitchFamily="2" charset="0"/>
                          <a:cs typeface="Roboto" panose="02000000000000000000" pitchFamily="2" charset="0"/>
                        </a:rPr>
                        <a:t>Yeovil</a:t>
                      </a:r>
                      <a:endParaRPr lang="en-GB" sz="16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1579" marR="1579" marT="1579" marB="0" anchor="b">
                    <a:noFill/>
                  </a:tcPr>
                </a:tc>
                <a:extLst>
                  <a:ext uri="{0D108BD9-81ED-4DB2-BD59-A6C34878D82A}">
                    <a16:rowId xmlns:a16="http://schemas.microsoft.com/office/drawing/2014/main" val="941997674"/>
                  </a:ext>
                </a:extLst>
              </a:tr>
              <a:tr h="307379">
                <a:tc>
                  <a:txBody>
                    <a:bodyPr/>
                    <a:lstStyle/>
                    <a:p>
                      <a:pPr algn="l" fontAlgn="b"/>
                      <a:r>
                        <a:rPr lang="en-GB" sz="1600" b="0" u="none" strike="noStrike">
                          <a:effectLst/>
                          <a:latin typeface="Roboto" panose="02000000000000000000" pitchFamily="2" charset="0"/>
                          <a:ea typeface="Roboto" panose="02000000000000000000" pitchFamily="2" charset="0"/>
                          <a:cs typeface="Roboto" panose="02000000000000000000" pitchFamily="2" charset="0"/>
                        </a:rPr>
                        <a:t>Corfe Mullen</a:t>
                      </a:r>
                      <a:endParaRPr lang="en-GB" sz="16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1579" marR="1579" marT="1579" marB="0" anchor="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b="0" u="none" strike="noStrike">
                          <a:effectLst/>
                          <a:latin typeface="Roboto" panose="02000000000000000000" pitchFamily="2" charset="0"/>
                          <a:ea typeface="Roboto" panose="02000000000000000000" pitchFamily="2" charset="0"/>
                          <a:cs typeface="Roboto" panose="02000000000000000000" pitchFamily="2" charset="0"/>
                        </a:rPr>
                        <a:t>Redhill</a:t>
                      </a:r>
                      <a:endParaRPr lang="en-GB" sz="16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1579" marR="1579" marT="1579" marB="0" anchor="b">
                    <a:noFill/>
                  </a:tcPr>
                </a:tc>
                <a:tc>
                  <a:txBody>
                    <a:bodyPr/>
                    <a:lstStyle/>
                    <a:p>
                      <a:pPr algn="l" fontAlgn="b"/>
                      <a:r>
                        <a:rPr lang="en-GB" sz="1600" b="0" u="none" strike="noStrike">
                          <a:effectLst/>
                          <a:latin typeface="Roboto" panose="02000000000000000000" pitchFamily="2" charset="0"/>
                          <a:ea typeface="Roboto" panose="02000000000000000000" pitchFamily="2" charset="0"/>
                          <a:cs typeface="Roboto" panose="02000000000000000000" pitchFamily="2" charset="0"/>
                        </a:rPr>
                        <a:t>Shaftesbury</a:t>
                      </a:r>
                      <a:endParaRPr lang="en-GB" sz="16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1579" marR="1579" marT="1579" marB="0" anchor="b">
                    <a:noFill/>
                  </a:tcPr>
                </a:tc>
                <a:tc>
                  <a:txBody>
                    <a:bodyPr/>
                    <a:lstStyle/>
                    <a:p>
                      <a:pPr algn="l" fontAlgn="b"/>
                      <a:r>
                        <a:rPr lang="en-GB" sz="1600" b="0" u="none" strike="noStrike" err="1">
                          <a:effectLst/>
                          <a:latin typeface="Roboto" panose="02000000000000000000" pitchFamily="2" charset="0"/>
                          <a:ea typeface="Roboto" panose="02000000000000000000" pitchFamily="2" charset="0"/>
                          <a:cs typeface="Roboto" panose="02000000000000000000" pitchFamily="2" charset="0"/>
                        </a:rPr>
                        <a:t>Cerne</a:t>
                      </a:r>
                      <a:r>
                        <a:rPr lang="en-GB" sz="1600" b="0" u="none" strike="noStrike">
                          <a:effectLst/>
                          <a:latin typeface="Roboto" panose="02000000000000000000" pitchFamily="2" charset="0"/>
                          <a:ea typeface="Roboto" panose="02000000000000000000" pitchFamily="2" charset="0"/>
                          <a:cs typeface="Roboto" panose="02000000000000000000" pitchFamily="2" charset="0"/>
                        </a:rPr>
                        <a:t> Abbas</a:t>
                      </a:r>
                      <a:endParaRPr lang="en-GB" sz="16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1579" marR="1579" marT="1579" marB="0" anchor="b">
                    <a:noFill/>
                  </a:tcPr>
                </a:tc>
                <a:extLst>
                  <a:ext uri="{0D108BD9-81ED-4DB2-BD59-A6C34878D82A}">
                    <a16:rowId xmlns:a16="http://schemas.microsoft.com/office/drawing/2014/main" val="1569513644"/>
                  </a:ext>
                </a:extLst>
              </a:tr>
              <a:tr h="307379">
                <a:tc>
                  <a:txBody>
                    <a:bodyPr/>
                    <a:lstStyle/>
                    <a:p>
                      <a:pPr algn="l" fontAlgn="b"/>
                      <a:r>
                        <a:rPr lang="en-GB" sz="1600" b="0" u="none" strike="noStrike">
                          <a:effectLst/>
                          <a:latin typeface="Roboto" panose="02000000000000000000" pitchFamily="2" charset="0"/>
                          <a:ea typeface="Roboto" panose="02000000000000000000" pitchFamily="2" charset="0"/>
                          <a:cs typeface="Roboto" panose="02000000000000000000" pitchFamily="2" charset="0"/>
                        </a:rPr>
                        <a:t>Creekmoor</a:t>
                      </a:r>
                      <a:endParaRPr lang="en-GB" sz="16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1579" marR="1579" marT="1579" marB="0" anchor="b">
                    <a:noFill/>
                  </a:tcPr>
                </a:tc>
                <a:tc>
                  <a:txBody>
                    <a:bodyPr/>
                    <a:lstStyle/>
                    <a:p>
                      <a:pPr algn="l" fontAlgn="b"/>
                      <a:r>
                        <a:rPr lang="en-GB" sz="1600" b="0" u="none" strike="noStrike" err="1">
                          <a:effectLst/>
                          <a:latin typeface="Roboto" panose="02000000000000000000" pitchFamily="2" charset="0"/>
                          <a:ea typeface="Roboto" panose="02000000000000000000" pitchFamily="2" charset="0"/>
                          <a:cs typeface="Roboto" panose="02000000000000000000" pitchFamily="2" charset="0"/>
                        </a:rPr>
                        <a:t>Homington</a:t>
                      </a:r>
                      <a:endParaRPr lang="en-GB" sz="16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1579" marR="1579" marT="1579" marB="0" anchor="b">
                    <a:noFill/>
                  </a:tcPr>
                </a:tc>
                <a:tc>
                  <a:txBody>
                    <a:bodyPr/>
                    <a:lstStyle/>
                    <a:p>
                      <a:pPr algn="l" fontAlgn="b"/>
                      <a:r>
                        <a:rPr lang="en-GB" sz="1600" b="0" u="none" strike="noStrike" err="1">
                          <a:effectLst/>
                          <a:latin typeface="Roboto" panose="02000000000000000000" pitchFamily="2" charset="0"/>
                          <a:ea typeface="Roboto" panose="02000000000000000000" pitchFamily="2" charset="0"/>
                          <a:cs typeface="Roboto" panose="02000000000000000000" pitchFamily="2" charset="0"/>
                        </a:rPr>
                        <a:t>Shroton</a:t>
                      </a:r>
                      <a:endParaRPr lang="en-GB" sz="16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1579" marR="1579" marT="1579" marB="0" anchor="b">
                    <a:noFill/>
                  </a:tcPr>
                </a:tc>
                <a:tc>
                  <a:txBody>
                    <a:bodyPr/>
                    <a:lstStyle/>
                    <a:p>
                      <a:pPr algn="l" fontAlgn="b"/>
                      <a:r>
                        <a:rPr lang="en-GB" sz="1600" b="0" u="none" strike="noStrike">
                          <a:effectLst/>
                          <a:latin typeface="Roboto" panose="02000000000000000000" pitchFamily="2" charset="0"/>
                          <a:ea typeface="Roboto" panose="02000000000000000000" pitchFamily="2" charset="0"/>
                          <a:cs typeface="Roboto" panose="02000000000000000000" pitchFamily="2" charset="0"/>
                        </a:rPr>
                        <a:t>Charminster</a:t>
                      </a:r>
                      <a:endParaRPr lang="en-GB" sz="16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1579" marR="1579" marT="1579" marB="0" anchor="b">
                    <a:noFill/>
                  </a:tcPr>
                </a:tc>
                <a:extLst>
                  <a:ext uri="{0D108BD9-81ED-4DB2-BD59-A6C34878D82A}">
                    <a16:rowId xmlns:a16="http://schemas.microsoft.com/office/drawing/2014/main" val="2498895066"/>
                  </a:ext>
                </a:extLst>
              </a:tr>
              <a:tr h="307379">
                <a:tc>
                  <a:txBody>
                    <a:bodyPr/>
                    <a:lstStyle/>
                    <a:p>
                      <a:pPr algn="l" fontAlgn="b"/>
                      <a:r>
                        <a:rPr lang="en-GB" sz="1600" b="0" u="none" strike="noStrike">
                          <a:effectLst/>
                          <a:latin typeface="Roboto" panose="02000000000000000000" pitchFamily="2" charset="0"/>
                          <a:ea typeface="Roboto" panose="02000000000000000000" pitchFamily="2" charset="0"/>
                          <a:cs typeface="Roboto" panose="02000000000000000000" pitchFamily="2" charset="0"/>
                        </a:rPr>
                        <a:t>Winterbourne Kingston</a:t>
                      </a:r>
                      <a:endParaRPr lang="en-GB" sz="16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1579" marR="1579" marT="1579" marB="0" anchor="b">
                    <a:noFill/>
                  </a:tcPr>
                </a:tc>
                <a:tc>
                  <a:txBody>
                    <a:bodyPr/>
                    <a:lstStyle/>
                    <a:p>
                      <a:pPr algn="l" fontAlgn="b"/>
                      <a:r>
                        <a:rPr lang="en-GB" sz="1600" b="0" u="none" strike="noStrike" err="1">
                          <a:effectLst/>
                          <a:latin typeface="Roboto" panose="02000000000000000000" pitchFamily="2" charset="0"/>
                          <a:ea typeface="Roboto" panose="02000000000000000000" pitchFamily="2" charset="0"/>
                          <a:cs typeface="Roboto" panose="02000000000000000000" pitchFamily="2" charset="0"/>
                        </a:rPr>
                        <a:t>Gussage</a:t>
                      </a:r>
                      <a:r>
                        <a:rPr lang="en-GB" sz="1600" b="0" u="none" strike="noStrike">
                          <a:effectLst/>
                          <a:latin typeface="Roboto" panose="02000000000000000000" pitchFamily="2" charset="0"/>
                          <a:ea typeface="Roboto" panose="02000000000000000000" pitchFamily="2" charset="0"/>
                          <a:cs typeface="Roboto" panose="02000000000000000000" pitchFamily="2" charset="0"/>
                        </a:rPr>
                        <a:t> St Michael</a:t>
                      </a:r>
                      <a:endParaRPr lang="en-GB" sz="16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1579" marR="1579" marT="1579" marB="0" anchor="b">
                    <a:noFill/>
                  </a:tcPr>
                </a:tc>
                <a:tc>
                  <a:txBody>
                    <a:bodyPr/>
                    <a:lstStyle/>
                    <a:p>
                      <a:pPr algn="l" fontAlgn="b"/>
                      <a:r>
                        <a:rPr lang="en-GB" sz="1600" b="0" u="none" strike="noStrike">
                          <a:effectLst/>
                          <a:latin typeface="Roboto" panose="02000000000000000000" pitchFamily="2" charset="0"/>
                          <a:ea typeface="Roboto" panose="02000000000000000000" pitchFamily="2" charset="0"/>
                          <a:cs typeface="Roboto" panose="02000000000000000000" pitchFamily="2" charset="0"/>
                        </a:rPr>
                        <a:t>West Stour</a:t>
                      </a:r>
                      <a:endParaRPr lang="en-GB" sz="16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1579" marR="1579" marT="1579" marB="0" anchor="b">
                    <a:noFill/>
                  </a:tcPr>
                </a:tc>
                <a:tc>
                  <a:txBody>
                    <a:bodyPr/>
                    <a:lstStyle/>
                    <a:p>
                      <a:pPr algn="l" fontAlgn="b"/>
                      <a:r>
                        <a:rPr lang="en-GB" sz="1600" b="0" u="none" strike="noStrike">
                          <a:effectLst/>
                          <a:latin typeface="Roboto" panose="02000000000000000000" pitchFamily="2" charset="0"/>
                          <a:ea typeface="Roboto" panose="02000000000000000000" pitchFamily="2" charset="0"/>
                          <a:cs typeface="Roboto" panose="02000000000000000000" pitchFamily="2" charset="0"/>
                        </a:rPr>
                        <a:t>Chickerell</a:t>
                      </a:r>
                      <a:endParaRPr lang="en-GB" sz="16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1579" marR="1579" marT="1579" marB="0" anchor="b">
                    <a:noFill/>
                  </a:tcPr>
                </a:tc>
                <a:extLst>
                  <a:ext uri="{0D108BD9-81ED-4DB2-BD59-A6C34878D82A}">
                    <a16:rowId xmlns:a16="http://schemas.microsoft.com/office/drawing/2014/main" val="1264069586"/>
                  </a:ext>
                </a:extLst>
              </a:tr>
              <a:tr h="307379">
                <a:tc>
                  <a:txBody>
                    <a:bodyPr/>
                    <a:lstStyle/>
                    <a:p>
                      <a:pPr algn="l" fontAlgn="b"/>
                      <a:r>
                        <a:rPr lang="en-GB" sz="1600" b="0" u="none" strike="noStrike">
                          <a:effectLst/>
                          <a:latin typeface="Roboto" panose="02000000000000000000" pitchFamily="2" charset="0"/>
                          <a:ea typeface="Roboto" panose="02000000000000000000" pitchFamily="2" charset="0"/>
                          <a:cs typeface="Roboto" panose="02000000000000000000" pitchFamily="2" charset="0"/>
                        </a:rPr>
                        <a:t>Ferndown</a:t>
                      </a:r>
                      <a:endParaRPr lang="en-GB" sz="16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1579" marR="1579" marT="1579" marB="0" anchor="b">
                    <a:noFill/>
                  </a:tcPr>
                </a:tc>
                <a:tc>
                  <a:txBody>
                    <a:bodyPr/>
                    <a:lstStyle/>
                    <a:p>
                      <a:pPr algn="l" fontAlgn="b"/>
                      <a:r>
                        <a:rPr lang="en-GB" sz="1600" b="0" u="none" strike="noStrike" err="1">
                          <a:effectLst/>
                          <a:latin typeface="Roboto" panose="02000000000000000000" pitchFamily="2" charset="0"/>
                          <a:ea typeface="Roboto" panose="02000000000000000000" pitchFamily="2" charset="0"/>
                          <a:cs typeface="Roboto" panose="02000000000000000000" pitchFamily="2" charset="0"/>
                        </a:rPr>
                        <a:t>Minchington</a:t>
                      </a:r>
                      <a:endParaRPr lang="en-GB" sz="16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1579" marR="1579" marT="1579" marB="0" anchor="b">
                    <a:noFill/>
                  </a:tcPr>
                </a:tc>
                <a:tc>
                  <a:txBody>
                    <a:bodyPr/>
                    <a:lstStyle/>
                    <a:p>
                      <a:pPr algn="l" fontAlgn="b"/>
                      <a:r>
                        <a:rPr lang="en-GB" sz="1600" b="0" u="none" strike="noStrike">
                          <a:effectLst/>
                          <a:latin typeface="Roboto" panose="02000000000000000000" pitchFamily="2" charset="0"/>
                          <a:ea typeface="Roboto" panose="02000000000000000000" pitchFamily="2" charset="0"/>
                          <a:cs typeface="Roboto" panose="02000000000000000000" pitchFamily="2" charset="0"/>
                        </a:rPr>
                        <a:t>Wincanton</a:t>
                      </a:r>
                      <a:endParaRPr lang="en-GB" sz="16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1579" marR="1579" marT="1579" marB="0" anchor="b">
                    <a:noFill/>
                  </a:tcPr>
                </a:tc>
                <a:tc>
                  <a:txBody>
                    <a:bodyPr/>
                    <a:lstStyle/>
                    <a:p>
                      <a:pPr algn="l" fontAlgn="b"/>
                      <a:r>
                        <a:rPr lang="en-GB" sz="1600" b="0" u="none" strike="noStrike">
                          <a:effectLst/>
                          <a:latin typeface="Roboto" panose="02000000000000000000" pitchFamily="2" charset="0"/>
                          <a:ea typeface="Roboto" panose="02000000000000000000" pitchFamily="2" charset="0"/>
                          <a:cs typeface="Roboto" panose="02000000000000000000" pitchFamily="2" charset="0"/>
                        </a:rPr>
                        <a:t>Dorchester Town</a:t>
                      </a:r>
                      <a:endParaRPr lang="en-GB" sz="16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1579" marR="1579" marT="1579" marB="0" anchor="b">
                    <a:noFill/>
                  </a:tcPr>
                </a:tc>
                <a:extLst>
                  <a:ext uri="{0D108BD9-81ED-4DB2-BD59-A6C34878D82A}">
                    <a16:rowId xmlns:a16="http://schemas.microsoft.com/office/drawing/2014/main" val="4253690346"/>
                  </a:ext>
                </a:extLst>
              </a:tr>
              <a:tr h="307379">
                <a:tc>
                  <a:txBody>
                    <a:bodyPr/>
                    <a:lstStyle/>
                    <a:p>
                      <a:pPr algn="l" fontAlgn="b"/>
                      <a:r>
                        <a:rPr lang="en-GB" sz="1600" b="0" u="none" strike="noStrike" err="1">
                          <a:effectLst/>
                          <a:latin typeface="Roboto" panose="02000000000000000000" pitchFamily="2" charset="0"/>
                          <a:ea typeface="Roboto" panose="02000000000000000000" pitchFamily="2" charset="0"/>
                          <a:cs typeface="Roboto" panose="02000000000000000000" pitchFamily="2" charset="0"/>
                        </a:rPr>
                        <a:t>Fordingbridge</a:t>
                      </a:r>
                      <a:endParaRPr lang="en-GB" sz="16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1579" marR="1579" marT="1579" marB="0" anchor="b">
                    <a:noFill/>
                  </a:tcPr>
                </a:tc>
                <a:tc>
                  <a:txBody>
                    <a:bodyPr/>
                    <a:lstStyle/>
                    <a:p>
                      <a:pPr algn="l" fontAlgn="b"/>
                      <a:r>
                        <a:rPr lang="en-GB" sz="1600" b="0" u="none" strike="noStrike">
                          <a:effectLst/>
                          <a:latin typeface="Roboto" panose="02000000000000000000" pitchFamily="2" charset="0"/>
                          <a:ea typeface="Roboto" panose="02000000000000000000" pitchFamily="2" charset="0"/>
                          <a:cs typeface="Roboto" panose="02000000000000000000" pitchFamily="2" charset="0"/>
                        </a:rPr>
                        <a:t>Tarrant Rushton</a:t>
                      </a:r>
                      <a:endParaRPr lang="en-GB" sz="16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1579" marR="1579" marT="1579" marB="0" anchor="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b="0" u="none" strike="noStrike">
                          <a:effectLst/>
                          <a:latin typeface="Roboto" panose="02000000000000000000" pitchFamily="2" charset="0"/>
                          <a:ea typeface="Roboto" panose="02000000000000000000" pitchFamily="2" charset="0"/>
                          <a:cs typeface="Roboto" panose="02000000000000000000" pitchFamily="2" charset="0"/>
                        </a:rPr>
                        <a:t>Parkstone South</a:t>
                      </a:r>
                      <a:endParaRPr lang="en-GB" sz="16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1579" marR="1579" marT="1579" marB="0" anchor="b">
                    <a:noFill/>
                  </a:tcPr>
                </a:tc>
                <a:tc>
                  <a:txBody>
                    <a:bodyPr/>
                    <a:lstStyle/>
                    <a:p>
                      <a:pPr algn="l" fontAlgn="b"/>
                      <a:r>
                        <a:rPr lang="en-GB" sz="1600" b="0" u="none" strike="noStrike">
                          <a:effectLst/>
                          <a:latin typeface="Roboto" panose="02000000000000000000" pitchFamily="2" charset="0"/>
                          <a:ea typeface="Roboto" panose="02000000000000000000" pitchFamily="2" charset="0"/>
                          <a:cs typeface="Roboto" panose="02000000000000000000" pitchFamily="2" charset="0"/>
                        </a:rPr>
                        <a:t>Maiden Newton</a:t>
                      </a:r>
                      <a:endParaRPr lang="en-GB" sz="16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1579" marR="1579" marT="1579" marB="0" anchor="b">
                    <a:noFill/>
                  </a:tcPr>
                </a:tc>
                <a:extLst>
                  <a:ext uri="{0D108BD9-81ED-4DB2-BD59-A6C34878D82A}">
                    <a16:rowId xmlns:a16="http://schemas.microsoft.com/office/drawing/2014/main" val="2137697829"/>
                  </a:ext>
                </a:extLst>
              </a:tr>
              <a:tr h="307379">
                <a:tc>
                  <a:txBody>
                    <a:bodyPr/>
                    <a:lstStyle/>
                    <a:p>
                      <a:pPr algn="l" fontAlgn="b"/>
                      <a:r>
                        <a:rPr lang="en-GB" sz="1600" b="0" u="none" strike="noStrike">
                          <a:effectLst/>
                          <a:latin typeface="Roboto" panose="02000000000000000000" pitchFamily="2" charset="0"/>
                          <a:ea typeface="Roboto" panose="02000000000000000000" pitchFamily="2" charset="0"/>
                          <a:cs typeface="Roboto" panose="02000000000000000000" pitchFamily="2" charset="0"/>
                        </a:rPr>
                        <a:t>Hinton Martell</a:t>
                      </a:r>
                      <a:endParaRPr lang="en-GB" sz="16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1579" marR="1579" marT="1579" marB="0" anchor="b">
                    <a:noFill/>
                  </a:tcPr>
                </a:tc>
                <a:tc>
                  <a:txBody>
                    <a:bodyPr/>
                    <a:lstStyle/>
                    <a:p>
                      <a:pPr algn="l" fontAlgn="b"/>
                      <a:r>
                        <a:rPr lang="en-GB" sz="1600" b="0" u="none" strike="noStrike">
                          <a:effectLst/>
                          <a:latin typeface="Roboto" panose="02000000000000000000" pitchFamily="2" charset="0"/>
                          <a:ea typeface="Roboto" panose="02000000000000000000" pitchFamily="2" charset="0"/>
                          <a:cs typeface="Roboto" panose="02000000000000000000" pitchFamily="2" charset="0"/>
                        </a:rPr>
                        <a:t>Henstridge</a:t>
                      </a:r>
                      <a:endParaRPr lang="en-GB" sz="16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1579" marR="1579" marT="1579" marB="0" anchor="b">
                    <a:noFill/>
                  </a:tcPr>
                </a:tc>
                <a:tc>
                  <a:txBody>
                    <a:bodyPr/>
                    <a:lstStyle/>
                    <a:p>
                      <a:pPr algn="l" fontAlgn="b"/>
                      <a:r>
                        <a:rPr lang="en-GB" sz="1600" b="0" u="none" strike="noStrike">
                          <a:effectLst/>
                          <a:latin typeface="Roboto" panose="02000000000000000000" pitchFamily="2" charset="0"/>
                          <a:ea typeface="Roboto" panose="02000000000000000000" pitchFamily="2" charset="0"/>
                          <a:cs typeface="Roboto" panose="02000000000000000000" pitchFamily="2" charset="0"/>
                        </a:rPr>
                        <a:t>Bovington</a:t>
                      </a:r>
                      <a:endParaRPr lang="en-GB" sz="16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1579" marR="1579" marT="1579" marB="0" anchor="b">
                    <a:noFill/>
                  </a:tcPr>
                </a:tc>
                <a:tc>
                  <a:txBody>
                    <a:bodyPr/>
                    <a:lstStyle/>
                    <a:p>
                      <a:pPr algn="l" fontAlgn="b"/>
                      <a:r>
                        <a:rPr lang="en-GB" sz="1600" b="0" u="none" strike="noStrike">
                          <a:effectLst/>
                          <a:latin typeface="Roboto" panose="02000000000000000000" pitchFamily="2" charset="0"/>
                          <a:ea typeface="Roboto" panose="02000000000000000000" pitchFamily="2" charset="0"/>
                          <a:cs typeface="Roboto" panose="02000000000000000000" pitchFamily="2" charset="0"/>
                        </a:rPr>
                        <a:t>Redlands</a:t>
                      </a:r>
                      <a:endParaRPr lang="en-GB" sz="16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1579" marR="1579" marT="1579" marB="0" anchor="b">
                    <a:noFill/>
                  </a:tcPr>
                </a:tc>
                <a:extLst>
                  <a:ext uri="{0D108BD9-81ED-4DB2-BD59-A6C34878D82A}">
                    <a16:rowId xmlns:a16="http://schemas.microsoft.com/office/drawing/2014/main" val="3796772296"/>
                  </a:ext>
                </a:extLst>
              </a:tr>
              <a:tr h="307379">
                <a:tc>
                  <a:txBody>
                    <a:bodyPr/>
                    <a:lstStyle/>
                    <a:p>
                      <a:pPr algn="l" fontAlgn="b"/>
                      <a:r>
                        <a:rPr lang="en-GB" sz="1600" b="0" u="none" strike="noStrike">
                          <a:effectLst/>
                          <a:latin typeface="Roboto" panose="02000000000000000000" pitchFamily="2" charset="0"/>
                          <a:ea typeface="Roboto" panose="02000000000000000000" pitchFamily="2" charset="0"/>
                          <a:cs typeface="Roboto" panose="02000000000000000000" pitchFamily="2" charset="0"/>
                        </a:rPr>
                        <a:t>Mannington</a:t>
                      </a:r>
                      <a:endParaRPr lang="en-GB" sz="16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1579" marR="1579" marT="1579" marB="0" anchor="b">
                    <a:noFill/>
                  </a:tcPr>
                </a:tc>
                <a:tc>
                  <a:txBody>
                    <a:bodyPr/>
                    <a:lstStyle/>
                    <a:p>
                      <a:pPr algn="l" fontAlgn="b"/>
                      <a:r>
                        <a:rPr lang="en-GB" sz="1600" b="0" u="none" strike="noStrike">
                          <a:effectLst/>
                          <a:latin typeface="Roboto" panose="02000000000000000000" pitchFamily="2" charset="0"/>
                          <a:ea typeface="Roboto" panose="02000000000000000000" pitchFamily="2" charset="0"/>
                          <a:cs typeface="Roboto" panose="02000000000000000000" pitchFamily="2" charset="0"/>
                        </a:rPr>
                        <a:t>Pulham</a:t>
                      </a:r>
                      <a:endParaRPr lang="en-GB" sz="16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1579" marR="1579" marT="1579" marB="0" anchor="b">
                    <a:noFill/>
                  </a:tcPr>
                </a:tc>
                <a:tc>
                  <a:txBody>
                    <a:bodyPr/>
                    <a:lstStyle/>
                    <a:p>
                      <a:pPr algn="l" fontAlgn="b"/>
                      <a:r>
                        <a:rPr lang="en-GB" sz="1600" b="0" u="none" strike="noStrike">
                          <a:effectLst/>
                          <a:latin typeface="Roboto" panose="02000000000000000000" pitchFamily="2" charset="0"/>
                          <a:ea typeface="Roboto" panose="02000000000000000000" pitchFamily="2" charset="0"/>
                          <a:cs typeface="Roboto" panose="02000000000000000000" pitchFamily="2" charset="0"/>
                        </a:rPr>
                        <a:t>Bushey</a:t>
                      </a:r>
                      <a:endParaRPr lang="en-GB" sz="16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1579" marR="1579" marT="1579" marB="0" anchor="b">
                    <a:noFill/>
                  </a:tcPr>
                </a:tc>
                <a:tc>
                  <a:txBody>
                    <a:bodyPr/>
                    <a:lstStyle/>
                    <a:p>
                      <a:pPr algn="l" fontAlgn="b"/>
                      <a:r>
                        <a:rPr lang="en-GB" sz="1600" b="0" u="none" strike="noStrike">
                          <a:effectLst/>
                          <a:latin typeface="Roboto" panose="02000000000000000000" pitchFamily="2" charset="0"/>
                          <a:ea typeface="Roboto" panose="02000000000000000000" pitchFamily="2" charset="0"/>
                          <a:cs typeface="Roboto" panose="02000000000000000000" pitchFamily="2" charset="0"/>
                        </a:rPr>
                        <a:t>Weymouth</a:t>
                      </a:r>
                      <a:endParaRPr lang="en-GB" sz="16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1579" marR="1579" marT="1579" marB="0" anchor="b">
                    <a:noFill/>
                  </a:tcPr>
                </a:tc>
                <a:extLst>
                  <a:ext uri="{0D108BD9-81ED-4DB2-BD59-A6C34878D82A}">
                    <a16:rowId xmlns:a16="http://schemas.microsoft.com/office/drawing/2014/main" val="1886972936"/>
                  </a:ext>
                </a:extLst>
              </a:tr>
              <a:tr h="307379">
                <a:tc>
                  <a:txBody>
                    <a:bodyPr/>
                    <a:lstStyle/>
                    <a:p>
                      <a:pPr algn="l" fontAlgn="b"/>
                      <a:r>
                        <a:rPr lang="en-GB" sz="1600" b="0" u="none" strike="noStrike">
                          <a:effectLst/>
                          <a:latin typeface="Roboto" panose="02000000000000000000" pitchFamily="2" charset="0"/>
                          <a:ea typeface="Roboto" panose="02000000000000000000" pitchFamily="2" charset="0"/>
                          <a:cs typeface="Roboto" panose="02000000000000000000" pitchFamily="2" charset="0"/>
                        </a:rPr>
                        <a:t>Mill Lane, Ringwood</a:t>
                      </a:r>
                      <a:endParaRPr lang="en-GB" sz="16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1579" marR="1579" marT="1579" marB="0" anchor="b">
                    <a:noFill/>
                  </a:tcPr>
                </a:tc>
                <a:tc>
                  <a:txBody>
                    <a:bodyPr/>
                    <a:lstStyle/>
                    <a:p>
                      <a:pPr algn="l" fontAlgn="b"/>
                      <a:r>
                        <a:rPr lang="en-GB" sz="1600" b="0" u="none" strike="noStrike">
                          <a:effectLst/>
                          <a:latin typeface="Roboto" panose="02000000000000000000" pitchFamily="2" charset="0"/>
                          <a:ea typeface="Roboto" panose="02000000000000000000" pitchFamily="2" charset="0"/>
                          <a:cs typeface="Roboto" panose="02000000000000000000" pitchFamily="2" charset="0"/>
                        </a:rPr>
                        <a:t>Sherborne</a:t>
                      </a:r>
                      <a:endParaRPr lang="en-GB" sz="16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1579" marR="1579" marT="1579" marB="0" anchor="b">
                    <a:noFill/>
                  </a:tcPr>
                </a:tc>
                <a:tc>
                  <a:txBody>
                    <a:bodyPr/>
                    <a:lstStyle/>
                    <a:p>
                      <a:pPr algn="l" fontAlgn="b"/>
                      <a:r>
                        <a:rPr lang="en-GB" sz="1600" b="0" u="none" strike="noStrike">
                          <a:effectLst/>
                          <a:latin typeface="Roboto" panose="02000000000000000000" pitchFamily="2" charset="0"/>
                          <a:ea typeface="Roboto" panose="02000000000000000000" pitchFamily="2" charset="0"/>
                          <a:cs typeface="Roboto" panose="02000000000000000000" pitchFamily="2" charset="0"/>
                        </a:rPr>
                        <a:t>Swanage</a:t>
                      </a:r>
                      <a:endParaRPr lang="en-GB" sz="16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1579" marR="1579" marT="1579" marB="0" anchor="b">
                    <a:noFill/>
                  </a:tcPr>
                </a:tc>
                <a:tc>
                  <a:txBody>
                    <a:bodyPr/>
                    <a:lstStyle/>
                    <a:p>
                      <a:pPr algn="l" fontAlgn="b"/>
                      <a:r>
                        <a:rPr lang="en-GB" sz="1600" b="0" u="none" strike="noStrike">
                          <a:effectLst/>
                          <a:latin typeface="Roboto" panose="02000000000000000000" pitchFamily="2" charset="0"/>
                          <a:ea typeface="Roboto" panose="02000000000000000000" pitchFamily="2" charset="0"/>
                          <a:cs typeface="Roboto" panose="02000000000000000000" pitchFamily="2" charset="0"/>
                        </a:rPr>
                        <a:t>Portland</a:t>
                      </a:r>
                      <a:endParaRPr lang="en-GB" sz="16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1579" marR="1579" marT="1579" marB="0" anchor="b">
                    <a:noFill/>
                  </a:tcPr>
                </a:tc>
                <a:extLst>
                  <a:ext uri="{0D108BD9-81ED-4DB2-BD59-A6C34878D82A}">
                    <a16:rowId xmlns:a16="http://schemas.microsoft.com/office/drawing/2014/main" val="1586273820"/>
                  </a:ext>
                </a:extLst>
              </a:tr>
              <a:tr h="307379">
                <a:tc>
                  <a:txBody>
                    <a:bodyPr/>
                    <a:lstStyle/>
                    <a:p>
                      <a:pPr algn="l" fontAlgn="b"/>
                      <a:r>
                        <a:rPr lang="en-GB" sz="1600" b="0" u="none" strike="noStrike" err="1">
                          <a:effectLst/>
                          <a:latin typeface="Roboto" panose="02000000000000000000" pitchFamily="2" charset="0"/>
                          <a:ea typeface="Roboto" panose="02000000000000000000" pitchFamily="2" charset="0"/>
                          <a:cs typeface="Roboto" panose="02000000000000000000" pitchFamily="2" charset="0"/>
                        </a:rPr>
                        <a:t>Rockbourne</a:t>
                      </a:r>
                      <a:endParaRPr lang="en-GB" sz="16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1579" marR="1579" marT="1579" marB="0" anchor="b">
                    <a:noFill/>
                  </a:tcPr>
                </a:tc>
                <a:tc>
                  <a:txBody>
                    <a:bodyPr/>
                    <a:lstStyle/>
                    <a:p>
                      <a:pPr algn="l" fontAlgn="b"/>
                      <a:r>
                        <a:rPr lang="en-GB" sz="1600" b="0" u="none" strike="noStrike" err="1">
                          <a:effectLst/>
                          <a:latin typeface="Roboto" panose="02000000000000000000" pitchFamily="2" charset="0"/>
                          <a:ea typeface="Roboto" panose="02000000000000000000" pitchFamily="2" charset="0"/>
                          <a:cs typeface="Roboto" panose="02000000000000000000" pitchFamily="2" charset="0"/>
                        </a:rPr>
                        <a:t>Yetminster</a:t>
                      </a:r>
                      <a:endParaRPr lang="en-GB" sz="16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1579" marR="1579" marT="1579" marB="0" anchor="b">
                    <a:noFill/>
                  </a:tcPr>
                </a:tc>
                <a:tc>
                  <a:txBody>
                    <a:bodyPr/>
                    <a:lstStyle/>
                    <a:p>
                      <a:pPr algn="l" fontAlgn="b"/>
                      <a:r>
                        <a:rPr lang="en-GB" sz="1600" b="0" u="none" strike="noStrike">
                          <a:effectLst/>
                          <a:latin typeface="Roboto" panose="02000000000000000000" pitchFamily="2" charset="0"/>
                          <a:ea typeface="Roboto" panose="02000000000000000000" pitchFamily="2" charset="0"/>
                          <a:cs typeface="Roboto" panose="02000000000000000000" pitchFamily="2" charset="0"/>
                        </a:rPr>
                        <a:t>Wareham Town</a:t>
                      </a:r>
                      <a:endParaRPr lang="en-GB" sz="16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1579" marR="1579" marT="1579" marB="0" anchor="b">
                    <a:noFill/>
                  </a:tcPr>
                </a:tc>
                <a:tc>
                  <a:txBody>
                    <a:bodyPr/>
                    <a:lstStyle/>
                    <a:p>
                      <a:pPr algn="l" fontAlgn="b"/>
                      <a:r>
                        <a:rPr lang="en-GB" sz="16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rPr>
                        <a:t>Beaminster (NGED)</a:t>
                      </a:r>
                    </a:p>
                  </a:txBody>
                  <a:tcPr marL="1579" marR="1579" marT="1579" marB="0" anchor="b">
                    <a:noFill/>
                  </a:tcPr>
                </a:tc>
                <a:extLst>
                  <a:ext uri="{0D108BD9-81ED-4DB2-BD59-A6C34878D82A}">
                    <a16:rowId xmlns:a16="http://schemas.microsoft.com/office/drawing/2014/main" val="3730358002"/>
                  </a:ext>
                </a:extLst>
              </a:tr>
              <a:tr h="307379">
                <a:tc>
                  <a:txBody>
                    <a:bodyPr/>
                    <a:lstStyle/>
                    <a:p>
                      <a:pPr algn="l" fontAlgn="b"/>
                      <a:r>
                        <a:rPr lang="en-GB" sz="1600" b="0" u="none" strike="noStrike">
                          <a:effectLst/>
                          <a:latin typeface="Roboto" panose="02000000000000000000" pitchFamily="2" charset="0"/>
                          <a:ea typeface="Roboto" panose="02000000000000000000" pitchFamily="2" charset="0"/>
                          <a:cs typeface="Roboto" panose="02000000000000000000" pitchFamily="2" charset="0"/>
                        </a:rPr>
                        <a:t>Verwood</a:t>
                      </a:r>
                      <a:endParaRPr lang="en-GB" sz="16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1579" marR="1579" marT="1579" marB="0" anchor="b">
                    <a:noFill/>
                  </a:tcPr>
                </a:tc>
                <a:tc>
                  <a:txBody>
                    <a:bodyPr/>
                    <a:lstStyle/>
                    <a:p>
                      <a:pPr algn="l" fontAlgn="b"/>
                      <a:r>
                        <a:rPr lang="en-GB" sz="1600" b="0" u="none" strike="noStrike" err="1">
                          <a:effectLst/>
                          <a:latin typeface="Roboto" panose="02000000000000000000" pitchFamily="2" charset="0"/>
                          <a:ea typeface="Roboto" panose="02000000000000000000" pitchFamily="2" charset="0"/>
                          <a:cs typeface="Roboto" panose="02000000000000000000" pitchFamily="2" charset="0"/>
                        </a:rPr>
                        <a:t>Piddletrenthide</a:t>
                      </a:r>
                      <a:endParaRPr lang="en-GB" sz="16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1579" marR="1579" marT="1579" marB="0" anchor="b">
                    <a:noFill/>
                  </a:tcPr>
                </a:tc>
                <a:tc>
                  <a:txBody>
                    <a:bodyPr/>
                    <a:lstStyle/>
                    <a:p>
                      <a:pPr algn="l" fontAlgn="b"/>
                      <a:r>
                        <a:rPr lang="en-GB" sz="1600" b="0" u="none" strike="noStrike">
                          <a:effectLst/>
                          <a:latin typeface="Roboto" panose="02000000000000000000" pitchFamily="2" charset="0"/>
                          <a:ea typeface="Roboto" panose="02000000000000000000" pitchFamily="2" charset="0"/>
                          <a:cs typeface="Roboto" panose="02000000000000000000" pitchFamily="2" charset="0"/>
                        </a:rPr>
                        <a:t>Chilton </a:t>
                      </a:r>
                      <a:r>
                        <a:rPr lang="en-GB" sz="1600" b="0" u="none" strike="noStrike" err="1">
                          <a:effectLst/>
                          <a:latin typeface="Roboto" panose="02000000000000000000" pitchFamily="2" charset="0"/>
                          <a:ea typeface="Roboto" panose="02000000000000000000" pitchFamily="2" charset="0"/>
                          <a:cs typeface="Roboto" panose="02000000000000000000" pitchFamily="2" charset="0"/>
                        </a:rPr>
                        <a:t>Cantello</a:t>
                      </a:r>
                      <a:endParaRPr lang="en-GB" sz="16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1579" marR="1579" marT="1579" marB="0" anchor="b">
                    <a:noFill/>
                  </a:tcPr>
                </a:tc>
                <a:tc>
                  <a:txBody>
                    <a:bodyPr/>
                    <a:lstStyle/>
                    <a:p>
                      <a:pPr algn="l" fontAlgn="b"/>
                      <a:r>
                        <a:rPr lang="en-GB" sz="16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rPr>
                        <a:t>Bridport (NGED)</a:t>
                      </a:r>
                    </a:p>
                  </a:txBody>
                  <a:tcPr marL="1579" marR="1579" marT="1579" marB="0" anchor="b">
                    <a:noFill/>
                  </a:tcPr>
                </a:tc>
                <a:extLst>
                  <a:ext uri="{0D108BD9-81ED-4DB2-BD59-A6C34878D82A}">
                    <a16:rowId xmlns:a16="http://schemas.microsoft.com/office/drawing/2014/main" val="3383253948"/>
                  </a:ext>
                </a:extLst>
              </a:tr>
              <a:tr h="307379">
                <a:tc>
                  <a:txBody>
                    <a:bodyPr/>
                    <a:lstStyle/>
                    <a:p>
                      <a:pPr algn="l" fontAlgn="b"/>
                      <a:r>
                        <a:rPr lang="en-GB" sz="1600" b="0" u="none" strike="noStrike">
                          <a:effectLst/>
                          <a:latin typeface="Roboto" panose="02000000000000000000" pitchFamily="2" charset="0"/>
                          <a:ea typeface="Roboto" panose="02000000000000000000" pitchFamily="2" charset="0"/>
                          <a:cs typeface="Roboto" panose="02000000000000000000" pitchFamily="2" charset="0"/>
                        </a:rPr>
                        <a:t>Wimborne</a:t>
                      </a:r>
                      <a:endParaRPr lang="en-GB" sz="16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1579" marR="1579" marT="1579" marB="0" anchor="b">
                    <a:noFill/>
                  </a:tcPr>
                </a:tc>
                <a:tc>
                  <a:txBody>
                    <a:bodyPr/>
                    <a:lstStyle/>
                    <a:p>
                      <a:pPr algn="l" fontAlgn="b"/>
                      <a:r>
                        <a:rPr lang="en-GB" sz="1600" b="0" u="none" strike="noStrike" err="1">
                          <a:effectLst/>
                          <a:latin typeface="Roboto" panose="02000000000000000000" pitchFamily="2" charset="0"/>
                          <a:ea typeface="Roboto" panose="02000000000000000000" pitchFamily="2" charset="0"/>
                          <a:cs typeface="Roboto" panose="02000000000000000000" pitchFamily="2" charset="0"/>
                        </a:rPr>
                        <a:t>Puddletown</a:t>
                      </a:r>
                      <a:endParaRPr lang="en-GB" sz="16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1579" marR="1579" marT="1579" marB="0" anchor="b">
                    <a:noFill/>
                  </a:tcPr>
                </a:tc>
                <a:tc>
                  <a:txBody>
                    <a:bodyPr/>
                    <a:lstStyle/>
                    <a:p>
                      <a:pPr algn="l" fontAlgn="b"/>
                      <a:r>
                        <a:rPr lang="en-GB" sz="1600" b="0" u="none" strike="noStrike" err="1">
                          <a:effectLst/>
                          <a:latin typeface="Roboto" panose="02000000000000000000" pitchFamily="2" charset="0"/>
                          <a:ea typeface="Roboto" panose="02000000000000000000" pitchFamily="2" charset="0"/>
                          <a:cs typeface="Roboto" panose="02000000000000000000" pitchFamily="2" charset="0"/>
                        </a:rPr>
                        <a:t>Milborne</a:t>
                      </a:r>
                      <a:r>
                        <a:rPr lang="en-GB" sz="1600" b="0" u="none" strike="noStrike">
                          <a:effectLst/>
                          <a:latin typeface="Roboto" panose="02000000000000000000" pitchFamily="2" charset="0"/>
                          <a:ea typeface="Roboto" panose="02000000000000000000" pitchFamily="2" charset="0"/>
                          <a:cs typeface="Roboto" panose="02000000000000000000" pitchFamily="2" charset="0"/>
                        </a:rPr>
                        <a:t> Port</a:t>
                      </a:r>
                      <a:endParaRPr lang="en-GB" sz="16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1579" marR="1579" marT="1579" marB="0" anchor="b">
                    <a:noFill/>
                  </a:tcPr>
                </a:tc>
                <a:tc>
                  <a:txBody>
                    <a:bodyPr/>
                    <a:lstStyle/>
                    <a:p>
                      <a:pPr algn="l" fontAlgn="b"/>
                      <a:r>
                        <a:rPr lang="en-GB" sz="16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rPr>
                        <a:t>Penn Cross (NGED)</a:t>
                      </a:r>
                    </a:p>
                  </a:txBody>
                  <a:tcPr marL="1579" marR="1579" marT="1579" marB="0" anchor="b">
                    <a:noFill/>
                  </a:tcPr>
                </a:tc>
                <a:extLst>
                  <a:ext uri="{0D108BD9-81ED-4DB2-BD59-A6C34878D82A}">
                    <a16:rowId xmlns:a16="http://schemas.microsoft.com/office/drawing/2014/main" val="3918951667"/>
                  </a:ext>
                </a:extLst>
              </a:tr>
              <a:tr h="307379">
                <a:tc>
                  <a:txBody>
                    <a:bodyPr/>
                    <a:lstStyle/>
                    <a:p>
                      <a:pPr algn="l" fontAlgn="b"/>
                      <a:r>
                        <a:rPr lang="en-GB" sz="1600" b="0" u="none" strike="noStrike">
                          <a:effectLst/>
                          <a:latin typeface="Roboto" panose="02000000000000000000" pitchFamily="2" charset="0"/>
                          <a:ea typeface="Roboto" panose="02000000000000000000" pitchFamily="2" charset="0"/>
                          <a:cs typeface="Roboto" panose="02000000000000000000" pitchFamily="2" charset="0"/>
                        </a:rPr>
                        <a:t>Wimborne St Giles</a:t>
                      </a:r>
                      <a:endParaRPr lang="en-GB" sz="16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1579" marR="1579" marT="1579" marB="0" anchor="b">
                    <a:noFill/>
                  </a:tcPr>
                </a:tc>
                <a:tc>
                  <a:txBody>
                    <a:bodyPr/>
                    <a:lstStyle/>
                    <a:p>
                      <a:pPr algn="l" fontAlgn="b"/>
                      <a:endParaRPr lang="en-GB" sz="16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1579" marR="1579" marT="1579" marB="0" anchor="b">
                    <a:noFill/>
                  </a:tcPr>
                </a:tc>
                <a:tc>
                  <a:txBody>
                    <a:bodyPr/>
                    <a:lstStyle/>
                    <a:p>
                      <a:pPr algn="l" fontAlgn="b"/>
                      <a:endParaRPr lang="en-GB" sz="16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1579" marR="1579" marT="1579" marB="0" anchor="b">
                    <a:noFill/>
                  </a:tcPr>
                </a:tc>
                <a:tc>
                  <a:txBody>
                    <a:bodyPr/>
                    <a:lstStyle/>
                    <a:p>
                      <a:pPr algn="l" fontAlgn="b"/>
                      <a:endParaRPr lang="en-GB" sz="16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1579" marR="1579" marT="1579" marB="0" anchor="b">
                    <a:noFill/>
                  </a:tcPr>
                </a:tc>
                <a:extLst>
                  <a:ext uri="{0D108BD9-81ED-4DB2-BD59-A6C34878D82A}">
                    <a16:rowId xmlns:a16="http://schemas.microsoft.com/office/drawing/2014/main" val="3333407278"/>
                  </a:ext>
                </a:extLst>
              </a:tr>
            </a:tbl>
          </a:graphicData>
        </a:graphic>
      </p:graphicFrame>
      <p:graphicFrame>
        <p:nvGraphicFramePr>
          <p:cNvPr id="111" name="Table 110">
            <a:extLst>
              <a:ext uri="{FF2B5EF4-FFF2-40B4-BE49-F238E27FC236}">
                <a16:creationId xmlns:a16="http://schemas.microsoft.com/office/drawing/2014/main" id="{BED0856D-92BF-243F-10D1-86E4D899C841}"/>
              </a:ext>
            </a:extLst>
          </p:cNvPr>
          <p:cNvGraphicFramePr>
            <a:graphicFrameLocks noGrp="1"/>
          </p:cNvGraphicFramePr>
          <p:nvPr/>
        </p:nvGraphicFramePr>
        <p:xfrm>
          <a:off x="713176" y="963675"/>
          <a:ext cx="1326700" cy="4522750"/>
        </p:xfrm>
        <a:graphic>
          <a:graphicData uri="http://schemas.openxmlformats.org/drawingml/2006/table">
            <a:tbl>
              <a:tblPr>
                <a:tableStyleId>{5C22544A-7EE6-4342-B048-85BDC9FD1C3A}</a:tableStyleId>
              </a:tblPr>
              <a:tblGrid>
                <a:gridCol w="1326700">
                  <a:extLst>
                    <a:ext uri="{9D8B030D-6E8A-4147-A177-3AD203B41FA5}">
                      <a16:colId xmlns:a16="http://schemas.microsoft.com/office/drawing/2014/main" val="3839856919"/>
                    </a:ext>
                  </a:extLst>
                </a:gridCol>
              </a:tblGrid>
              <a:tr h="501067">
                <a:tc>
                  <a:txBody>
                    <a:bodyPr/>
                    <a:lstStyle/>
                    <a:p>
                      <a:pPr algn="l" fontAlgn="ctr"/>
                      <a:r>
                        <a:rPr lang="en-GB" sz="2400" b="1" u="none" strike="noStrike">
                          <a:solidFill>
                            <a:schemeClr val="bg1"/>
                          </a:solidFill>
                          <a:effectLst/>
                          <a:highlight>
                            <a:srgbClr val="800080"/>
                          </a:highlight>
                          <a:latin typeface="Roboto" panose="02000000000000000000" pitchFamily="2" charset="0"/>
                          <a:ea typeface="Roboto" panose="02000000000000000000" pitchFamily="2" charset="0"/>
                          <a:cs typeface="Roboto" panose="02000000000000000000" pitchFamily="2" charset="0"/>
                        </a:rPr>
                        <a:t> Grid  </a:t>
                      </a:r>
                    </a:p>
                    <a:p>
                      <a:pPr algn="l" fontAlgn="ctr"/>
                      <a:r>
                        <a:rPr lang="en-GB" sz="2400" b="1" u="none" strike="noStrike">
                          <a:solidFill>
                            <a:schemeClr val="bg1"/>
                          </a:solidFill>
                          <a:effectLst/>
                          <a:highlight>
                            <a:srgbClr val="800080"/>
                          </a:highlight>
                          <a:latin typeface="Roboto" panose="02000000000000000000" pitchFamily="2" charset="0"/>
                          <a:ea typeface="Roboto" panose="02000000000000000000" pitchFamily="2" charset="0"/>
                          <a:cs typeface="Roboto" panose="02000000000000000000" pitchFamily="2" charset="0"/>
                        </a:rPr>
                        <a:t> Supply  </a:t>
                      </a:r>
                    </a:p>
                    <a:p>
                      <a:pPr algn="l" fontAlgn="ctr"/>
                      <a:r>
                        <a:rPr lang="en-GB" sz="2400" b="1" u="none" strike="noStrike">
                          <a:solidFill>
                            <a:schemeClr val="bg1"/>
                          </a:solidFill>
                          <a:effectLst/>
                          <a:highlight>
                            <a:srgbClr val="800080"/>
                          </a:highlight>
                          <a:latin typeface="Roboto" panose="02000000000000000000" pitchFamily="2" charset="0"/>
                          <a:ea typeface="Roboto" panose="02000000000000000000" pitchFamily="2" charset="0"/>
                          <a:cs typeface="Roboto" panose="02000000000000000000" pitchFamily="2" charset="0"/>
                        </a:rPr>
                        <a:t> Points</a:t>
                      </a:r>
                      <a:endParaRPr lang="en-GB" sz="2400" b="0" i="0" u="none" strike="noStrike">
                        <a:solidFill>
                          <a:schemeClr val="bg1"/>
                        </a:solidFill>
                        <a:effectLst/>
                        <a:highlight>
                          <a:srgbClr val="800080"/>
                        </a:highlight>
                        <a:latin typeface="Roboto" panose="02000000000000000000" pitchFamily="2" charset="0"/>
                        <a:ea typeface="Roboto" panose="02000000000000000000" pitchFamily="2" charset="0"/>
                        <a:cs typeface="Roboto" panose="02000000000000000000" pitchFamily="2" charset="0"/>
                      </a:endParaRPr>
                    </a:p>
                  </a:txBody>
                  <a:tcPr marL="6350" marR="6350" marT="6350" marB="0" anchor="ctr">
                    <a:lnB w="12700" cap="flat" cmpd="sng" algn="ctr">
                      <a:solidFill>
                        <a:srgbClr val="9E3C9E"/>
                      </a:solidFill>
                      <a:prstDash val="solid"/>
                      <a:round/>
                      <a:headEnd type="none" w="med" len="med"/>
                      <a:tailEnd type="none" w="med" len="med"/>
                    </a:lnB>
                    <a:noFill/>
                  </a:tcPr>
                </a:tc>
                <a:extLst>
                  <a:ext uri="{0D108BD9-81ED-4DB2-BD59-A6C34878D82A}">
                    <a16:rowId xmlns:a16="http://schemas.microsoft.com/office/drawing/2014/main" val="3542400356"/>
                  </a:ext>
                </a:extLst>
              </a:tr>
              <a:tr h="341912">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rPr>
                        <a:t>Axminster</a:t>
                      </a:r>
                    </a:p>
                  </a:txBody>
                  <a:tcPr marL="6350" marR="6350" marT="6350" marB="0" anchor="ctr">
                    <a:lnL w="12700" cmpd="sng">
                      <a:noFill/>
                    </a:lnL>
                    <a:lnR w="12700" cmpd="sng">
                      <a:noFill/>
                    </a:lnR>
                    <a:lnT w="12700" cap="flat" cmpd="sng" algn="ctr">
                      <a:solidFill>
                        <a:srgbClr val="9E3C9E"/>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28493613"/>
                  </a:ext>
                </a:extLst>
              </a:tr>
              <a:tr h="341912">
                <a:tc>
                  <a:txBody>
                    <a:bodyPr/>
                    <a:lstStyle/>
                    <a:p>
                      <a:pPr algn="l" fontAlgn="b"/>
                      <a:r>
                        <a:rPr lang="en-GB" sz="1600" u="none" strike="noStrike" err="1">
                          <a:effectLst/>
                          <a:latin typeface="Roboto" panose="02000000000000000000" pitchFamily="2" charset="0"/>
                          <a:ea typeface="Roboto" panose="02000000000000000000" pitchFamily="2" charset="0"/>
                          <a:cs typeface="Roboto" panose="02000000000000000000" pitchFamily="2" charset="0"/>
                        </a:rPr>
                        <a:t>Chickrell</a:t>
                      </a:r>
                      <a:endParaRPr lang="en-GB" sz="1600" u="none" strike="noStrike">
                        <a:effectLst/>
                        <a:latin typeface="Roboto" panose="02000000000000000000" pitchFamily="2" charset="0"/>
                        <a:ea typeface="Roboto" panose="02000000000000000000" pitchFamily="2" charset="0"/>
                        <a:cs typeface="Roboto" panose="02000000000000000000" pitchFamily="2" charset="0"/>
                      </a:endParaRPr>
                    </a:p>
                  </a:txBody>
                  <a:tcPr marL="6350" marR="6350" marT="635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670792"/>
                  </a:ext>
                </a:extLst>
              </a:tr>
              <a:tr h="341912">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u="none" strike="noStrike">
                          <a:effectLst/>
                          <a:latin typeface="Roboto" panose="02000000000000000000" pitchFamily="2" charset="0"/>
                          <a:ea typeface="Roboto" panose="02000000000000000000" pitchFamily="2" charset="0"/>
                          <a:cs typeface="Roboto" panose="02000000000000000000" pitchFamily="2" charset="0"/>
                        </a:rPr>
                        <a:t>Mannington</a:t>
                      </a:r>
                      <a:endParaRPr lang="en-GB" sz="16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6350" marR="6350" marT="635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1661461"/>
                  </a:ext>
                </a:extLst>
              </a:tr>
              <a:tr h="341912">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GB" sz="16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6350" marR="6350" marT="635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9087612"/>
                  </a:ext>
                </a:extLst>
              </a:tr>
              <a:tr h="341912">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GB" sz="1600" u="none" strike="noStrike">
                        <a:effectLst/>
                        <a:latin typeface="Roboto" panose="02000000000000000000" pitchFamily="2" charset="0"/>
                        <a:ea typeface="Roboto" panose="02000000000000000000" pitchFamily="2" charset="0"/>
                        <a:cs typeface="Roboto" panose="02000000000000000000" pitchFamily="2" charset="0"/>
                      </a:endParaRPr>
                    </a:p>
                  </a:txBody>
                  <a:tcPr marL="6350" marR="6350" marT="635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740081"/>
                  </a:ext>
                </a:extLst>
              </a:tr>
              <a:tr h="341912">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GB" sz="16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6350" marR="6350" marT="635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1188072"/>
                  </a:ext>
                </a:extLst>
              </a:tr>
              <a:tr h="341912">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GB" sz="16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6350" marR="6350" marT="635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6344145"/>
                  </a:ext>
                </a:extLst>
              </a:tr>
              <a:tr h="341912">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GB" sz="16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6350" marR="6350" marT="635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3876063"/>
                  </a:ext>
                </a:extLst>
              </a:tr>
              <a:tr h="341912">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GB" sz="16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6350" marR="6350" marT="635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3615704"/>
                  </a:ext>
                </a:extLst>
              </a:tr>
              <a:tr h="341912">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GB" sz="16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6350" marR="6350" marT="6350"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55011340"/>
                  </a:ext>
                </a:extLst>
              </a:tr>
            </a:tbl>
          </a:graphicData>
        </a:graphic>
      </p:graphicFrame>
      <p:grpSp>
        <p:nvGrpSpPr>
          <p:cNvPr id="113" name="Group 112">
            <a:extLst>
              <a:ext uri="{FF2B5EF4-FFF2-40B4-BE49-F238E27FC236}">
                <a16:creationId xmlns:a16="http://schemas.microsoft.com/office/drawing/2014/main" id="{EA9CFA0E-571E-9F9A-492E-11460FD6048C}"/>
              </a:ext>
            </a:extLst>
          </p:cNvPr>
          <p:cNvGrpSpPr/>
          <p:nvPr/>
        </p:nvGrpSpPr>
        <p:grpSpPr>
          <a:xfrm>
            <a:off x="11466917" y="1349506"/>
            <a:ext cx="637818" cy="682188"/>
            <a:chOff x="572587" y="3365168"/>
            <a:chExt cx="637818" cy="682188"/>
          </a:xfrm>
        </p:grpSpPr>
        <p:sp>
          <p:nvSpPr>
            <p:cNvPr id="114" name="Rectangle: Top Corners Rounded 113">
              <a:extLst>
                <a:ext uri="{FF2B5EF4-FFF2-40B4-BE49-F238E27FC236}">
                  <a16:creationId xmlns:a16="http://schemas.microsoft.com/office/drawing/2014/main" id="{637E8B1D-B3F3-05EB-5B32-7A7E9C5BF786}"/>
                </a:ext>
              </a:extLst>
            </p:cNvPr>
            <p:cNvSpPr/>
            <p:nvPr/>
          </p:nvSpPr>
          <p:spPr>
            <a:xfrm>
              <a:off x="572587" y="3626051"/>
              <a:ext cx="444088" cy="421305"/>
            </a:xfrm>
            <a:prstGeom prst="round2SameRect">
              <a:avLst/>
            </a:prstGeom>
            <a:no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Rectangle: Top Corners Rounded 114">
              <a:extLst>
                <a:ext uri="{FF2B5EF4-FFF2-40B4-BE49-F238E27FC236}">
                  <a16:creationId xmlns:a16="http://schemas.microsoft.com/office/drawing/2014/main" id="{99D1D868-05E7-4326-C1A3-45FB654698E4}"/>
                </a:ext>
              </a:extLst>
            </p:cNvPr>
            <p:cNvSpPr/>
            <p:nvPr/>
          </p:nvSpPr>
          <p:spPr>
            <a:xfrm>
              <a:off x="621028" y="3776405"/>
              <a:ext cx="96714" cy="190828"/>
            </a:xfrm>
            <a:prstGeom prst="round2SameRect">
              <a:avLst>
                <a:gd name="adj1" fmla="val 41288"/>
                <a:gd name="adj2" fmla="val 0"/>
              </a:avLst>
            </a:prstGeom>
            <a:no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Rectangle: Top Corners Rounded 115">
              <a:extLst>
                <a:ext uri="{FF2B5EF4-FFF2-40B4-BE49-F238E27FC236}">
                  <a16:creationId xmlns:a16="http://schemas.microsoft.com/office/drawing/2014/main" id="{1397465F-8D78-406A-B74C-330793134F2F}"/>
                </a:ext>
              </a:extLst>
            </p:cNvPr>
            <p:cNvSpPr/>
            <p:nvPr/>
          </p:nvSpPr>
          <p:spPr>
            <a:xfrm>
              <a:off x="749562" y="3776405"/>
              <a:ext cx="96714" cy="190828"/>
            </a:xfrm>
            <a:prstGeom prst="round2SameRect">
              <a:avLst>
                <a:gd name="adj1" fmla="val 41288"/>
                <a:gd name="adj2" fmla="val 0"/>
              </a:avLst>
            </a:prstGeom>
            <a:no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Rectangle: Top Corners Rounded 116">
              <a:extLst>
                <a:ext uri="{FF2B5EF4-FFF2-40B4-BE49-F238E27FC236}">
                  <a16:creationId xmlns:a16="http://schemas.microsoft.com/office/drawing/2014/main" id="{BB04A6C9-9D5A-53F7-0095-4E3689264316}"/>
                </a:ext>
              </a:extLst>
            </p:cNvPr>
            <p:cNvSpPr/>
            <p:nvPr/>
          </p:nvSpPr>
          <p:spPr>
            <a:xfrm>
              <a:off x="878096" y="3776405"/>
              <a:ext cx="96714" cy="190828"/>
            </a:xfrm>
            <a:prstGeom prst="round2SameRect">
              <a:avLst>
                <a:gd name="adj1" fmla="val 41288"/>
                <a:gd name="adj2" fmla="val 0"/>
              </a:avLst>
            </a:prstGeom>
            <a:no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 name="Rectangle 117">
              <a:extLst>
                <a:ext uri="{FF2B5EF4-FFF2-40B4-BE49-F238E27FC236}">
                  <a16:creationId xmlns:a16="http://schemas.microsoft.com/office/drawing/2014/main" id="{2422FF14-B5C9-EAA5-9ABC-A6BE9E1343F6}"/>
                </a:ext>
              </a:extLst>
            </p:cNvPr>
            <p:cNvSpPr/>
            <p:nvPr/>
          </p:nvSpPr>
          <p:spPr>
            <a:xfrm>
              <a:off x="618700" y="3922058"/>
              <a:ext cx="96714" cy="45719"/>
            </a:xfrm>
            <a:prstGeom prst="rect">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 name="Rectangle 118">
              <a:extLst>
                <a:ext uri="{FF2B5EF4-FFF2-40B4-BE49-F238E27FC236}">
                  <a16:creationId xmlns:a16="http://schemas.microsoft.com/office/drawing/2014/main" id="{8891A346-365D-F6A8-B900-9DE783F00AFC}"/>
                </a:ext>
              </a:extLst>
            </p:cNvPr>
            <p:cNvSpPr/>
            <p:nvPr/>
          </p:nvSpPr>
          <p:spPr>
            <a:xfrm>
              <a:off x="749805" y="3922058"/>
              <a:ext cx="96714" cy="45719"/>
            </a:xfrm>
            <a:prstGeom prst="rect">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Rectangle 119">
              <a:extLst>
                <a:ext uri="{FF2B5EF4-FFF2-40B4-BE49-F238E27FC236}">
                  <a16:creationId xmlns:a16="http://schemas.microsoft.com/office/drawing/2014/main" id="{2AB28F7F-FD1F-AE6C-6B04-7C585299877E}"/>
                </a:ext>
              </a:extLst>
            </p:cNvPr>
            <p:cNvSpPr/>
            <p:nvPr/>
          </p:nvSpPr>
          <p:spPr>
            <a:xfrm>
              <a:off x="876146" y="3922058"/>
              <a:ext cx="96714" cy="45719"/>
            </a:xfrm>
            <a:prstGeom prst="rect">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1" name="Straight Connector 120">
              <a:extLst>
                <a:ext uri="{FF2B5EF4-FFF2-40B4-BE49-F238E27FC236}">
                  <a16:creationId xmlns:a16="http://schemas.microsoft.com/office/drawing/2014/main" id="{FB591D44-648B-6994-18AE-5D22752C832D}"/>
                </a:ext>
              </a:extLst>
            </p:cNvPr>
            <p:cNvCxnSpPr/>
            <p:nvPr/>
          </p:nvCxnSpPr>
          <p:spPr>
            <a:xfrm>
              <a:off x="572587" y="3978349"/>
              <a:ext cx="444088"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C7B7AD7-DBD6-49FA-790A-C9F3D3A8A8A5}"/>
                </a:ext>
              </a:extLst>
            </p:cNvPr>
            <p:cNvCxnSpPr>
              <a:cxnSpLocks/>
            </p:cNvCxnSpPr>
            <p:nvPr/>
          </p:nvCxnSpPr>
          <p:spPr>
            <a:xfrm>
              <a:off x="585287" y="3660849"/>
              <a:ext cx="418013"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0132D8F2-7E02-AB17-DF43-DE31DCE80BF0}"/>
                </a:ext>
              </a:extLst>
            </p:cNvPr>
            <p:cNvCxnSpPr>
              <a:cxnSpLocks/>
            </p:cNvCxnSpPr>
            <p:nvPr/>
          </p:nvCxnSpPr>
          <p:spPr>
            <a:xfrm>
              <a:off x="673409" y="3660849"/>
              <a:ext cx="0" cy="114128"/>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A3BF4CAC-93A6-69EE-67B7-B324687F1CC2}"/>
                </a:ext>
              </a:extLst>
            </p:cNvPr>
            <p:cNvCxnSpPr>
              <a:cxnSpLocks/>
            </p:cNvCxnSpPr>
            <p:nvPr/>
          </p:nvCxnSpPr>
          <p:spPr>
            <a:xfrm>
              <a:off x="797777" y="3657662"/>
              <a:ext cx="0" cy="114128"/>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8114492D-966E-A33C-235E-1D38462926D5}"/>
                </a:ext>
              </a:extLst>
            </p:cNvPr>
            <p:cNvCxnSpPr>
              <a:cxnSpLocks/>
            </p:cNvCxnSpPr>
            <p:nvPr/>
          </p:nvCxnSpPr>
          <p:spPr>
            <a:xfrm>
              <a:off x="927679" y="3657662"/>
              <a:ext cx="0" cy="114128"/>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128B0947-67A6-6220-83A8-FC201787383F}"/>
                </a:ext>
              </a:extLst>
            </p:cNvPr>
            <p:cNvCxnSpPr>
              <a:cxnSpLocks/>
            </p:cNvCxnSpPr>
            <p:nvPr/>
          </p:nvCxnSpPr>
          <p:spPr>
            <a:xfrm>
              <a:off x="671821" y="3365168"/>
              <a:ext cx="0" cy="114128"/>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9575B111-C033-927D-B3A5-80019513E788}"/>
                </a:ext>
              </a:extLst>
            </p:cNvPr>
            <p:cNvCxnSpPr>
              <a:cxnSpLocks/>
            </p:cNvCxnSpPr>
            <p:nvPr/>
          </p:nvCxnSpPr>
          <p:spPr>
            <a:xfrm>
              <a:off x="799364" y="3365168"/>
              <a:ext cx="0" cy="114128"/>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C9CB2A23-C452-1B56-F186-7DCDDC2F6197}"/>
                </a:ext>
              </a:extLst>
            </p:cNvPr>
            <p:cNvCxnSpPr>
              <a:cxnSpLocks/>
            </p:cNvCxnSpPr>
            <p:nvPr/>
          </p:nvCxnSpPr>
          <p:spPr>
            <a:xfrm>
              <a:off x="923733" y="3365168"/>
              <a:ext cx="0" cy="114128"/>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sp>
          <p:nvSpPr>
            <p:cNvPr id="129" name="Rectangle: Rounded Corners 128">
              <a:extLst>
                <a:ext uri="{FF2B5EF4-FFF2-40B4-BE49-F238E27FC236}">
                  <a16:creationId xmlns:a16="http://schemas.microsoft.com/office/drawing/2014/main" id="{6084553B-2DDA-FD2D-7BA3-A3AC2323392F}"/>
                </a:ext>
              </a:extLst>
            </p:cNvPr>
            <p:cNvSpPr/>
            <p:nvPr/>
          </p:nvSpPr>
          <p:spPr>
            <a:xfrm>
              <a:off x="630237" y="3432175"/>
              <a:ext cx="83582" cy="128045"/>
            </a:xfrm>
            <a:prstGeom prst="roundRect">
              <a:avLst>
                <a:gd name="adj" fmla="val 33761"/>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 name="Rectangle: Rounded Corners 129">
              <a:extLst>
                <a:ext uri="{FF2B5EF4-FFF2-40B4-BE49-F238E27FC236}">
                  <a16:creationId xmlns:a16="http://schemas.microsoft.com/office/drawing/2014/main" id="{F9C4C5F4-EDF4-F39C-563B-BE35BBBBEE9B}"/>
                </a:ext>
              </a:extLst>
            </p:cNvPr>
            <p:cNvSpPr/>
            <p:nvPr/>
          </p:nvSpPr>
          <p:spPr>
            <a:xfrm>
              <a:off x="757067" y="3431196"/>
              <a:ext cx="83582" cy="128045"/>
            </a:xfrm>
            <a:prstGeom prst="roundRect">
              <a:avLst>
                <a:gd name="adj" fmla="val 33761"/>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Rectangle: Rounded Corners 130">
              <a:extLst>
                <a:ext uri="{FF2B5EF4-FFF2-40B4-BE49-F238E27FC236}">
                  <a16:creationId xmlns:a16="http://schemas.microsoft.com/office/drawing/2014/main" id="{B097B5C8-D2D2-7AC9-79CC-5A2C0DE37E42}"/>
                </a:ext>
              </a:extLst>
            </p:cNvPr>
            <p:cNvSpPr/>
            <p:nvPr/>
          </p:nvSpPr>
          <p:spPr>
            <a:xfrm>
              <a:off x="883897" y="3427042"/>
              <a:ext cx="83582" cy="128045"/>
            </a:xfrm>
            <a:prstGeom prst="roundRect">
              <a:avLst>
                <a:gd name="adj" fmla="val 33761"/>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Left Bracket 131">
              <a:extLst>
                <a:ext uri="{FF2B5EF4-FFF2-40B4-BE49-F238E27FC236}">
                  <a16:creationId xmlns:a16="http://schemas.microsoft.com/office/drawing/2014/main" id="{66D93CC6-69B1-0498-7060-09FC0041CCE2}"/>
                </a:ext>
              </a:extLst>
            </p:cNvPr>
            <p:cNvSpPr/>
            <p:nvPr/>
          </p:nvSpPr>
          <p:spPr>
            <a:xfrm rot="5400000">
              <a:off x="648114" y="3577223"/>
              <a:ext cx="45719" cy="45719"/>
            </a:xfrm>
            <a:prstGeom prst="leftBracket">
              <a:avLst/>
            </a:prstGeom>
            <a:ln w="28575">
              <a:solidFill>
                <a:srgbClr val="0080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3" name="Left Bracket 132">
              <a:extLst>
                <a:ext uri="{FF2B5EF4-FFF2-40B4-BE49-F238E27FC236}">
                  <a16:creationId xmlns:a16="http://schemas.microsoft.com/office/drawing/2014/main" id="{36A5B98B-D386-0EE9-AECB-67A223592674}"/>
                </a:ext>
              </a:extLst>
            </p:cNvPr>
            <p:cNvSpPr/>
            <p:nvPr/>
          </p:nvSpPr>
          <p:spPr>
            <a:xfrm rot="5400000">
              <a:off x="777088" y="3576956"/>
              <a:ext cx="45719" cy="45719"/>
            </a:xfrm>
            <a:prstGeom prst="leftBracket">
              <a:avLst/>
            </a:prstGeom>
            <a:ln w="28575">
              <a:solidFill>
                <a:srgbClr val="0080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4" name="Left Bracket 133">
              <a:extLst>
                <a:ext uri="{FF2B5EF4-FFF2-40B4-BE49-F238E27FC236}">
                  <a16:creationId xmlns:a16="http://schemas.microsoft.com/office/drawing/2014/main" id="{AE2AF48F-7E4C-44C1-E5B7-CC4A9EC1FEED}"/>
                </a:ext>
              </a:extLst>
            </p:cNvPr>
            <p:cNvSpPr/>
            <p:nvPr/>
          </p:nvSpPr>
          <p:spPr>
            <a:xfrm rot="5400000">
              <a:off x="898982" y="3573341"/>
              <a:ext cx="45719" cy="45719"/>
            </a:xfrm>
            <a:prstGeom prst="leftBracket">
              <a:avLst/>
            </a:prstGeom>
            <a:ln w="28575">
              <a:solidFill>
                <a:srgbClr val="0080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5" name="Rectangle: Top Corners Rounded 134">
              <a:extLst>
                <a:ext uri="{FF2B5EF4-FFF2-40B4-BE49-F238E27FC236}">
                  <a16:creationId xmlns:a16="http://schemas.microsoft.com/office/drawing/2014/main" id="{A69013CF-7A15-177B-B64C-47FCF4ACEFE0}"/>
                </a:ext>
              </a:extLst>
            </p:cNvPr>
            <p:cNvSpPr/>
            <p:nvPr/>
          </p:nvSpPr>
          <p:spPr>
            <a:xfrm>
              <a:off x="1092572" y="3775866"/>
              <a:ext cx="117833" cy="271487"/>
            </a:xfrm>
            <a:prstGeom prst="round2SameRect">
              <a:avLst>
                <a:gd name="adj1" fmla="val 41288"/>
                <a:gd name="adj2" fmla="val 0"/>
              </a:avLst>
            </a:prstGeom>
            <a:no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Hexagon 135">
              <a:extLst>
                <a:ext uri="{FF2B5EF4-FFF2-40B4-BE49-F238E27FC236}">
                  <a16:creationId xmlns:a16="http://schemas.microsoft.com/office/drawing/2014/main" id="{012B71BC-977D-0CCE-D6F1-3075EB1314BF}"/>
                </a:ext>
              </a:extLst>
            </p:cNvPr>
            <p:cNvSpPr/>
            <p:nvPr/>
          </p:nvSpPr>
          <p:spPr>
            <a:xfrm>
              <a:off x="887028" y="3365168"/>
              <a:ext cx="77273" cy="63832"/>
            </a:xfrm>
            <a:prstGeom prst="hexagon">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Hexagon 136">
              <a:extLst>
                <a:ext uri="{FF2B5EF4-FFF2-40B4-BE49-F238E27FC236}">
                  <a16:creationId xmlns:a16="http://schemas.microsoft.com/office/drawing/2014/main" id="{BC3517E8-DAE0-8E27-5302-E5B57F3DE8D1}"/>
                </a:ext>
              </a:extLst>
            </p:cNvPr>
            <p:cNvSpPr/>
            <p:nvPr/>
          </p:nvSpPr>
          <p:spPr>
            <a:xfrm>
              <a:off x="1112992" y="3365652"/>
              <a:ext cx="77273" cy="63832"/>
            </a:xfrm>
            <a:prstGeom prst="hexagon">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8" name="Straight Connector 137">
              <a:extLst>
                <a:ext uri="{FF2B5EF4-FFF2-40B4-BE49-F238E27FC236}">
                  <a16:creationId xmlns:a16="http://schemas.microsoft.com/office/drawing/2014/main" id="{251B1A42-B4A0-01CC-6285-D1CC485A2016}"/>
                </a:ext>
              </a:extLst>
            </p:cNvPr>
            <p:cNvCxnSpPr>
              <a:cxnSpLocks/>
            </p:cNvCxnSpPr>
            <p:nvPr/>
          </p:nvCxnSpPr>
          <p:spPr>
            <a:xfrm>
              <a:off x="964301" y="3398673"/>
              <a:ext cx="148691" cy="484"/>
            </a:xfrm>
            <a:prstGeom prst="line">
              <a:avLst/>
            </a:prstGeom>
            <a:ln w="38100">
              <a:solidFill>
                <a:srgbClr val="008080"/>
              </a:solidFill>
            </a:ln>
          </p:spPr>
          <p:style>
            <a:lnRef idx="1">
              <a:schemeClr val="accent1"/>
            </a:lnRef>
            <a:fillRef idx="0">
              <a:schemeClr val="accent1"/>
            </a:fillRef>
            <a:effectRef idx="0">
              <a:schemeClr val="accent1"/>
            </a:effectRef>
            <a:fontRef idx="minor">
              <a:schemeClr val="tx1"/>
            </a:fontRef>
          </p:style>
        </p:cxnSp>
        <p:sp>
          <p:nvSpPr>
            <p:cNvPr id="139" name="Left Bracket 138">
              <a:extLst>
                <a:ext uri="{FF2B5EF4-FFF2-40B4-BE49-F238E27FC236}">
                  <a16:creationId xmlns:a16="http://schemas.microsoft.com/office/drawing/2014/main" id="{C1FEEF3B-3371-87DD-A318-F5710F2AA011}"/>
                </a:ext>
              </a:extLst>
            </p:cNvPr>
            <p:cNvSpPr/>
            <p:nvPr/>
          </p:nvSpPr>
          <p:spPr>
            <a:xfrm rot="5400000">
              <a:off x="1130010" y="3731289"/>
              <a:ext cx="45719" cy="45719"/>
            </a:xfrm>
            <a:prstGeom prst="leftBracket">
              <a:avLst/>
            </a:prstGeom>
            <a:ln w="28575">
              <a:solidFill>
                <a:srgbClr val="0080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140" name="Straight Connector 139">
              <a:extLst>
                <a:ext uri="{FF2B5EF4-FFF2-40B4-BE49-F238E27FC236}">
                  <a16:creationId xmlns:a16="http://schemas.microsoft.com/office/drawing/2014/main" id="{AECAE6E2-3C36-5DAF-08B5-8628480A8DAA}"/>
                </a:ext>
              </a:extLst>
            </p:cNvPr>
            <p:cNvCxnSpPr>
              <a:cxnSpLocks/>
              <a:endCxn id="139" idx="1"/>
            </p:cNvCxnSpPr>
            <p:nvPr/>
          </p:nvCxnSpPr>
          <p:spPr>
            <a:xfrm>
              <a:off x="1151488" y="3434000"/>
              <a:ext cx="1381" cy="297289"/>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B84DEA7A-F35E-EA2A-364C-2B868E92B99C}"/>
                </a:ext>
              </a:extLst>
            </p:cNvPr>
            <p:cNvCxnSpPr>
              <a:cxnSpLocks/>
            </p:cNvCxnSpPr>
            <p:nvPr/>
          </p:nvCxnSpPr>
          <p:spPr>
            <a:xfrm>
              <a:off x="1110208" y="3445711"/>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0456A743-FD3E-ED8E-B691-D4D0D0B170F1}"/>
                </a:ext>
              </a:extLst>
            </p:cNvPr>
            <p:cNvCxnSpPr>
              <a:cxnSpLocks/>
            </p:cNvCxnSpPr>
            <p:nvPr/>
          </p:nvCxnSpPr>
          <p:spPr>
            <a:xfrm>
              <a:off x="1110208" y="3482977"/>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68B2BEEA-7983-C02A-10AB-89FF37FF28E8}"/>
                </a:ext>
              </a:extLst>
            </p:cNvPr>
            <p:cNvCxnSpPr>
              <a:cxnSpLocks/>
            </p:cNvCxnSpPr>
            <p:nvPr/>
          </p:nvCxnSpPr>
          <p:spPr>
            <a:xfrm>
              <a:off x="1110208" y="3520243"/>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F0B08DE2-9643-11A3-69FD-702BF5D4EEF4}"/>
                </a:ext>
              </a:extLst>
            </p:cNvPr>
            <p:cNvCxnSpPr>
              <a:cxnSpLocks/>
            </p:cNvCxnSpPr>
            <p:nvPr/>
          </p:nvCxnSpPr>
          <p:spPr>
            <a:xfrm>
              <a:off x="1110208" y="3557509"/>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CBD25BBC-F9C4-BBD4-1541-5CCF667411E2}"/>
                </a:ext>
              </a:extLst>
            </p:cNvPr>
            <p:cNvCxnSpPr>
              <a:cxnSpLocks/>
            </p:cNvCxnSpPr>
            <p:nvPr/>
          </p:nvCxnSpPr>
          <p:spPr>
            <a:xfrm>
              <a:off x="1110208" y="3594775"/>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24006D71-6E21-9ADD-96D8-CBCF46DA90AD}"/>
                </a:ext>
              </a:extLst>
            </p:cNvPr>
            <p:cNvCxnSpPr>
              <a:cxnSpLocks/>
            </p:cNvCxnSpPr>
            <p:nvPr/>
          </p:nvCxnSpPr>
          <p:spPr>
            <a:xfrm>
              <a:off x="1110208" y="3632041"/>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B2C844DB-4929-B309-89ED-228BC8FE8DE3}"/>
                </a:ext>
              </a:extLst>
            </p:cNvPr>
            <p:cNvCxnSpPr>
              <a:cxnSpLocks/>
            </p:cNvCxnSpPr>
            <p:nvPr/>
          </p:nvCxnSpPr>
          <p:spPr>
            <a:xfrm>
              <a:off x="1110208" y="3669307"/>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10BAAAF0-CF35-38EC-193C-117CF990E88C}"/>
                </a:ext>
              </a:extLst>
            </p:cNvPr>
            <p:cNvCxnSpPr>
              <a:cxnSpLocks/>
            </p:cNvCxnSpPr>
            <p:nvPr/>
          </p:nvCxnSpPr>
          <p:spPr>
            <a:xfrm>
              <a:off x="1110208" y="3706573"/>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B3BA0DB0-F80A-85C7-DD49-F8FFD6FDEAE4}"/>
                </a:ext>
              </a:extLst>
            </p:cNvPr>
            <p:cNvCxnSpPr>
              <a:cxnSpLocks/>
            </p:cNvCxnSpPr>
            <p:nvPr/>
          </p:nvCxnSpPr>
          <p:spPr>
            <a:xfrm>
              <a:off x="1092572" y="3944917"/>
              <a:ext cx="112031"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C74EBD97-2F3B-F51E-3625-CABD06C01420}"/>
                </a:ext>
              </a:extLst>
            </p:cNvPr>
            <p:cNvCxnSpPr>
              <a:cxnSpLocks/>
            </p:cNvCxnSpPr>
            <p:nvPr/>
          </p:nvCxnSpPr>
          <p:spPr>
            <a:xfrm>
              <a:off x="1098313" y="3978349"/>
              <a:ext cx="112031"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grpSp>
      <p:sp>
        <p:nvSpPr>
          <p:cNvPr id="151" name="Isosceles Triangle 150">
            <a:extLst>
              <a:ext uri="{FF2B5EF4-FFF2-40B4-BE49-F238E27FC236}">
                <a16:creationId xmlns:a16="http://schemas.microsoft.com/office/drawing/2014/main" id="{CD3C89E8-378F-F0EC-4AFA-8EBA8FC29009}"/>
              </a:ext>
            </a:extLst>
          </p:cNvPr>
          <p:cNvSpPr/>
          <p:nvPr/>
        </p:nvSpPr>
        <p:spPr>
          <a:xfrm rot="5400000">
            <a:off x="1802826" y="1897920"/>
            <a:ext cx="296884" cy="296884"/>
          </a:xfrm>
          <a:prstGeom prst="triangle">
            <a:avLst/>
          </a:prstGeom>
          <a:solidFill>
            <a:srgbClr val="9E3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Isosceles Triangle 151">
            <a:extLst>
              <a:ext uri="{FF2B5EF4-FFF2-40B4-BE49-F238E27FC236}">
                <a16:creationId xmlns:a16="http://schemas.microsoft.com/office/drawing/2014/main" id="{BE86931A-0772-480A-9D11-6B3048F24672}"/>
              </a:ext>
            </a:extLst>
          </p:cNvPr>
          <p:cNvSpPr/>
          <p:nvPr/>
        </p:nvSpPr>
        <p:spPr>
          <a:xfrm rot="5400000">
            <a:off x="3725976" y="1885222"/>
            <a:ext cx="296884" cy="296884"/>
          </a:xfrm>
          <a:prstGeom prst="triangle">
            <a:avLst/>
          </a:prstGeom>
          <a:solidFill>
            <a:srgbClr val="008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1" name="Graphic 190" descr="Electric Tower outline">
            <a:extLst>
              <a:ext uri="{FF2B5EF4-FFF2-40B4-BE49-F238E27FC236}">
                <a16:creationId xmlns:a16="http://schemas.microsoft.com/office/drawing/2014/main" id="{2FEDACC4-F5E5-99F9-F310-45807CDA3D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2864" y="1582088"/>
            <a:ext cx="839203" cy="839203"/>
          </a:xfrm>
          <a:prstGeom prst="rect">
            <a:avLst/>
          </a:prstGeom>
        </p:spPr>
      </p:pic>
    </p:spTree>
    <p:extLst>
      <p:ext uri="{BB962C8B-B14F-4D97-AF65-F5344CB8AC3E}">
        <p14:creationId xmlns:p14="http://schemas.microsoft.com/office/powerpoint/2010/main" val="3842205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3C038D5C-0092-5C77-0531-4C9D8FE4B5AE}"/>
              </a:ext>
            </a:extLst>
          </p:cNvPr>
          <p:cNvGrpSpPr/>
          <p:nvPr/>
        </p:nvGrpSpPr>
        <p:grpSpPr>
          <a:xfrm>
            <a:off x="0" y="-406400"/>
            <a:ext cx="12966700" cy="7062033"/>
            <a:chOff x="-402643" y="292100"/>
            <a:chExt cx="12598016" cy="6791979"/>
          </a:xfrm>
        </p:grpSpPr>
        <p:pic>
          <p:nvPicPr>
            <p:cNvPr id="7" name="Picture 6">
              <a:extLst>
                <a:ext uri="{FF2B5EF4-FFF2-40B4-BE49-F238E27FC236}">
                  <a16:creationId xmlns:a16="http://schemas.microsoft.com/office/drawing/2014/main" id="{C68C17A1-F872-2262-8CA0-5079F6C714A1}"/>
                </a:ext>
              </a:extLst>
            </p:cNvPr>
            <p:cNvPicPr>
              <a:picLocks noChangeAspect="1"/>
            </p:cNvPicPr>
            <p:nvPr/>
          </p:nvPicPr>
          <p:blipFill rotWithShape="1">
            <a:blip r:embed="rId3"/>
            <a:srcRect l="12642" t="-1" r="5196" b="5061"/>
            <a:stretch/>
          </p:blipFill>
          <p:spPr>
            <a:xfrm>
              <a:off x="-402643" y="529282"/>
              <a:ext cx="11845343" cy="6510935"/>
            </a:xfrm>
            <a:prstGeom prst="rect">
              <a:avLst/>
            </a:prstGeom>
          </p:spPr>
        </p:pic>
        <p:pic>
          <p:nvPicPr>
            <p:cNvPr id="16" name="Picture 15">
              <a:extLst>
                <a:ext uri="{FF2B5EF4-FFF2-40B4-BE49-F238E27FC236}">
                  <a16:creationId xmlns:a16="http://schemas.microsoft.com/office/drawing/2014/main" id="{70C35FD7-E4F4-1DCF-25C3-443CA4407392}"/>
                </a:ext>
              </a:extLst>
            </p:cNvPr>
            <p:cNvPicPr>
              <a:picLocks noChangeAspect="1"/>
            </p:cNvPicPr>
            <p:nvPr/>
          </p:nvPicPr>
          <p:blipFill rotWithShape="1">
            <a:blip r:embed="rId4">
              <a:clrChange>
                <a:clrFrom>
                  <a:srgbClr val="FFFFFF"/>
                </a:clrFrom>
                <a:clrTo>
                  <a:srgbClr val="FFFFFF">
                    <a:alpha val="0"/>
                  </a:srgbClr>
                </a:clrTo>
              </a:clrChange>
              <a:duotone>
                <a:schemeClr val="bg2">
                  <a:shade val="45000"/>
                  <a:satMod val="135000"/>
                </a:schemeClr>
                <a:prstClr val="white"/>
              </a:duotone>
              <a:alphaModFix amt="30000"/>
            </a:blip>
            <a:srcRect l="1" r="-7593" b="1406"/>
            <a:stretch/>
          </p:blipFill>
          <p:spPr>
            <a:xfrm>
              <a:off x="1530350" y="292100"/>
              <a:ext cx="10665023" cy="6791979"/>
            </a:xfrm>
            <a:prstGeom prst="rect">
              <a:avLst/>
            </a:prstGeom>
          </p:spPr>
        </p:pic>
      </p:grpSp>
      <p:sp>
        <p:nvSpPr>
          <p:cNvPr id="7168" name="TextBox 7167">
            <a:extLst>
              <a:ext uri="{FF2B5EF4-FFF2-40B4-BE49-F238E27FC236}">
                <a16:creationId xmlns:a16="http://schemas.microsoft.com/office/drawing/2014/main" id="{29D616C0-8A97-E6C3-3685-01EA62995142}"/>
              </a:ext>
            </a:extLst>
          </p:cNvPr>
          <p:cNvSpPr txBox="1"/>
          <p:nvPr/>
        </p:nvSpPr>
        <p:spPr>
          <a:xfrm>
            <a:off x="4050509" y="5094457"/>
            <a:ext cx="1370886" cy="307777"/>
          </a:xfrm>
          <a:prstGeom prst="rect">
            <a:avLst/>
          </a:prstGeom>
          <a:solidFill>
            <a:srgbClr val="003E66"/>
          </a:solidFill>
        </p:spPr>
        <p:txBody>
          <a:bodyPr wrap="square" rtlCol="0">
            <a:spAutoFit/>
          </a:bodyPr>
          <a:lstStyle/>
          <a:p>
            <a:r>
              <a:rPr lang="en-GB" sz="1400">
                <a:solidFill>
                  <a:schemeClr val="bg1"/>
                </a:solidFill>
                <a:latin typeface="Roboto" panose="02000000000000000000" pitchFamily="2" charset="0"/>
                <a:ea typeface="Roboto" panose="02000000000000000000" pitchFamily="2" charset="0"/>
                <a:cs typeface="Roboto" panose="02000000000000000000" pitchFamily="2" charset="0"/>
              </a:rPr>
              <a:t>Chickerell BSP</a:t>
            </a:r>
          </a:p>
        </p:txBody>
      </p:sp>
      <p:sp>
        <p:nvSpPr>
          <p:cNvPr id="30" name="TextBox 29">
            <a:extLst>
              <a:ext uri="{FF2B5EF4-FFF2-40B4-BE49-F238E27FC236}">
                <a16:creationId xmlns:a16="http://schemas.microsoft.com/office/drawing/2014/main" id="{650807E7-BD94-B1DF-F13F-487637EDE368}"/>
              </a:ext>
            </a:extLst>
          </p:cNvPr>
          <p:cNvSpPr txBox="1"/>
          <p:nvPr/>
        </p:nvSpPr>
        <p:spPr>
          <a:xfrm>
            <a:off x="2635160" y="3155433"/>
            <a:ext cx="2146390" cy="307777"/>
          </a:xfrm>
          <a:prstGeom prst="rect">
            <a:avLst/>
          </a:prstGeom>
          <a:solidFill>
            <a:srgbClr val="003E66"/>
          </a:solidFill>
        </p:spPr>
        <p:txBody>
          <a:bodyPr wrap="square" rtlCol="0">
            <a:spAutoFit/>
          </a:bodyPr>
          <a:lstStyle/>
          <a:p>
            <a:r>
              <a:rPr lang="en-GB" sz="1400">
                <a:solidFill>
                  <a:schemeClr val="bg1"/>
                </a:solidFill>
                <a:latin typeface="Roboto" panose="02000000000000000000" pitchFamily="2" charset="0"/>
                <a:ea typeface="Roboto" panose="02000000000000000000" pitchFamily="2" charset="0"/>
                <a:cs typeface="Roboto" panose="02000000000000000000" pitchFamily="2" charset="0"/>
              </a:rPr>
              <a:t>  Woodcote BSP (NGED)</a:t>
            </a:r>
          </a:p>
        </p:txBody>
      </p:sp>
      <p:sp>
        <p:nvSpPr>
          <p:cNvPr id="31" name="TextBox 30">
            <a:extLst>
              <a:ext uri="{FF2B5EF4-FFF2-40B4-BE49-F238E27FC236}">
                <a16:creationId xmlns:a16="http://schemas.microsoft.com/office/drawing/2014/main" id="{4ED97EEE-81B0-93D1-C384-EEA29BE1A8DF}"/>
              </a:ext>
            </a:extLst>
          </p:cNvPr>
          <p:cNvSpPr txBox="1"/>
          <p:nvPr/>
        </p:nvSpPr>
        <p:spPr>
          <a:xfrm>
            <a:off x="5869221" y="5129270"/>
            <a:ext cx="2166358" cy="738664"/>
          </a:xfrm>
          <a:prstGeom prst="rect">
            <a:avLst/>
          </a:prstGeom>
          <a:solidFill>
            <a:srgbClr val="003E66"/>
          </a:solidFill>
        </p:spPr>
        <p:txBody>
          <a:bodyPr wrap="square" rtlCol="0">
            <a:spAutoFit/>
          </a:bodyPr>
          <a:lstStyle/>
          <a:p>
            <a:r>
              <a:rPr lang="en-GB" sz="1400" b="1">
                <a:solidFill>
                  <a:schemeClr val="bg1"/>
                </a:solidFill>
                <a:latin typeface="Roboto" panose="02000000000000000000" pitchFamily="2" charset="0"/>
                <a:ea typeface="Roboto" panose="02000000000000000000" pitchFamily="2" charset="0"/>
                <a:cs typeface="Roboto" panose="02000000000000000000" pitchFamily="2" charset="0"/>
              </a:rPr>
              <a:t>  Chickerell GSP</a:t>
            </a:r>
          </a:p>
          <a:p>
            <a:r>
              <a:rPr lang="en-GB" sz="1400">
                <a:solidFill>
                  <a:schemeClr val="bg1"/>
                </a:solidFill>
                <a:latin typeface="Roboto" panose="02000000000000000000" pitchFamily="2" charset="0"/>
                <a:ea typeface="Roboto" panose="02000000000000000000" pitchFamily="2" charset="0"/>
                <a:cs typeface="Roboto" panose="02000000000000000000" pitchFamily="2" charset="0"/>
              </a:rPr>
              <a:t>(supplies Chickerell BSP – 62,000 customers)</a:t>
            </a:r>
          </a:p>
        </p:txBody>
      </p:sp>
      <p:sp>
        <p:nvSpPr>
          <p:cNvPr id="32" name="TextBox 31">
            <a:extLst>
              <a:ext uri="{FF2B5EF4-FFF2-40B4-BE49-F238E27FC236}">
                <a16:creationId xmlns:a16="http://schemas.microsoft.com/office/drawing/2014/main" id="{E9D0486C-9028-5797-C9D1-6F737954EFF9}"/>
              </a:ext>
            </a:extLst>
          </p:cNvPr>
          <p:cNvSpPr txBox="1"/>
          <p:nvPr/>
        </p:nvSpPr>
        <p:spPr>
          <a:xfrm>
            <a:off x="10495232" y="1716297"/>
            <a:ext cx="1616978" cy="954107"/>
          </a:xfrm>
          <a:prstGeom prst="rect">
            <a:avLst/>
          </a:prstGeom>
          <a:solidFill>
            <a:srgbClr val="003E66"/>
          </a:solidFill>
        </p:spPr>
        <p:txBody>
          <a:bodyPr wrap="square" rtlCol="0">
            <a:spAutoFit/>
          </a:bodyPr>
          <a:lstStyle/>
          <a:p>
            <a:r>
              <a:rPr lang="en-GB" sz="1400" b="1">
                <a:solidFill>
                  <a:schemeClr val="bg1"/>
                </a:solidFill>
                <a:latin typeface="Roboto" panose="02000000000000000000" pitchFamily="2" charset="0"/>
                <a:ea typeface="Roboto" panose="02000000000000000000" pitchFamily="2" charset="0"/>
                <a:cs typeface="Roboto" panose="02000000000000000000" pitchFamily="2" charset="0"/>
              </a:rPr>
              <a:t>Mannington GSP</a:t>
            </a:r>
          </a:p>
          <a:p>
            <a:r>
              <a:rPr lang="en-GB" sz="1400">
                <a:solidFill>
                  <a:schemeClr val="bg1"/>
                </a:solidFill>
                <a:latin typeface="Roboto" panose="02000000000000000000" pitchFamily="2" charset="0"/>
                <a:ea typeface="Roboto" panose="02000000000000000000" pitchFamily="2" charset="0"/>
                <a:cs typeface="Roboto" panose="02000000000000000000" pitchFamily="2" charset="0"/>
              </a:rPr>
              <a:t>(Supplies all other BSPs - ~408,000 customers)</a:t>
            </a:r>
          </a:p>
        </p:txBody>
      </p:sp>
      <p:pic>
        <p:nvPicPr>
          <p:cNvPr id="33" name="Picture 32">
            <a:extLst>
              <a:ext uri="{FF2B5EF4-FFF2-40B4-BE49-F238E27FC236}">
                <a16:creationId xmlns:a16="http://schemas.microsoft.com/office/drawing/2014/main" id="{0406F0E5-41A0-6E9A-CB03-09F46A6C4322}"/>
              </a:ext>
            </a:extLst>
          </p:cNvPr>
          <p:cNvPicPr>
            <a:picLocks noChangeAspect="1"/>
          </p:cNvPicPr>
          <p:nvPr/>
        </p:nvPicPr>
        <p:blipFill>
          <a:blip r:embed="rId5">
            <a:clrChange>
              <a:clrFrom>
                <a:srgbClr val="C3C3C3"/>
              </a:clrFrom>
              <a:clrTo>
                <a:srgbClr val="C3C3C3">
                  <a:alpha val="0"/>
                </a:srgbClr>
              </a:clrTo>
            </a:clrChange>
          </a:blip>
          <a:stretch>
            <a:fillRect/>
          </a:stretch>
        </p:blipFill>
        <p:spPr>
          <a:xfrm>
            <a:off x="5224063" y="4935899"/>
            <a:ext cx="609598" cy="688452"/>
          </a:xfrm>
          <a:prstGeom prst="rect">
            <a:avLst/>
          </a:prstGeom>
        </p:spPr>
      </p:pic>
      <p:pic>
        <p:nvPicPr>
          <p:cNvPr id="39" name="Picture 38">
            <a:extLst>
              <a:ext uri="{FF2B5EF4-FFF2-40B4-BE49-F238E27FC236}">
                <a16:creationId xmlns:a16="http://schemas.microsoft.com/office/drawing/2014/main" id="{5E3AF26D-89F5-7908-F914-5349E1932446}"/>
              </a:ext>
            </a:extLst>
          </p:cNvPr>
          <p:cNvPicPr>
            <a:picLocks noChangeAspect="1"/>
          </p:cNvPicPr>
          <p:nvPr/>
        </p:nvPicPr>
        <p:blipFill>
          <a:blip r:embed="rId5">
            <a:clrChange>
              <a:clrFrom>
                <a:srgbClr val="C3C3C3"/>
              </a:clrFrom>
              <a:clrTo>
                <a:srgbClr val="C3C3C3">
                  <a:alpha val="0"/>
                </a:srgbClr>
              </a:clrTo>
            </a:clrChange>
          </a:blip>
          <a:stretch>
            <a:fillRect/>
          </a:stretch>
        </p:blipFill>
        <p:spPr>
          <a:xfrm>
            <a:off x="9744206" y="2247936"/>
            <a:ext cx="609598" cy="688452"/>
          </a:xfrm>
          <a:prstGeom prst="rect">
            <a:avLst/>
          </a:prstGeom>
        </p:spPr>
      </p:pic>
      <p:pic>
        <p:nvPicPr>
          <p:cNvPr id="41" name="Picture 40">
            <a:extLst>
              <a:ext uri="{FF2B5EF4-FFF2-40B4-BE49-F238E27FC236}">
                <a16:creationId xmlns:a16="http://schemas.microsoft.com/office/drawing/2014/main" id="{A1682404-87A3-E3C5-5A77-51270C85AC14}"/>
              </a:ext>
            </a:extLst>
          </p:cNvPr>
          <p:cNvPicPr>
            <a:picLocks noChangeAspect="1"/>
          </p:cNvPicPr>
          <p:nvPr/>
        </p:nvPicPr>
        <p:blipFill>
          <a:blip r:embed="rId5">
            <a:clrChange>
              <a:clrFrom>
                <a:srgbClr val="C3C3C3"/>
              </a:clrFrom>
              <a:clrTo>
                <a:srgbClr val="C3C3C3">
                  <a:alpha val="0"/>
                </a:srgbClr>
              </a:clrTo>
            </a:clrChange>
          </a:blip>
          <a:stretch>
            <a:fillRect/>
          </a:stretch>
        </p:blipFill>
        <p:spPr>
          <a:xfrm>
            <a:off x="10990869" y="3536572"/>
            <a:ext cx="609598" cy="688452"/>
          </a:xfrm>
          <a:prstGeom prst="rect">
            <a:avLst/>
          </a:prstGeom>
        </p:spPr>
      </p:pic>
      <p:pic>
        <p:nvPicPr>
          <p:cNvPr id="48" name="Picture 47">
            <a:extLst>
              <a:ext uri="{FF2B5EF4-FFF2-40B4-BE49-F238E27FC236}">
                <a16:creationId xmlns:a16="http://schemas.microsoft.com/office/drawing/2014/main" id="{1CAC1658-7C7F-5A96-5831-6D2D2AB0E0B5}"/>
              </a:ext>
            </a:extLst>
          </p:cNvPr>
          <p:cNvPicPr>
            <a:picLocks noChangeAspect="1"/>
          </p:cNvPicPr>
          <p:nvPr/>
        </p:nvPicPr>
        <p:blipFill>
          <a:blip r:embed="rId5">
            <a:clrChange>
              <a:clrFrom>
                <a:srgbClr val="C3C3C3"/>
              </a:clrFrom>
              <a:clrTo>
                <a:srgbClr val="C3C3C3">
                  <a:alpha val="0"/>
                </a:srgbClr>
              </a:clrTo>
            </a:clrChange>
          </a:blip>
          <a:stretch>
            <a:fillRect/>
          </a:stretch>
        </p:blipFill>
        <p:spPr>
          <a:xfrm>
            <a:off x="10202437" y="3609893"/>
            <a:ext cx="609598" cy="688452"/>
          </a:xfrm>
          <a:prstGeom prst="rect">
            <a:avLst/>
          </a:prstGeom>
        </p:spPr>
      </p:pic>
      <p:sp>
        <p:nvSpPr>
          <p:cNvPr id="60" name="TextBox 59">
            <a:extLst>
              <a:ext uri="{FF2B5EF4-FFF2-40B4-BE49-F238E27FC236}">
                <a16:creationId xmlns:a16="http://schemas.microsoft.com/office/drawing/2014/main" id="{27E6D891-6691-F1B6-36A5-E4E75136E9F7}"/>
              </a:ext>
            </a:extLst>
          </p:cNvPr>
          <p:cNvSpPr txBox="1"/>
          <p:nvPr/>
        </p:nvSpPr>
        <p:spPr>
          <a:xfrm>
            <a:off x="5095429" y="1170057"/>
            <a:ext cx="1122492" cy="307777"/>
          </a:xfrm>
          <a:prstGeom prst="rect">
            <a:avLst/>
          </a:prstGeom>
          <a:solidFill>
            <a:srgbClr val="003E66"/>
          </a:solidFill>
        </p:spPr>
        <p:txBody>
          <a:bodyPr wrap="square" rtlCol="0">
            <a:spAutoFit/>
          </a:bodyPr>
          <a:lstStyle/>
          <a:p>
            <a:r>
              <a:rPr lang="en-GB" sz="1400">
                <a:solidFill>
                  <a:schemeClr val="bg1"/>
                </a:solidFill>
                <a:latin typeface="Roboto" panose="02000000000000000000" pitchFamily="2" charset="0"/>
                <a:ea typeface="Roboto" panose="02000000000000000000" pitchFamily="2" charset="0"/>
                <a:cs typeface="Roboto" panose="02000000000000000000" pitchFamily="2" charset="0"/>
              </a:rPr>
              <a:t>  Yeovil BSP</a:t>
            </a:r>
          </a:p>
        </p:txBody>
      </p:sp>
      <p:pic>
        <p:nvPicPr>
          <p:cNvPr id="35" name="Picture 34">
            <a:extLst>
              <a:ext uri="{FF2B5EF4-FFF2-40B4-BE49-F238E27FC236}">
                <a16:creationId xmlns:a16="http://schemas.microsoft.com/office/drawing/2014/main" id="{5F0802CD-8C71-8A2B-0A30-A07F95EC34AF}"/>
              </a:ext>
            </a:extLst>
          </p:cNvPr>
          <p:cNvPicPr>
            <a:picLocks noChangeAspect="1"/>
          </p:cNvPicPr>
          <p:nvPr/>
        </p:nvPicPr>
        <p:blipFill>
          <a:blip r:embed="rId5">
            <a:clrChange>
              <a:clrFrom>
                <a:srgbClr val="C3C3C3"/>
              </a:clrFrom>
              <a:clrTo>
                <a:srgbClr val="C3C3C3">
                  <a:alpha val="0"/>
                </a:srgbClr>
              </a:clrTo>
            </a:clrChange>
          </a:blip>
          <a:stretch>
            <a:fillRect/>
          </a:stretch>
        </p:blipFill>
        <p:spPr>
          <a:xfrm>
            <a:off x="4701092" y="1027845"/>
            <a:ext cx="609598" cy="688452"/>
          </a:xfrm>
          <a:prstGeom prst="rect">
            <a:avLst/>
          </a:prstGeom>
        </p:spPr>
      </p:pic>
      <p:sp>
        <p:nvSpPr>
          <p:cNvPr id="61" name="TextBox 60">
            <a:extLst>
              <a:ext uri="{FF2B5EF4-FFF2-40B4-BE49-F238E27FC236}">
                <a16:creationId xmlns:a16="http://schemas.microsoft.com/office/drawing/2014/main" id="{B9905FF4-A95E-7C82-6CF8-ED4CAD5CCC1D}"/>
              </a:ext>
            </a:extLst>
          </p:cNvPr>
          <p:cNvSpPr txBox="1"/>
          <p:nvPr/>
        </p:nvSpPr>
        <p:spPr>
          <a:xfrm>
            <a:off x="5669634" y="4298345"/>
            <a:ext cx="1895715" cy="307777"/>
          </a:xfrm>
          <a:prstGeom prst="rect">
            <a:avLst/>
          </a:prstGeom>
          <a:solidFill>
            <a:srgbClr val="003E66"/>
          </a:solidFill>
        </p:spPr>
        <p:txBody>
          <a:bodyPr wrap="square" rtlCol="0">
            <a:spAutoFit/>
          </a:bodyPr>
          <a:lstStyle/>
          <a:p>
            <a:r>
              <a:rPr lang="en-GB" sz="1400">
                <a:solidFill>
                  <a:schemeClr val="bg1"/>
                </a:solidFill>
                <a:latin typeface="Roboto" panose="02000000000000000000" pitchFamily="2" charset="0"/>
                <a:ea typeface="Roboto" panose="02000000000000000000" pitchFamily="2" charset="0"/>
                <a:cs typeface="Roboto" panose="02000000000000000000" pitchFamily="2" charset="0"/>
              </a:rPr>
              <a:t>Winfrith Heath BSP</a:t>
            </a:r>
          </a:p>
        </p:txBody>
      </p:sp>
      <p:pic>
        <p:nvPicPr>
          <p:cNvPr id="34" name="Picture 33">
            <a:extLst>
              <a:ext uri="{FF2B5EF4-FFF2-40B4-BE49-F238E27FC236}">
                <a16:creationId xmlns:a16="http://schemas.microsoft.com/office/drawing/2014/main" id="{E39C7E26-5BF4-ADF5-5D29-F54EBDD0E110}"/>
              </a:ext>
            </a:extLst>
          </p:cNvPr>
          <p:cNvPicPr>
            <a:picLocks noChangeAspect="1"/>
          </p:cNvPicPr>
          <p:nvPr/>
        </p:nvPicPr>
        <p:blipFill>
          <a:blip r:embed="rId5">
            <a:clrChange>
              <a:clrFrom>
                <a:srgbClr val="C3C3C3"/>
              </a:clrFrom>
              <a:clrTo>
                <a:srgbClr val="C3C3C3">
                  <a:alpha val="0"/>
                </a:srgbClr>
              </a:clrTo>
            </a:clrChange>
          </a:blip>
          <a:stretch>
            <a:fillRect/>
          </a:stretch>
        </p:blipFill>
        <p:spPr>
          <a:xfrm>
            <a:off x="7213626" y="4149537"/>
            <a:ext cx="609598" cy="688452"/>
          </a:xfrm>
          <a:prstGeom prst="rect">
            <a:avLst/>
          </a:prstGeom>
        </p:spPr>
      </p:pic>
      <p:sp>
        <p:nvSpPr>
          <p:cNvPr id="62" name="TextBox 61">
            <a:extLst>
              <a:ext uri="{FF2B5EF4-FFF2-40B4-BE49-F238E27FC236}">
                <a16:creationId xmlns:a16="http://schemas.microsoft.com/office/drawing/2014/main" id="{6C13FDB5-B496-1322-ADD0-3DF33392B170}"/>
              </a:ext>
            </a:extLst>
          </p:cNvPr>
          <p:cNvSpPr txBox="1"/>
          <p:nvPr/>
        </p:nvSpPr>
        <p:spPr>
          <a:xfrm>
            <a:off x="6375941" y="403352"/>
            <a:ext cx="1824784" cy="307777"/>
          </a:xfrm>
          <a:prstGeom prst="rect">
            <a:avLst/>
          </a:prstGeom>
          <a:solidFill>
            <a:srgbClr val="003E66"/>
          </a:solidFill>
        </p:spPr>
        <p:txBody>
          <a:bodyPr wrap="square" rtlCol="0">
            <a:spAutoFit/>
          </a:bodyPr>
          <a:lstStyle/>
          <a:p>
            <a:r>
              <a:rPr lang="en-GB" sz="1400">
                <a:solidFill>
                  <a:schemeClr val="bg1"/>
                </a:solidFill>
                <a:latin typeface="Roboto" panose="02000000000000000000" pitchFamily="2" charset="0"/>
                <a:ea typeface="Roboto" panose="02000000000000000000" pitchFamily="2" charset="0"/>
                <a:cs typeface="Roboto" panose="02000000000000000000" pitchFamily="2" charset="0"/>
              </a:rPr>
              <a:t>Shaftesbury BSP</a:t>
            </a:r>
          </a:p>
        </p:txBody>
      </p:sp>
      <p:pic>
        <p:nvPicPr>
          <p:cNvPr id="38" name="Picture 37">
            <a:extLst>
              <a:ext uri="{FF2B5EF4-FFF2-40B4-BE49-F238E27FC236}">
                <a16:creationId xmlns:a16="http://schemas.microsoft.com/office/drawing/2014/main" id="{2C0A8415-0EF4-F60E-0197-2EA76AD3DF3E}"/>
              </a:ext>
            </a:extLst>
          </p:cNvPr>
          <p:cNvPicPr>
            <a:picLocks noChangeAspect="1"/>
          </p:cNvPicPr>
          <p:nvPr/>
        </p:nvPicPr>
        <p:blipFill>
          <a:blip r:embed="rId5">
            <a:clrChange>
              <a:clrFrom>
                <a:srgbClr val="C3C3C3"/>
              </a:clrFrom>
              <a:clrTo>
                <a:srgbClr val="C3C3C3">
                  <a:alpha val="0"/>
                </a:srgbClr>
              </a:clrTo>
            </a:clrChange>
          </a:blip>
          <a:stretch>
            <a:fillRect/>
          </a:stretch>
        </p:blipFill>
        <p:spPr>
          <a:xfrm>
            <a:off x="7721602" y="259263"/>
            <a:ext cx="609598" cy="688452"/>
          </a:xfrm>
          <a:prstGeom prst="rect">
            <a:avLst/>
          </a:prstGeom>
        </p:spPr>
      </p:pic>
      <p:sp>
        <p:nvSpPr>
          <p:cNvPr id="63" name="TextBox 62">
            <a:extLst>
              <a:ext uri="{FF2B5EF4-FFF2-40B4-BE49-F238E27FC236}">
                <a16:creationId xmlns:a16="http://schemas.microsoft.com/office/drawing/2014/main" id="{CD2A4374-8195-CB90-A96A-D4E1CCCB3974}"/>
              </a:ext>
            </a:extLst>
          </p:cNvPr>
          <p:cNvSpPr txBox="1"/>
          <p:nvPr/>
        </p:nvSpPr>
        <p:spPr>
          <a:xfrm>
            <a:off x="9627800" y="95575"/>
            <a:ext cx="1385925" cy="307777"/>
          </a:xfrm>
          <a:prstGeom prst="rect">
            <a:avLst/>
          </a:prstGeom>
          <a:solidFill>
            <a:srgbClr val="003E66"/>
          </a:solidFill>
        </p:spPr>
        <p:txBody>
          <a:bodyPr wrap="square" rtlCol="0">
            <a:spAutoFit/>
          </a:bodyPr>
          <a:lstStyle/>
          <a:p>
            <a:r>
              <a:rPr lang="en-GB" sz="1400">
                <a:solidFill>
                  <a:schemeClr val="bg1"/>
                </a:solidFill>
                <a:latin typeface="Roboto" panose="02000000000000000000" pitchFamily="2" charset="0"/>
                <a:ea typeface="Roboto" panose="02000000000000000000" pitchFamily="2" charset="0"/>
                <a:cs typeface="Roboto" panose="02000000000000000000" pitchFamily="2" charset="0"/>
              </a:rPr>
              <a:t>Salisbury BSP</a:t>
            </a:r>
          </a:p>
        </p:txBody>
      </p:sp>
      <p:pic>
        <p:nvPicPr>
          <p:cNvPr id="50" name="Picture 49">
            <a:extLst>
              <a:ext uri="{FF2B5EF4-FFF2-40B4-BE49-F238E27FC236}">
                <a16:creationId xmlns:a16="http://schemas.microsoft.com/office/drawing/2014/main" id="{7E59EE9D-E503-54D8-07AF-65C43FF2B1E8}"/>
              </a:ext>
            </a:extLst>
          </p:cNvPr>
          <p:cNvPicPr>
            <a:picLocks noChangeAspect="1"/>
          </p:cNvPicPr>
          <p:nvPr/>
        </p:nvPicPr>
        <p:blipFill>
          <a:blip r:embed="rId5">
            <a:clrChange>
              <a:clrFrom>
                <a:srgbClr val="C3C3C3"/>
              </a:clrFrom>
              <a:clrTo>
                <a:srgbClr val="C3C3C3">
                  <a:alpha val="0"/>
                </a:srgbClr>
              </a:clrTo>
            </a:clrChange>
          </a:blip>
          <a:stretch>
            <a:fillRect/>
          </a:stretch>
        </p:blipFill>
        <p:spPr>
          <a:xfrm>
            <a:off x="10782897" y="-62906"/>
            <a:ext cx="609598" cy="688452"/>
          </a:xfrm>
          <a:prstGeom prst="rect">
            <a:avLst/>
          </a:prstGeom>
        </p:spPr>
      </p:pic>
      <p:sp>
        <p:nvSpPr>
          <p:cNvPr id="7169" name="TextBox 7168">
            <a:extLst>
              <a:ext uri="{FF2B5EF4-FFF2-40B4-BE49-F238E27FC236}">
                <a16:creationId xmlns:a16="http://schemas.microsoft.com/office/drawing/2014/main" id="{064300FE-FEA1-6270-3AD4-0CE66C9377A0}"/>
              </a:ext>
            </a:extLst>
          </p:cNvPr>
          <p:cNvSpPr txBox="1"/>
          <p:nvPr/>
        </p:nvSpPr>
        <p:spPr>
          <a:xfrm>
            <a:off x="8936437" y="4159746"/>
            <a:ext cx="1370886" cy="307777"/>
          </a:xfrm>
          <a:prstGeom prst="rect">
            <a:avLst/>
          </a:prstGeom>
          <a:solidFill>
            <a:srgbClr val="003E66"/>
          </a:solidFill>
        </p:spPr>
        <p:txBody>
          <a:bodyPr wrap="square" rtlCol="0">
            <a:spAutoFit/>
          </a:bodyPr>
          <a:lstStyle/>
          <a:p>
            <a:r>
              <a:rPr lang="en-GB" sz="1400">
                <a:solidFill>
                  <a:schemeClr val="bg1"/>
                </a:solidFill>
                <a:latin typeface="Roboto" panose="02000000000000000000" pitchFamily="2" charset="0"/>
                <a:ea typeface="Roboto" panose="02000000000000000000" pitchFamily="2" charset="0"/>
                <a:cs typeface="Roboto" panose="02000000000000000000" pitchFamily="2" charset="0"/>
              </a:rPr>
              <a:t>Wareham BSP</a:t>
            </a:r>
          </a:p>
        </p:txBody>
      </p:sp>
      <p:pic>
        <p:nvPicPr>
          <p:cNvPr id="37" name="Picture 36">
            <a:extLst>
              <a:ext uri="{FF2B5EF4-FFF2-40B4-BE49-F238E27FC236}">
                <a16:creationId xmlns:a16="http://schemas.microsoft.com/office/drawing/2014/main" id="{97524D63-C3A5-4738-0C8C-AB3A4FE144E2}"/>
              </a:ext>
            </a:extLst>
          </p:cNvPr>
          <p:cNvPicPr>
            <a:picLocks noChangeAspect="1"/>
          </p:cNvPicPr>
          <p:nvPr/>
        </p:nvPicPr>
        <p:blipFill>
          <a:blip r:embed="rId5">
            <a:clrChange>
              <a:clrFrom>
                <a:srgbClr val="C3C3C3"/>
              </a:clrFrom>
              <a:clrTo>
                <a:srgbClr val="C3C3C3">
                  <a:alpha val="0"/>
                </a:srgbClr>
              </a:clrTo>
            </a:clrChange>
          </a:blip>
          <a:stretch>
            <a:fillRect/>
          </a:stretch>
        </p:blipFill>
        <p:spPr>
          <a:xfrm>
            <a:off x="8500663" y="4009837"/>
            <a:ext cx="609598" cy="688452"/>
          </a:xfrm>
          <a:prstGeom prst="rect">
            <a:avLst/>
          </a:prstGeom>
        </p:spPr>
      </p:pic>
      <p:sp>
        <p:nvSpPr>
          <p:cNvPr id="7170" name="TextBox 7169">
            <a:extLst>
              <a:ext uri="{FF2B5EF4-FFF2-40B4-BE49-F238E27FC236}">
                <a16:creationId xmlns:a16="http://schemas.microsoft.com/office/drawing/2014/main" id="{213C5CAA-59D0-9A46-ED2F-DF8A1B24F390}"/>
              </a:ext>
            </a:extLst>
          </p:cNvPr>
          <p:cNvSpPr txBox="1"/>
          <p:nvPr/>
        </p:nvSpPr>
        <p:spPr>
          <a:xfrm>
            <a:off x="8035579" y="3418969"/>
            <a:ext cx="1365527" cy="307777"/>
          </a:xfrm>
          <a:prstGeom prst="rect">
            <a:avLst/>
          </a:prstGeom>
          <a:solidFill>
            <a:srgbClr val="003E66"/>
          </a:solidFill>
        </p:spPr>
        <p:txBody>
          <a:bodyPr wrap="square" rtlCol="0">
            <a:spAutoFit/>
          </a:bodyPr>
          <a:lstStyle/>
          <a:p>
            <a:r>
              <a:rPr lang="en-GB" sz="1400">
                <a:solidFill>
                  <a:schemeClr val="bg1"/>
                </a:solidFill>
                <a:latin typeface="Roboto" panose="02000000000000000000" pitchFamily="2" charset="0"/>
                <a:ea typeface="Roboto" panose="02000000000000000000" pitchFamily="2" charset="0"/>
                <a:cs typeface="Roboto" panose="02000000000000000000" pitchFamily="2" charset="0"/>
              </a:rPr>
              <a:t>Lytchett BSP</a:t>
            </a:r>
          </a:p>
        </p:txBody>
      </p:sp>
      <p:sp>
        <p:nvSpPr>
          <p:cNvPr id="7171" name="TextBox 7170">
            <a:extLst>
              <a:ext uri="{FF2B5EF4-FFF2-40B4-BE49-F238E27FC236}">
                <a16:creationId xmlns:a16="http://schemas.microsoft.com/office/drawing/2014/main" id="{92CBFA84-F6D4-9FAB-E0D6-4D0D597B907C}"/>
              </a:ext>
            </a:extLst>
          </p:cNvPr>
          <p:cNvSpPr txBox="1"/>
          <p:nvPr/>
        </p:nvSpPr>
        <p:spPr>
          <a:xfrm>
            <a:off x="8558677" y="3767810"/>
            <a:ext cx="1128842" cy="307777"/>
          </a:xfrm>
          <a:prstGeom prst="rect">
            <a:avLst/>
          </a:prstGeom>
          <a:solidFill>
            <a:srgbClr val="003E66"/>
          </a:solidFill>
        </p:spPr>
        <p:txBody>
          <a:bodyPr wrap="square" rtlCol="0">
            <a:spAutoFit/>
          </a:bodyPr>
          <a:lstStyle/>
          <a:p>
            <a:r>
              <a:rPr lang="en-GB" sz="1400">
                <a:solidFill>
                  <a:schemeClr val="bg1"/>
                </a:solidFill>
                <a:latin typeface="Roboto" panose="02000000000000000000" pitchFamily="2" charset="0"/>
                <a:ea typeface="Roboto" panose="02000000000000000000" pitchFamily="2" charset="0"/>
                <a:cs typeface="Roboto" panose="02000000000000000000" pitchFamily="2" charset="0"/>
              </a:rPr>
              <a:t>Poole BSP</a:t>
            </a:r>
          </a:p>
        </p:txBody>
      </p:sp>
      <p:pic>
        <p:nvPicPr>
          <p:cNvPr id="46" name="Picture 45">
            <a:extLst>
              <a:ext uri="{FF2B5EF4-FFF2-40B4-BE49-F238E27FC236}">
                <a16:creationId xmlns:a16="http://schemas.microsoft.com/office/drawing/2014/main" id="{1E3A794C-DF04-F351-25FC-4736C02A3167}"/>
              </a:ext>
            </a:extLst>
          </p:cNvPr>
          <p:cNvPicPr>
            <a:picLocks noChangeAspect="1"/>
          </p:cNvPicPr>
          <p:nvPr/>
        </p:nvPicPr>
        <p:blipFill>
          <a:blip r:embed="rId5">
            <a:clrChange>
              <a:clrFrom>
                <a:srgbClr val="C3C3C3"/>
              </a:clrFrom>
              <a:clrTo>
                <a:srgbClr val="C3C3C3">
                  <a:alpha val="0"/>
                </a:srgbClr>
              </a:clrTo>
            </a:clrChange>
          </a:blip>
          <a:stretch>
            <a:fillRect/>
          </a:stretch>
        </p:blipFill>
        <p:spPr>
          <a:xfrm>
            <a:off x="9425169" y="3550228"/>
            <a:ext cx="609598" cy="688452"/>
          </a:xfrm>
          <a:prstGeom prst="rect">
            <a:avLst/>
          </a:prstGeom>
        </p:spPr>
      </p:pic>
      <p:pic>
        <p:nvPicPr>
          <p:cNvPr id="47" name="Picture 46">
            <a:extLst>
              <a:ext uri="{FF2B5EF4-FFF2-40B4-BE49-F238E27FC236}">
                <a16:creationId xmlns:a16="http://schemas.microsoft.com/office/drawing/2014/main" id="{7A62B5DC-7E7C-F2DC-788F-760E447C5B7F}"/>
              </a:ext>
            </a:extLst>
          </p:cNvPr>
          <p:cNvPicPr>
            <a:picLocks noChangeAspect="1"/>
          </p:cNvPicPr>
          <p:nvPr/>
        </p:nvPicPr>
        <p:blipFill>
          <a:blip r:embed="rId5">
            <a:clrChange>
              <a:clrFrom>
                <a:srgbClr val="C3C3C3"/>
              </a:clrFrom>
              <a:clrTo>
                <a:srgbClr val="C3C3C3">
                  <a:alpha val="0"/>
                </a:srgbClr>
              </a:clrTo>
            </a:clrChange>
          </a:blip>
          <a:stretch>
            <a:fillRect/>
          </a:stretch>
        </p:blipFill>
        <p:spPr>
          <a:xfrm>
            <a:off x="9057710" y="3185819"/>
            <a:ext cx="609598" cy="688452"/>
          </a:xfrm>
          <a:prstGeom prst="rect">
            <a:avLst/>
          </a:prstGeom>
        </p:spPr>
      </p:pic>
      <p:sp>
        <p:nvSpPr>
          <p:cNvPr id="7173" name="TextBox 7172">
            <a:extLst>
              <a:ext uri="{FF2B5EF4-FFF2-40B4-BE49-F238E27FC236}">
                <a16:creationId xmlns:a16="http://schemas.microsoft.com/office/drawing/2014/main" id="{6D7F27CA-4D2B-46FF-80F9-38DAC7070770}"/>
              </a:ext>
            </a:extLst>
          </p:cNvPr>
          <p:cNvSpPr txBox="1"/>
          <p:nvPr/>
        </p:nvSpPr>
        <p:spPr>
          <a:xfrm>
            <a:off x="10936888" y="3121223"/>
            <a:ext cx="1122492" cy="307777"/>
          </a:xfrm>
          <a:prstGeom prst="rect">
            <a:avLst/>
          </a:prstGeom>
          <a:solidFill>
            <a:srgbClr val="003E66"/>
          </a:solidFill>
        </p:spPr>
        <p:txBody>
          <a:bodyPr wrap="square" rtlCol="0">
            <a:spAutoFit/>
          </a:bodyPr>
          <a:lstStyle/>
          <a:p>
            <a:r>
              <a:rPr lang="en-GB" sz="1400">
                <a:solidFill>
                  <a:schemeClr val="bg1"/>
                </a:solidFill>
                <a:latin typeface="Roboto" panose="02000000000000000000" pitchFamily="2" charset="0"/>
                <a:ea typeface="Roboto" panose="02000000000000000000" pitchFamily="2" charset="0"/>
                <a:cs typeface="Roboto" panose="02000000000000000000" pitchFamily="2" charset="0"/>
              </a:rPr>
              <a:t>Redhill BSP</a:t>
            </a:r>
          </a:p>
        </p:txBody>
      </p:sp>
      <p:pic>
        <p:nvPicPr>
          <p:cNvPr id="49" name="Picture 48">
            <a:extLst>
              <a:ext uri="{FF2B5EF4-FFF2-40B4-BE49-F238E27FC236}">
                <a16:creationId xmlns:a16="http://schemas.microsoft.com/office/drawing/2014/main" id="{6D6F7A63-E6D9-B5EA-0356-1AB18635C7B0}"/>
              </a:ext>
            </a:extLst>
          </p:cNvPr>
          <p:cNvPicPr>
            <a:picLocks noChangeAspect="1"/>
          </p:cNvPicPr>
          <p:nvPr/>
        </p:nvPicPr>
        <p:blipFill>
          <a:blip r:embed="rId5">
            <a:clrChange>
              <a:clrFrom>
                <a:srgbClr val="C3C3C3"/>
              </a:clrFrom>
              <a:clrTo>
                <a:srgbClr val="C3C3C3">
                  <a:alpha val="0"/>
                </a:srgbClr>
              </a:clrTo>
            </a:clrChange>
          </a:blip>
          <a:stretch>
            <a:fillRect/>
          </a:stretch>
        </p:blipFill>
        <p:spPr>
          <a:xfrm>
            <a:off x="10478098" y="2965095"/>
            <a:ext cx="609598" cy="688452"/>
          </a:xfrm>
          <a:prstGeom prst="rect">
            <a:avLst/>
          </a:prstGeom>
        </p:spPr>
      </p:pic>
      <p:pic>
        <p:nvPicPr>
          <p:cNvPr id="40" name="Picture 39">
            <a:extLst>
              <a:ext uri="{FF2B5EF4-FFF2-40B4-BE49-F238E27FC236}">
                <a16:creationId xmlns:a16="http://schemas.microsoft.com/office/drawing/2014/main" id="{B60A607B-3C9E-A93E-FDFC-9B24A4A93DE6}"/>
              </a:ext>
            </a:extLst>
          </p:cNvPr>
          <p:cNvPicPr>
            <a:picLocks noChangeAspect="1"/>
          </p:cNvPicPr>
          <p:nvPr/>
        </p:nvPicPr>
        <p:blipFill>
          <a:blip r:embed="rId5">
            <a:clrChange>
              <a:clrFrom>
                <a:srgbClr val="C3C3C3"/>
              </a:clrFrom>
              <a:clrTo>
                <a:srgbClr val="C3C3C3">
                  <a:alpha val="0"/>
                </a:srgbClr>
              </a:clrTo>
            </a:clrChange>
          </a:blip>
          <a:stretch>
            <a:fillRect/>
          </a:stretch>
        </p:blipFill>
        <p:spPr>
          <a:xfrm>
            <a:off x="11664953" y="3306930"/>
            <a:ext cx="609598" cy="688452"/>
          </a:xfrm>
          <a:prstGeom prst="rect">
            <a:avLst/>
          </a:prstGeom>
        </p:spPr>
      </p:pic>
      <p:sp>
        <p:nvSpPr>
          <p:cNvPr id="7174" name="Rectangle 7173">
            <a:extLst>
              <a:ext uri="{FF2B5EF4-FFF2-40B4-BE49-F238E27FC236}">
                <a16:creationId xmlns:a16="http://schemas.microsoft.com/office/drawing/2014/main" id="{4128107B-BCFF-2CC0-C74B-9BF017BDA9C0}"/>
              </a:ext>
            </a:extLst>
          </p:cNvPr>
          <p:cNvSpPr/>
          <p:nvPr/>
        </p:nvSpPr>
        <p:spPr>
          <a:xfrm>
            <a:off x="0" y="6459369"/>
            <a:ext cx="12192000" cy="404761"/>
          </a:xfrm>
          <a:prstGeom prst="rect">
            <a:avLst/>
          </a:prstGeom>
          <a:solidFill>
            <a:srgbClr val="008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175" name="Group 7174">
            <a:extLst>
              <a:ext uri="{FF2B5EF4-FFF2-40B4-BE49-F238E27FC236}">
                <a16:creationId xmlns:a16="http://schemas.microsoft.com/office/drawing/2014/main" id="{783843C9-B2F7-5CB8-A063-A7392B3DF5F5}"/>
              </a:ext>
            </a:extLst>
          </p:cNvPr>
          <p:cNvGrpSpPr/>
          <p:nvPr/>
        </p:nvGrpSpPr>
        <p:grpSpPr>
          <a:xfrm>
            <a:off x="11097683" y="6513554"/>
            <a:ext cx="1011528" cy="296390"/>
            <a:chOff x="8948148" y="5756915"/>
            <a:chExt cx="3002166" cy="920334"/>
          </a:xfrm>
        </p:grpSpPr>
        <p:sp>
          <p:nvSpPr>
            <p:cNvPr id="7176" name="Oval 7175">
              <a:extLst>
                <a:ext uri="{FF2B5EF4-FFF2-40B4-BE49-F238E27FC236}">
                  <a16:creationId xmlns:a16="http://schemas.microsoft.com/office/drawing/2014/main" id="{80F7AFD5-8C1F-55A7-3111-A9C5FCDB445A}"/>
                </a:ext>
              </a:extLst>
            </p:cNvPr>
            <p:cNvSpPr/>
            <p:nvPr/>
          </p:nvSpPr>
          <p:spPr>
            <a:xfrm>
              <a:off x="8948148" y="5756915"/>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77" name="Oval 7176">
              <a:extLst>
                <a:ext uri="{FF2B5EF4-FFF2-40B4-BE49-F238E27FC236}">
                  <a16:creationId xmlns:a16="http://schemas.microsoft.com/office/drawing/2014/main" id="{0E2919EB-91F5-D8FF-4B1A-089626BA8D6D}"/>
                </a:ext>
              </a:extLst>
            </p:cNvPr>
            <p:cNvSpPr/>
            <p:nvPr/>
          </p:nvSpPr>
          <p:spPr>
            <a:xfrm>
              <a:off x="9992031" y="5756915"/>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78" name="Oval 7177">
              <a:extLst>
                <a:ext uri="{FF2B5EF4-FFF2-40B4-BE49-F238E27FC236}">
                  <a16:creationId xmlns:a16="http://schemas.microsoft.com/office/drawing/2014/main" id="{4392E428-E915-5DFC-43AA-DBA93201C392}"/>
                </a:ext>
              </a:extLst>
            </p:cNvPr>
            <p:cNvSpPr/>
            <p:nvPr/>
          </p:nvSpPr>
          <p:spPr>
            <a:xfrm>
              <a:off x="11035914" y="5756915"/>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179" name="Graphic 7178" descr="Electric Tower outline">
              <a:extLst>
                <a:ext uri="{FF2B5EF4-FFF2-40B4-BE49-F238E27FC236}">
                  <a16:creationId xmlns:a16="http://schemas.microsoft.com/office/drawing/2014/main" id="{5D11570E-00C7-F828-3D5C-1E3B794F49B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019248" y="5828015"/>
              <a:ext cx="772200" cy="772200"/>
            </a:xfrm>
            <a:prstGeom prst="rect">
              <a:avLst/>
            </a:prstGeom>
          </p:spPr>
        </p:pic>
        <p:pic>
          <p:nvPicPr>
            <p:cNvPr id="7180" name="Graphic 7179" descr="Plugged Unplugged outline">
              <a:extLst>
                <a:ext uri="{FF2B5EF4-FFF2-40B4-BE49-F238E27FC236}">
                  <a16:creationId xmlns:a16="http://schemas.microsoft.com/office/drawing/2014/main" id="{25E4F516-AA61-D5F6-E61C-03CE3E236A9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a:off x="11081984" y="5854993"/>
              <a:ext cx="822258" cy="822256"/>
            </a:xfrm>
            <a:prstGeom prst="rect">
              <a:avLst/>
            </a:prstGeom>
          </p:spPr>
        </p:pic>
        <p:pic>
          <p:nvPicPr>
            <p:cNvPr id="7181" name="Picture 7180">
              <a:extLst>
                <a:ext uri="{FF2B5EF4-FFF2-40B4-BE49-F238E27FC236}">
                  <a16:creationId xmlns:a16="http://schemas.microsoft.com/office/drawing/2014/main" id="{E512F940-602B-812F-26D6-32BC224C7616}"/>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10154522" y="5900872"/>
              <a:ext cx="626643" cy="660154"/>
            </a:xfrm>
            <a:prstGeom prst="rect">
              <a:avLst/>
            </a:prstGeom>
          </p:spPr>
        </p:pic>
      </p:grpSp>
      <p:pic>
        <p:nvPicPr>
          <p:cNvPr id="7184" name="Picture 7183">
            <a:extLst>
              <a:ext uri="{FF2B5EF4-FFF2-40B4-BE49-F238E27FC236}">
                <a16:creationId xmlns:a16="http://schemas.microsoft.com/office/drawing/2014/main" id="{57D15956-4DE9-81DE-3E9C-044B44526DF9}"/>
              </a:ext>
            </a:extLst>
          </p:cNvPr>
          <p:cNvPicPr>
            <a:picLocks noChangeAspect="1"/>
          </p:cNvPicPr>
          <p:nvPr/>
        </p:nvPicPr>
        <p:blipFill>
          <a:blip r:embed="rId11">
            <a:clrChange>
              <a:clrFrom>
                <a:srgbClr val="C3C3C3"/>
              </a:clrFrom>
              <a:clrTo>
                <a:srgbClr val="C3C3C3">
                  <a:alpha val="0"/>
                </a:srgbClr>
              </a:clrTo>
            </a:clrChange>
          </a:blip>
          <a:stretch>
            <a:fillRect/>
          </a:stretch>
        </p:blipFill>
        <p:spPr>
          <a:xfrm>
            <a:off x="5600197" y="4919758"/>
            <a:ext cx="524678" cy="682384"/>
          </a:xfrm>
          <a:prstGeom prst="rect">
            <a:avLst/>
          </a:prstGeom>
        </p:spPr>
      </p:pic>
      <p:pic>
        <p:nvPicPr>
          <p:cNvPr id="7185" name="Picture 7184">
            <a:extLst>
              <a:ext uri="{FF2B5EF4-FFF2-40B4-BE49-F238E27FC236}">
                <a16:creationId xmlns:a16="http://schemas.microsoft.com/office/drawing/2014/main" id="{F98D4368-5097-3B97-B8EE-C3542DB4F460}"/>
              </a:ext>
            </a:extLst>
          </p:cNvPr>
          <p:cNvPicPr>
            <a:picLocks noChangeAspect="1"/>
          </p:cNvPicPr>
          <p:nvPr/>
        </p:nvPicPr>
        <p:blipFill>
          <a:blip r:embed="rId11">
            <a:clrChange>
              <a:clrFrom>
                <a:srgbClr val="C3C3C3"/>
              </a:clrFrom>
              <a:clrTo>
                <a:srgbClr val="C3C3C3">
                  <a:alpha val="0"/>
                </a:srgbClr>
              </a:clrTo>
            </a:clrChange>
          </a:blip>
          <a:stretch>
            <a:fillRect/>
          </a:stretch>
        </p:blipFill>
        <p:spPr>
          <a:xfrm>
            <a:off x="10091465" y="2262703"/>
            <a:ext cx="524678" cy="682384"/>
          </a:xfrm>
          <a:prstGeom prst="rect">
            <a:avLst/>
          </a:prstGeom>
        </p:spPr>
      </p:pic>
      <p:sp>
        <p:nvSpPr>
          <p:cNvPr id="7189" name="TextBox 7188">
            <a:extLst>
              <a:ext uri="{FF2B5EF4-FFF2-40B4-BE49-F238E27FC236}">
                <a16:creationId xmlns:a16="http://schemas.microsoft.com/office/drawing/2014/main" id="{3B3FB2D8-D6B7-A10B-5D47-2DA5D6A24193}"/>
              </a:ext>
            </a:extLst>
          </p:cNvPr>
          <p:cNvSpPr txBox="1"/>
          <p:nvPr/>
        </p:nvSpPr>
        <p:spPr>
          <a:xfrm>
            <a:off x="610850" y="3128539"/>
            <a:ext cx="1476465" cy="954107"/>
          </a:xfrm>
          <a:prstGeom prst="rect">
            <a:avLst/>
          </a:prstGeom>
          <a:solidFill>
            <a:srgbClr val="003E66"/>
          </a:solidFill>
        </p:spPr>
        <p:txBody>
          <a:bodyPr wrap="square" rtlCol="0">
            <a:spAutoFit/>
          </a:bodyPr>
          <a:lstStyle/>
          <a:p>
            <a:r>
              <a:rPr lang="en-GB" sz="1400" b="1">
                <a:solidFill>
                  <a:schemeClr val="bg1"/>
                </a:solidFill>
                <a:latin typeface="Roboto" panose="02000000000000000000" pitchFamily="2" charset="0"/>
                <a:ea typeface="Roboto" panose="02000000000000000000" pitchFamily="2" charset="0"/>
                <a:cs typeface="Roboto" panose="02000000000000000000" pitchFamily="2" charset="0"/>
              </a:rPr>
              <a:t>Axminster GSP</a:t>
            </a:r>
          </a:p>
          <a:p>
            <a:r>
              <a:rPr lang="en-GB" sz="1400">
                <a:solidFill>
                  <a:schemeClr val="bg1"/>
                </a:solidFill>
                <a:latin typeface="Roboto" panose="02000000000000000000" pitchFamily="2" charset="0"/>
                <a:ea typeface="Roboto" panose="02000000000000000000" pitchFamily="2" charset="0"/>
                <a:cs typeface="Roboto" panose="02000000000000000000" pitchFamily="2" charset="0"/>
              </a:rPr>
              <a:t>(supplies Yeovil BSP - 47,400 customers)</a:t>
            </a:r>
          </a:p>
        </p:txBody>
      </p:sp>
      <p:pic>
        <p:nvPicPr>
          <p:cNvPr id="7188" name="Picture 7187">
            <a:extLst>
              <a:ext uri="{FF2B5EF4-FFF2-40B4-BE49-F238E27FC236}">
                <a16:creationId xmlns:a16="http://schemas.microsoft.com/office/drawing/2014/main" id="{AAEE21E1-93C9-B0F4-7CD2-C6CA4AD38367}"/>
              </a:ext>
            </a:extLst>
          </p:cNvPr>
          <p:cNvPicPr>
            <a:picLocks noChangeAspect="1"/>
          </p:cNvPicPr>
          <p:nvPr/>
        </p:nvPicPr>
        <p:blipFill>
          <a:blip r:embed="rId11">
            <a:clrChange>
              <a:clrFrom>
                <a:srgbClr val="C3C3C3"/>
              </a:clrFrom>
              <a:clrTo>
                <a:srgbClr val="C3C3C3">
                  <a:alpha val="0"/>
                </a:srgbClr>
              </a:clrTo>
            </a:clrChange>
          </a:blip>
          <a:stretch>
            <a:fillRect/>
          </a:stretch>
        </p:blipFill>
        <p:spPr>
          <a:xfrm>
            <a:off x="1865450" y="2965738"/>
            <a:ext cx="524678" cy="682384"/>
          </a:xfrm>
          <a:prstGeom prst="rect">
            <a:avLst/>
          </a:prstGeom>
        </p:spPr>
      </p:pic>
      <p:pic>
        <p:nvPicPr>
          <p:cNvPr id="7190" name="Picture 7189">
            <a:extLst>
              <a:ext uri="{FF2B5EF4-FFF2-40B4-BE49-F238E27FC236}">
                <a16:creationId xmlns:a16="http://schemas.microsoft.com/office/drawing/2014/main" id="{E79F3B07-66E3-0084-A56F-8C0614D68CAF}"/>
              </a:ext>
            </a:extLst>
          </p:cNvPr>
          <p:cNvPicPr>
            <a:picLocks noChangeAspect="1"/>
          </p:cNvPicPr>
          <p:nvPr/>
        </p:nvPicPr>
        <p:blipFill>
          <a:blip r:embed="rId5">
            <a:clrChange>
              <a:clrFrom>
                <a:srgbClr val="C3C3C3"/>
              </a:clrFrom>
              <a:clrTo>
                <a:srgbClr val="C3C3C3">
                  <a:alpha val="0"/>
                </a:srgbClr>
              </a:clrTo>
            </a:clrChange>
          </a:blip>
          <a:stretch>
            <a:fillRect/>
          </a:stretch>
        </p:blipFill>
        <p:spPr>
          <a:xfrm>
            <a:off x="2254985" y="2983311"/>
            <a:ext cx="609598" cy="688452"/>
          </a:xfrm>
          <a:prstGeom prst="rect">
            <a:avLst/>
          </a:prstGeom>
        </p:spPr>
      </p:pic>
    </p:spTree>
    <p:extLst>
      <p:ext uri="{BB962C8B-B14F-4D97-AF65-F5344CB8AC3E}">
        <p14:creationId xmlns:p14="http://schemas.microsoft.com/office/powerpoint/2010/main" val="1433952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33AA60-EA2D-53C1-9227-5332134EB63F}"/>
              </a:ext>
            </a:extLst>
          </p:cNvPr>
          <p:cNvPicPr>
            <a:picLocks noChangeAspect="1"/>
          </p:cNvPicPr>
          <p:nvPr/>
        </p:nvPicPr>
        <p:blipFill rotWithShape="1">
          <a:blip r:embed="rId3"/>
          <a:srcRect l="18615" t="3068" r="16522" b="2037"/>
          <a:stretch/>
        </p:blipFill>
        <p:spPr>
          <a:xfrm>
            <a:off x="0" y="1177062"/>
            <a:ext cx="4083877" cy="5024571"/>
          </a:xfrm>
          <a:prstGeom prst="rect">
            <a:avLst/>
          </a:prstGeom>
        </p:spPr>
      </p:pic>
      <p:pic>
        <p:nvPicPr>
          <p:cNvPr id="7" name="Picture 6">
            <a:extLst>
              <a:ext uri="{FF2B5EF4-FFF2-40B4-BE49-F238E27FC236}">
                <a16:creationId xmlns:a16="http://schemas.microsoft.com/office/drawing/2014/main" id="{F5578AB2-3E84-BE57-8451-6D7B228F84DE}"/>
              </a:ext>
            </a:extLst>
          </p:cNvPr>
          <p:cNvPicPr>
            <a:picLocks noChangeAspect="1"/>
          </p:cNvPicPr>
          <p:nvPr/>
        </p:nvPicPr>
        <p:blipFill rotWithShape="1">
          <a:blip r:embed="rId4"/>
          <a:srcRect l="23270" t="2248" r="14810" b="7309"/>
          <a:stretch/>
        </p:blipFill>
        <p:spPr>
          <a:xfrm>
            <a:off x="7416800" y="1177063"/>
            <a:ext cx="4775200" cy="5024572"/>
          </a:xfrm>
          <a:prstGeom prst="rect">
            <a:avLst/>
          </a:prstGeom>
        </p:spPr>
      </p:pic>
      <p:pic>
        <p:nvPicPr>
          <p:cNvPr id="8" name="Picture 7">
            <a:extLst>
              <a:ext uri="{FF2B5EF4-FFF2-40B4-BE49-F238E27FC236}">
                <a16:creationId xmlns:a16="http://schemas.microsoft.com/office/drawing/2014/main" id="{A94957E3-9492-0E20-3D91-05B761BBAFA0}"/>
              </a:ext>
            </a:extLst>
          </p:cNvPr>
          <p:cNvPicPr>
            <a:picLocks noChangeAspect="1"/>
          </p:cNvPicPr>
          <p:nvPr/>
        </p:nvPicPr>
        <p:blipFill rotWithShape="1">
          <a:blip r:embed="rId5"/>
          <a:srcRect l="22563" t="1884" r="22078" b="2317"/>
          <a:stretch/>
        </p:blipFill>
        <p:spPr>
          <a:xfrm>
            <a:off x="4217983" y="1177063"/>
            <a:ext cx="3064710" cy="5024573"/>
          </a:xfrm>
          <a:prstGeom prst="rect">
            <a:avLst/>
          </a:prstGeom>
        </p:spPr>
      </p:pic>
      <p:sp>
        <p:nvSpPr>
          <p:cNvPr id="9" name="Rectangle 8">
            <a:extLst>
              <a:ext uri="{FF2B5EF4-FFF2-40B4-BE49-F238E27FC236}">
                <a16:creationId xmlns:a16="http://schemas.microsoft.com/office/drawing/2014/main" id="{BE74E587-280D-1D87-2F31-D4051BEE0E03}"/>
              </a:ext>
            </a:extLst>
          </p:cNvPr>
          <p:cNvSpPr/>
          <p:nvPr/>
        </p:nvSpPr>
        <p:spPr>
          <a:xfrm>
            <a:off x="0" y="0"/>
            <a:ext cx="12192000" cy="884921"/>
          </a:xfrm>
          <a:prstGeom prst="rect">
            <a:avLst/>
          </a:prstGeom>
          <a:solidFill>
            <a:srgbClr val="008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ACCA5E93-6353-520F-A273-9C968EF2EAF8}"/>
              </a:ext>
            </a:extLst>
          </p:cNvPr>
          <p:cNvSpPr txBox="1"/>
          <p:nvPr/>
        </p:nvSpPr>
        <p:spPr>
          <a:xfrm>
            <a:off x="148346" y="138129"/>
            <a:ext cx="12192000" cy="646331"/>
          </a:xfrm>
          <a:prstGeom prst="rect">
            <a:avLst/>
          </a:prstGeom>
          <a:noFill/>
        </p:spPr>
        <p:txBody>
          <a:bodyPr wrap="square">
            <a:spAutoFit/>
          </a:bodyPr>
          <a:lstStyle/>
          <a:p>
            <a:r>
              <a:rPr lang="en-GB" sz="3600" b="1">
                <a:solidFill>
                  <a:schemeClr val="bg1"/>
                </a:solidFill>
                <a:latin typeface="Roboto" panose="02000000000000000000" pitchFamily="2" charset="0"/>
                <a:ea typeface="Roboto" panose="02000000000000000000" pitchFamily="2" charset="0"/>
                <a:cs typeface="Roboto" panose="02000000000000000000" pitchFamily="2" charset="0"/>
              </a:rPr>
              <a:t>How is demand forecast? </a:t>
            </a:r>
            <a:r>
              <a:rPr lang="en-GB" sz="3000">
                <a:solidFill>
                  <a:schemeClr val="bg1"/>
                </a:solidFill>
                <a:latin typeface="Roboto" panose="02000000000000000000" pitchFamily="2" charset="0"/>
                <a:ea typeface="Roboto" panose="02000000000000000000" pitchFamily="2" charset="0"/>
                <a:cs typeface="Roboto" panose="02000000000000000000" pitchFamily="2" charset="0"/>
              </a:rPr>
              <a:t>Business planning</a:t>
            </a:r>
            <a:endParaRPr lang="en-GB" sz="3000" b="1">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1" name="Rectangle 10">
            <a:extLst>
              <a:ext uri="{FF2B5EF4-FFF2-40B4-BE49-F238E27FC236}">
                <a16:creationId xmlns:a16="http://schemas.microsoft.com/office/drawing/2014/main" id="{BB1CD4DF-D807-2859-AED4-9F13BCAE8F0A}"/>
              </a:ext>
            </a:extLst>
          </p:cNvPr>
          <p:cNvSpPr/>
          <p:nvPr/>
        </p:nvSpPr>
        <p:spPr>
          <a:xfrm>
            <a:off x="0" y="6459369"/>
            <a:ext cx="12192000" cy="404761"/>
          </a:xfrm>
          <a:prstGeom prst="rect">
            <a:avLst/>
          </a:prstGeom>
          <a:solidFill>
            <a:srgbClr val="008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 name="Group 11">
            <a:extLst>
              <a:ext uri="{FF2B5EF4-FFF2-40B4-BE49-F238E27FC236}">
                <a16:creationId xmlns:a16="http://schemas.microsoft.com/office/drawing/2014/main" id="{4F88D0D7-2F35-6E19-683F-1FF3D5EE3332}"/>
              </a:ext>
            </a:extLst>
          </p:cNvPr>
          <p:cNvGrpSpPr/>
          <p:nvPr/>
        </p:nvGrpSpPr>
        <p:grpSpPr>
          <a:xfrm>
            <a:off x="11097683" y="6513554"/>
            <a:ext cx="1011528" cy="296390"/>
            <a:chOff x="8948148" y="5756915"/>
            <a:chExt cx="3002166" cy="920334"/>
          </a:xfrm>
        </p:grpSpPr>
        <p:sp>
          <p:nvSpPr>
            <p:cNvPr id="13" name="Oval 12">
              <a:extLst>
                <a:ext uri="{FF2B5EF4-FFF2-40B4-BE49-F238E27FC236}">
                  <a16:creationId xmlns:a16="http://schemas.microsoft.com/office/drawing/2014/main" id="{7EA7CF0E-642B-941E-DDC2-1C60A8B32C1C}"/>
                </a:ext>
              </a:extLst>
            </p:cNvPr>
            <p:cNvSpPr/>
            <p:nvPr/>
          </p:nvSpPr>
          <p:spPr>
            <a:xfrm>
              <a:off x="8948148" y="5756915"/>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C0554150-3FE3-2510-FE39-C8F792BEFBC6}"/>
                </a:ext>
              </a:extLst>
            </p:cNvPr>
            <p:cNvSpPr/>
            <p:nvPr/>
          </p:nvSpPr>
          <p:spPr>
            <a:xfrm>
              <a:off x="9992031" y="5756915"/>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A855461B-7BE8-AF71-2AF5-DA48D29C1687}"/>
                </a:ext>
              </a:extLst>
            </p:cNvPr>
            <p:cNvSpPr/>
            <p:nvPr/>
          </p:nvSpPr>
          <p:spPr>
            <a:xfrm>
              <a:off x="11035914" y="5756915"/>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Graphic 15" descr="Electric Tower outline">
              <a:extLst>
                <a:ext uri="{FF2B5EF4-FFF2-40B4-BE49-F238E27FC236}">
                  <a16:creationId xmlns:a16="http://schemas.microsoft.com/office/drawing/2014/main" id="{7BDE4372-1CE5-6D3F-0C2C-18236B5C206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019248" y="5828015"/>
              <a:ext cx="772200" cy="772200"/>
            </a:xfrm>
            <a:prstGeom prst="rect">
              <a:avLst/>
            </a:prstGeom>
          </p:spPr>
        </p:pic>
        <p:pic>
          <p:nvPicPr>
            <p:cNvPr id="17" name="Graphic 16" descr="Plugged Unplugged outline">
              <a:extLst>
                <a:ext uri="{FF2B5EF4-FFF2-40B4-BE49-F238E27FC236}">
                  <a16:creationId xmlns:a16="http://schemas.microsoft.com/office/drawing/2014/main" id="{4641AC47-0C30-9DA1-DC86-5DD0B9F711D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a:off x="11081984" y="5854993"/>
              <a:ext cx="822258" cy="822256"/>
            </a:xfrm>
            <a:prstGeom prst="rect">
              <a:avLst/>
            </a:prstGeom>
          </p:spPr>
        </p:pic>
        <p:pic>
          <p:nvPicPr>
            <p:cNvPr id="18" name="Picture 17">
              <a:extLst>
                <a:ext uri="{FF2B5EF4-FFF2-40B4-BE49-F238E27FC236}">
                  <a16:creationId xmlns:a16="http://schemas.microsoft.com/office/drawing/2014/main" id="{233D5DF6-AD82-AF69-50C8-271FFB00BDDA}"/>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10154522" y="5900872"/>
              <a:ext cx="626643" cy="660154"/>
            </a:xfrm>
            <a:prstGeom prst="rect">
              <a:avLst/>
            </a:prstGeom>
          </p:spPr>
        </p:pic>
      </p:grpSp>
      <p:sp>
        <p:nvSpPr>
          <p:cNvPr id="19" name="Rectangle 18">
            <a:extLst>
              <a:ext uri="{FF2B5EF4-FFF2-40B4-BE49-F238E27FC236}">
                <a16:creationId xmlns:a16="http://schemas.microsoft.com/office/drawing/2014/main" id="{4952BBE1-4E90-D744-1A1D-64BAA7014727}"/>
              </a:ext>
            </a:extLst>
          </p:cNvPr>
          <p:cNvSpPr/>
          <p:nvPr/>
        </p:nvSpPr>
        <p:spPr>
          <a:xfrm>
            <a:off x="0" y="0"/>
            <a:ext cx="12192000" cy="884921"/>
          </a:xfrm>
          <a:prstGeom prst="rect">
            <a:avLst/>
          </a:prstGeom>
          <a:solidFill>
            <a:srgbClr val="008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176CF0F3-4446-650E-A0BF-251061F2894E}"/>
              </a:ext>
            </a:extLst>
          </p:cNvPr>
          <p:cNvSpPr txBox="1"/>
          <p:nvPr/>
        </p:nvSpPr>
        <p:spPr>
          <a:xfrm>
            <a:off x="148346" y="138129"/>
            <a:ext cx="12192000" cy="646331"/>
          </a:xfrm>
          <a:prstGeom prst="rect">
            <a:avLst/>
          </a:prstGeom>
          <a:noFill/>
        </p:spPr>
        <p:txBody>
          <a:bodyPr wrap="square">
            <a:spAutoFit/>
          </a:bodyPr>
          <a:lstStyle/>
          <a:p>
            <a:r>
              <a:rPr lang="en-GB" sz="3600" b="1">
                <a:solidFill>
                  <a:schemeClr val="bg1"/>
                </a:solidFill>
                <a:latin typeface="Roboto" panose="02000000000000000000" pitchFamily="2" charset="0"/>
                <a:ea typeface="Roboto" panose="02000000000000000000" pitchFamily="2" charset="0"/>
                <a:cs typeface="Roboto" panose="02000000000000000000" pitchFamily="2" charset="0"/>
              </a:rPr>
              <a:t>Dorset’s key grid infrastructure</a:t>
            </a:r>
            <a:endParaRPr lang="en-GB" sz="3000" b="1">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21" name="Picture 20" descr="A green logo with text&#10;&#10;Description automatically generated">
            <a:extLst>
              <a:ext uri="{FF2B5EF4-FFF2-40B4-BE49-F238E27FC236}">
                <a16:creationId xmlns:a16="http://schemas.microsoft.com/office/drawing/2014/main" id="{04FEE7BD-24A3-E1CB-6699-8436C0B842B9}"/>
              </a:ext>
            </a:extLst>
          </p:cNvPr>
          <p:cNvPicPr>
            <a:picLocks noChangeAspect="1"/>
          </p:cNvPicPr>
          <p:nvPr/>
        </p:nvPicPr>
        <p:blipFill>
          <a:blip r:embed="rId11">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10637605" y="163303"/>
            <a:ext cx="1294470" cy="551688"/>
          </a:xfrm>
          <a:prstGeom prst="rect">
            <a:avLst/>
          </a:prstGeom>
        </p:spPr>
      </p:pic>
      <p:sp>
        <p:nvSpPr>
          <p:cNvPr id="23" name="TextBox 22">
            <a:extLst>
              <a:ext uri="{FF2B5EF4-FFF2-40B4-BE49-F238E27FC236}">
                <a16:creationId xmlns:a16="http://schemas.microsoft.com/office/drawing/2014/main" id="{DA4D0BF6-9F68-B391-D638-6527672EFA57}"/>
              </a:ext>
            </a:extLst>
          </p:cNvPr>
          <p:cNvSpPr txBox="1"/>
          <p:nvPr/>
        </p:nvSpPr>
        <p:spPr>
          <a:xfrm>
            <a:off x="5116335" y="5462971"/>
            <a:ext cx="2166358" cy="738664"/>
          </a:xfrm>
          <a:prstGeom prst="rect">
            <a:avLst/>
          </a:prstGeom>
          <a:solidFill>
            <a:srgbClr val="003E66"/>
          </a:solidFill>
        </p:spPr>
        <p:txBody>
          <a:bodyPr wrap="square" rtlCol="0">
            <a:spAutoFit/>
          </a:bodyPr>
          <a:lstStyle/>
          <a:p>
            <a:r>
              <a:rPr lang="en-GB" sz="1400" b="1">
                <a:solidFill>
                  <a:schemeClr val="bg1"/>
                </a:solidFill>
                <a:latin typeface="Roboto" panose="02000000000000000000" pitchFamily="2" charset="0"/>
                <a:ea typeface="Roboto" panose="02000000000000000000" pitchFamily="2" charset="0"/>
                <a:cs typeface="Roboto" panose="02000000000000000000" pitchFamily="2" charset="0"/>
              </a:rPr>
              <a:t>  Chickerell GSP</a:t>
            </a:r>
          </a:p>
          <a:p>
            <a:r>
              <a:rPr lang="en-GB" sz="1400">
                <a:solidFill>
                  <a:schemeClr val="bg1"/>
                </a:solidFill>
                <a:latin typeface="Roboto" panose="02000000000000000000" pitchFamily="2" charset="0"/>
                <a:ea typeface="Roboto" panose="02000000000000000000" pitchFamily="2" charset="0"/>
                <a:cs typeface="Roboto" panose="02000000000000000000" pitchFamily="2" charset="0"/>
              </a:rPr>
              <a:t>Supplies Chickerell BSP &gt;62,000 customers</a:t>
            </a:r>
          </a:p>
        </p:txBody>
      </p:sp>
      <p:sp>
        <p:nvSpPr>
          <p:cNvPr id="24" name="TextBox 23">
            <a:extLst>
              <a:ext uri="{FF2B5EF4-FFF2-40B4-BE49-F238E27FC236}">
                <a16:creationId xmlns:a16="http://schemas.microsoft.com/office/drawing/2014/main" id="{768FF089-24FD-E829-B4CC-D4781247827E}"/>
              </a:ext>
            </a:extLst>
          </p:cNvPr>
          <p:cNvSpPr txBox="1"/>
          <p:nvPr/>
        </p:nvSpPr>
        <p:spPr>
          <a:xfrm>
            <a:off x="10071100" y="5462971"/>
            <a:ext cx="2120900" cy="738664"/>
          </a:xfrm>
          <a:prstGeom prst="rect">
            <a:avLst/>
          </a:prstGeom>
          <a:solidFill>
            <a:srgbClr val="003E66"/>
          </a:solidFill>
        </p:spPr>
        <p:txBody>
          <a:bodyPr wrap="square" rtlCol="0">
            <a:spAutoFit/>
          </a:bodyPr>
          <a:lstStyle/>
          <a:p>
            <a:r>
              <a:rPr lang="en-GB" sz="1400" b="1">
                <a:solidFill>
                  <a:schemeClr val="bg1"/>
                </a:solidFill>
                <a:latin typeface="Roboto" panose="02000000000000000000" pitchFamily="2" charset="0"/>
                <a:ea typeface="Roboto" panose="02000000000000000000" pitchFamily="2" charset="0"/>
                <a:cs typeface="Roboto" panose="02000000000000000000" pitchFamily="2" charset="0"/>
              </a:rPr>
              <a:t>Mannington GSP</a:t>
            </a:r>
          </a:p>
          <a:p>
            <a:r>
              <a:rPr lang="en-GB" sz="1400">
                <a:solidFill>
                  <a:schemeClr val="bg1"/>
                </a:solidFill>
                <a:latin typeface="Roboto" panose="02000000000000000000" pitchFamily="2" charset="0"/>
                <a:ea typeface="Roboto" panose="02000000000000000000" pitchFamily="2" charset="0"/>
                <a:cs typeface="Roboto" panose="02000000000000000000" pitchFamily="2" charset="0"/>
              </a:rPr>
              <a:t>Supplies all other BSPs ~408,000 customers</a:t>
            </a:r>
          </a:p>
        </p:txBody>
      </p:sp>
      <p:sp>
        <p:nvSpPr>
          <p:cNvPr id="25" name="TextBox 24">
            <a:extLst>
              <a:ext uri="{FF2B5EF4-FFF2-40B4-BE49-F238E27FC236}">
                <a16:creationId xmlns:a16="http://schemas.microsoft.com/office/drawing/2014/main" id="{A540A90B-5953-C90A-5641-F4F8CC7243B0}"/>
              </a:ext>
            </a:extLst>
          </p:cNvPr>
          <p:cNvSpPr txBox="1"/>
          <p:nvPr/>
        </p:nvSpPr>
        <p:spPr>
          <a:xfrm>
            <a:off x="2100754" y="5462971"/>
            <a:ext cx="1983122" cy="738664"/>
          </a:xfrm>
          <a:prstGeom prst="rect">
            <a:avLst/>
          </a:prstGeom>
          <a:solidFill>
            <a:srgbClr val="003E66"/>
          </a:solidFill>
        </p:spPr>
        <p:txBody>
          <a:bodyPr wrap="square" rtlCol="0">
            <a:spAutoFit/>
          </a:bodyPr>
          <a:lstStyle/>
          <a:p>
            <a:r>
              <a:rPr lang="en-GB" sz="1400" b="1">
                <a:solidFill>
                  <a:schemeClr val="bg1"/>
                </a:solidFill>
                <a:latin typeface="Roboto" panose="02000000000000000000" pitchFamily="2" charset="0"/>
                <a:ea typeface="Roboto" panose="02000000000000000000" pitchFamily="2" charset="0"/>
                <a:cs typeface="Roboto" panose="02000000000000000000" pitchFamily="2" charset="0"/>
              </a:rPr>
              <a:t>Axminster GSP</a:t>
            </a:r>
          </a:p>
          <a:p>
            <a:r>
              <a:rPr lang="en-GB" sz="1400">
                <a:solidFill>
                  <a:schemeClr val="bg1"/>
                </a:solidFill>
                <a:latin typeface="Roboto" panose="02000000000000000000" pitchFamily="2" charset="0"/>
                <a:ea typeface="Roboto" panose="02000000000000000000" pitchFamily="2" charset="0"/>
                <a:cs typeface="Roboto" panose="02000000000000000000" pitchFamily="2" charset="0"/>
              </a:rPr>
              <a:t>Supplies Yeovil BSP &gt;47,000 customer</a:t>
            </a:r>
          </a:p>
        </p:txBody>
      </p:sp>
    </p:spTree>
    <p:extLst>
      <p:ext uri="{BB962C8B-B14F-4D97-AF65-F5344CB8AC3E}">
        <p14:creationId xmlns:p14="http://schemas.microsoft.com/office/powerpoint/2010/main" val="33075681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B7E2AC3-0F13-E3F3-FF2C-1CCBC86F9A13}"/>
              </a:ext>
            </a:extLst>
          </p:cNvPr>
          <p:cNvPicPr>
            <a:picLocks noChangeAspect="1"/>
          </p:cNvPicPr>
          <p:nvPr/>
        </p:nvPicPr>
        <p:blipFill>
          <a:blip r:embed="rId3"/>
          <a:stretch>
            <a:fillRect/>
          </a:stretch>
        </p:blipFill>
        <p:spPr>
          <a:xfrm>
            <a:off x="331104" y="890801"/>
            <a:ext cx="8474086" cy="5749333"/>
          </a:xfrm>
          <a:prstGeom prst="rect">
            <a:avLst/>
          </a:prstGeom>
        </p:spPr>
      </p:pic>
      <p:sp>
        <p:nvSpPr>
          <p:cNvPr id="15" name="Rectangle 14">
            <a:extLst>
              <a:ext uri="{FF2B5EF4-FFF2-40B4-BE49-F238E27FC236}">
                <a16:creationId xmlns:a16="http://schemas.microsoft.com/office/drawing/2014/main" id="{20F26568-3772-A1D5-0D3B-89A2E4BA89E1}"/>
              </a:ext>
            </a:extLst>
          </p:cNvPr>
          <p:cNvSpPr/>
          <p:nvPr/>
        </p:nvSpPr>
        <p:spPr>
          <a:xfrm>
            <a:off x="8941178" y="737888"/>
            <a:ext cx="3250822" cy="595680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596C83ED-1DD7-4D83-3727-7C96DB75DB3F}"/>
              </a:ext>
            </a:extLst>
          </p:cNvPr>
          <p:cNvSpPr/>
          <p:nvPr/>
        </p:nvSpPr>
        <p:spPr>
          <a:xfrm>
            <a:off x="0" y="0"/>
            <a:ext cx="12192000" cy="884921"/>
          </a:xfrm>
          <a:prstGeom prst="rect">
            <a:avLst/>
          </a:prstGeom>
          <a:solidFill>
            <a:srgbClr val="008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16">
            <a:extLst>
              <a:ext uri="{FF2B5EF4-FFF2-40B4-BE49-F238E27FC236}">
                <a16:creationId xmlns:a16="http://schemas.microsoft.com/office/drawing/2014/main" id="{3AF5922B-7824-C4F4-C4C0-17BCBF0FD370}"/>
              </a:ext>
            </a:extLst>
          </p:cNvPr>
          <p:cNvSpPr txBox="1"/>
          <p:nvPr/>
        </p:nvSpPr>
        <p:spPr>
          <a:xfrm>
            <a:off x="148346" y="138129"/>
            <a:ext cx="12192000" cy="646331"/>
          </a:xfrm>
          <a:prstGeom prst="rect">
            <a:avLst/>
          </a:prstGeom>
          <a:noFill/>
        </p:spPr>
        <p:txBody>
          <a:bodyPr wrap="square">
            <a:spAutoFit/>
          </a:bodyPr>
          <a:lstStyle/>
          <a:p>
            <a:r>
              <a:rPr lang="en-GB" sz="3600" b="1" dirty="0">
                <a:solidFill>
                  <a:schemeClr val="bg1"/>
                </a:solidFill>
                <a:latin typeface="Roboto" panose="02000000000000000000" pitchFamily="2" charset="0"/>
                <a:ea typeface="Roboto" panose="02000000000000000000" pitchFamily="2" charset="0"/>
                <a:cs typeface="Roboto" panose="02000000000000000000" pitchFamily="2" charset="0"/>
              </a:rPr>
              <a:t>How is demand forecast? </a:t>
            </a:r>
            <a:r>
              <a:rPr lang="en-GB" sz="3000" dirty="0">
                <a:solidFill>
                  <a:schemeClr val="bg1"/>
                </a:solidFill>
                <a:latin typeface="Roboto" panose="02000000000000000000" pitchFamily="2" charset="0"/>
                <a:ea typeface="Roboto" panose="02000000000000000000" pitchFamily="2" charset="0"/>
                <a:cs typeface="Roboto" panose="02000000000000000000" pitchFamily="2" charset="0"/>
              </a:rPr>
              <a:t>Business planning</a:t>
            </a:r>
            <a:endParaRPr lang="en-GB" sz="30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8" name="Rectangle 17">
            <a:extLst>
              <a:ext uri="{FF2B5EF4-FFF2-40B4-BE49-F238E27FC236}">
                <a16:creationId xmlns:a16="http://schemas.microsoft.com/office/drawing/2014/main" id="{AA8131E1-94D2-11E4-E428-DF5BC65B18B1}"/>
              </a:ext>
            </a:extLst>
          </p:cNvPr>
          <p:cNvSpPr/>
          <p:nvPr/>
        </p:nvSpPr>
        <p:spPr>
          <a:xfrm>
            <a:off x="0" y="6459369"/>
            <a:ext cx="12192000" cy="404761"/>
          </a:xfrm>
          <a:prstGeom prst="rect">
            <a:avLst/>
          </a:prstGeom>
          <a:solidFill>
            <a:srgbClr val="008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9" name="Group 18">
            <a:extLst>
              <a:ext uri="{FF2B5EF4-FFF2-40B4-BE49-F238E27FC236}">
                <a16:creationId xmlns:a16="http://schemas.microsoft.com/office/drawing/2014/main" id="{06DFDFBE-912B-A9EB-8D7F-406388826353}"/>
              </a:ext>
            </a:extLst>
          </p:cNvPr>
          <p:cNvGrpSpPr/>
          <p:nvPr/>
        </p:nvGrpSpPr>
        <p:grpSpPr>
          <a:xfrm>
            <a:off x="11097683" y="6513554"/>
            <a:ext cx="1011528" cy="296390"/>
            <a:chOff x="8948148" y="5756915"/>
            <a:chExt cx="3002166" cy="920334"/>
          </a:xfrm>
        </p:grpSpPr>
        <p:sp>
          <p:nvSpPr>
            <p:cNvPr id="20" name="Oval 19">
              <a:extLst>
                <a:ext uri="{FF2B5EF4-FFF2-40B4-BE49-F238E27FC236}">
                  <a16:creationId xmlns:a16="http://schemas.microsoft.com/office/drawing/2014/main" id="{935BD0CD-9EF1-AF15-FAC2-E2278519610D}"/>
                </a:ext>
              </a:extLst>
            </p:cNvPr>
            <p:cNvSpPr/>
            <p:nvPr/>
          </p:nvSpPr>
          <p:spPr>
            <a:xfrm>
              <a:off x="8948148" y="5756915"/>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Oval 20">
              <a:extLst>
                <a:ext uri="{FF2B5EF4-FFF2-40B4-BE49-F238E27FC236}">
                  <a16:creationId xmlns:a16="http://schemas.microsoft.com/office/drawing/2014/main" id="{9389637B-29A3-ECE4-A99C-E06ADBB6187F}"/>
                </a:ext>
              </a:extLst>
            </p:cNvPr>
            <p:cNvSpPr/>
            <p:nvPr/>
          </p:nvSpPr>
          <p:spPr>
            <a:xfrm>
              <a:off x="9992031" y="5756915"/>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Oval 25">
              <a:extLst>
                <a:ext uri="{FF2B5EF4-FFF2-40B4-BE49-F238E27FC236}">
                  <a16:creationId xmlns:a16="http://schemas.microsoft.com/office/drawing/2014/main" id="{A090BDCD-CCA6-E50C-AD9E-ABEA1949166A}"/>
                </a:ext>
              </a:extLst>
            </p:cNvPr>
            <p:cNvSpPr/>
            <p:nvPr/>
          </p:nvSpPr>
          <p:spPr>
            <a:xfrm>
              <a:off x="11035914" y="5756915"/>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7" name="Graphic 26" descr="Electric Tower outline">
              <a:extLst>
                <a:ext uri="{FF2B5EF4-FFF2-40B4-BE49-F238E27FC236}">
                  <a16:creationId xmlns:a16="http://schemas.microsoft.com/office/drawing/2014/main" id="{90600783-2F7F-BB45-5C91-7B3E92A0F26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019248" y="5828015"/>
              <a:ext cx="772200" cy="772200"/>
            </a:xfrm>
            <a:prstGeom prst="rect">
              <a:avLst/>
            </a:prstGeom>
          </p:spPr>
        </p:pic>
        <p:pic>
          <p:nvPicPr>
            <p:cNvPr id="31" name="Graphic 30" descr="Plugged Unplugged outline">
              <a:extLst>
                <a:ext uri="{FF2B5EF4-FFF2-40B4-BE49-F238E27FC236}">
                  <a16:creationId xmlns:a16="http://schemas.microsoft.com/office/drawing/2014/main" id="{94D000AD-FC04-8E37-2CA5-41C22E31A9E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800000">
              <a:off x="11081984" y="5854993"/>
              <a:ext cx="822258" cy="822256"/>
            </a:xfrm>
            <a:prstGeom prst="rect">
              <a:avLst/>
            </a:prstGeom>
          </p:spPr>
        </p:pic>
        <p:pic>
          <p:nvPicPr>
            <p:cNvPr id="34" name="Picture 33">
              <a:extLst>
                <a:ext uri="{FF2B5EF4-FFF2-40B4-BE49-F238E27FC236}">
                  <a16:creationId xmlns:a16="http://schemas.microsoft.com/office/drawing/2014/main" id="{FEDF0FF6-E4BE-E17A-4C0B-FB0F0679B044}"/>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0154522" y="5900872"/>
              <a:ext cx="626643" cy="660154"/>
            </a:xfrm>
            <a:prstGeom prst="rect">
              <a:avLst/>
            </a:prstGeom>
          </p:spPr>
        </p:pic>
      </p:grpSp>
      <p:sp>
        <p:nvSpPr>
          <p:cNvPr id="39" name="Rectangle 38">
            <a:extLst>
              <a:ext uri="{FF2B5EF4-FFF2-40B4-BE49-F238E27FC236}">
                <a16:creationId xmlns:a16="http://schemas.microsoft.com/office/drawing/2014/main" id="{2752A7DE-D2B4-EFD3-1C45-AFD5A0633DC6}"/>
              </a:ext>
            </a:extLst>
          </p:cNvPr>
          <p:cNvSpPr/>
          <p:nvPr/>
        </p:nvSpPr>
        <p:spPr>
          <a:xfrm>
            <a:off x="0" y="0"/>
            <a:ext cx="12192000" cy="884921"/>
          </a:xfrm>
          <a:prstGeom prst="rect">
            <a:avLst/>
          </a:prstGeom>
          <a:solidFill>
            <a:srgbClr val="008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TextBox 39">
            <a:extLst>
              <a:ext uri="{FF2B5EF4-FFF2-40B4-BE49-F238E27FC236}">
                <a16:creationId xmlns:a16="http://schemas.microsoft.com/office/drawing/2014/main" id="{0A7CCB64-6393-7330-49EE-D122ED24CD05}"/>
              </a:ext>
            </a:extLst>
          </p:cNvPr>
          <p:cNvSpPr txBox="1"/>
          <p:nvPr/>
        </p:nvSpPr>
        <p:spPr>
          <a:xfrm>
            <a:off x="148346" y="138129"/>
            <a:ext cx="12192000" cy="646331"/>
          </a:xfrm>
          <a:prstGeom prst="rect">
            <a:avLst/>
          </a:prstGeom>
          <a:noFill/>
        </p:spPr>
        <p:txBody>
          <a:bodyPr wrap="square">
            <a:spAutoFit/>
          </a:bodyPr>
          <a:lstStyle/>
          <a:p>
            <a:r>
              <a:rPr lang="en-GB" sz="3600" b="1" dirty="0">
                <a:solidFill>
                  <a:schemeClr val="bg1"/>
                </a:solidFill>
                <a:latin typeface="Roboto" panose="02000000000000000000" pitchFamily="2" charset="0"/>
                <a:ea typeface="Roboto" panose="02000000000000000000" pitchFamily="2" charset="0"/>
                <a:cs typeface="Roboto" panose="02000000000000000000" pitchFamily="2" charset="0"/>
              </a:rPr>
              <a:t>What are the constraints in Dorset?</a:t>
            </a:r>
            <a:endParaRPr lang="en-GB" sz="30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41" name="Picture 40" descr="A green logo with text&#10;&#10;Description automatically generated">
            <a:extLst>
              <a:ext uri="{FF2B5EF4-FFF2-40B4-BE49-F238E27FC236}">
                <a16:creationId xmlns:a16="http://schemas.microsoft.com/office/drawing/2014/main" id="{980F5E0F-ED56-5F7C-6DD5-780B65AD7006}"/>
              </a:ext>
            </a:extLst>
          </p:cNvPr>
          <p:cNvPicPr>
            <a:picLocks noChangeAspect="1"/>
          </p:cNvPicPr>
          <p:nvPr/>
        </p:nvPicPr>
        <p:blipFill>
          <a:blip r:embed="rId9">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10637605" y="163303"/>
            <a:ext cx="1294470" cy="551688"/>
          </a:xfrm>
          <a:prstGeom prst="rect">
            <a:avLst/>
          </a:prstGeom>
        </p:spPr>
      </p:pic>
      <p:sp>
        <p:nvSpPr>
          <p:cNvPr id="43" name="Oval 42">
            <a:extLst>
              <a:ext uri="{FF2B5EF4-FFF2-40B4-BE49-F238E27FC236}">
                <a16:creationId xmlns:a16="http://schemas.microsoft.com/office/drawing/2014/main" id="{A0D34C78-446B-F424-C1CF-B8C6A84FE002}"/>
              </a:ext>
            </a:extLst>
          </p:cNvPr>
          <p:cNvSpPr/>
          <p:nvPr/>
        </p:nvSpPr>
        <p:spPr>
          <a:xfrm>
            <a:off x="10802141" y="4230342"/>
            <a:ext cx="271914" cy="259882"/>
          </a:xfrm>
          <a:prstGeom prst="ellipse">
            <a:avLst/>
          </a:prstGeom>
          <a:solidFill>
            <a:srgbClr val="B1DC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 name="Oval 43">
            <a:extLst>
              <a:ext uri="{FF2B5EF4-FFF2-40B4-BE49-F238E27FC236}">
                <a16:creationId xmlns:a16="http://schemas.microsoft.com/office/drawing/2014/main" id="{7A12C83C-D632-FBBC-BBDF-5B2E8E4DAA16}"/>
              </a:ext>
            </a:extLst>
          </p:cNvPr>
          <p:cNvSpPr/>
          <p:nvPr/>
        </p:nvSpPr>
        <p:spPr>
          <a:xfrm>
            <a:off x="11188648" y="4230342"/>
            <a:ext cx="271914" cy="259882"/>
          </a:xfrm>
          <a:prstGeom prst="ellipse">
            <a:avLst/>
          </a:prstGeom>
          <a:solidFill>
            <a:srgbClr val="FABB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Oval 44">
            <a:extLst>
              <a:ext uri="{FF2B5EF4-FFF2-40B4-BE49-F238E27FC236}">
                <a16:creationId xmlns:a16="http://schemas.microsoft.com/office/drawing/2014/main" id="{E3DD512E-B07E-902F-CA04-12F7AEFDEDAC}"/>
              </a:ext>
            </a:extLst>
          </p:cNvPr>
          <p:cNvSpPr/>
          <p:nvPr/>
        </p:nvSpPr>
        <p:spPr>
          <a:xfrm>
            <a:off x="11575155" y="4230342"/>
            <a:ext cx="271914" cy="259882"/>
          </a:xfrm>
          <a:prstGeom prst="ellipse">
            <a:avLst/>
          </a:prstGeom>
          <a:solidFill>
            <a:srgbClr val="D21F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6" name="Oval 45">
            <a:extLst>
              <a:ext uri="{FF2B5EF4-FFF2-40B4-BE49-F238E27FC236}">
                <a16:creationId xmlns:a16="http://schemas.microsoft.com/office/drawing/2014/main" id="{DA949172-03CF-B113-84DC-1539AF4DA833}"/>
              </a:ext>
            </a:extLst>
          </p:cNvPr>
          <p:cNvSpPr/>
          <p:nvPr/>
        </p:nvSpPr>
        <p:spPr>
          <a:xfrm>
            <a:off x="10800088" y="4633073"/>
            <a:ext cx="271914" cy="259882"/>
          </a:xfrm>
          <a:prstGeom prst="ellipse">
            <a:avLst/>
          </a:prstGeom>
          <a:solidFill>
            <a:srgbClr val="B1DC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 name="Oval 46">
            <a:extLst>
              <a:ext uri="{FF2B5EF4-FFF2-40B4-BE49-F238E27FC236}">
                <a16:creationId xmlns:a16="http://schemas.microsoft.com/office/drawing/2014/main" id="{9BF30F28-E322-825B-7E42-4DEE67D10DD0}"/>
              </a:ext>
            </a:extLst>
          </p:cNvPr>
          <p:cNvSpPr/>
          <p:nvPr/>
        </p:nvSpPr>
        <p:spPr>
          <a:xfrm>
            <a:off x="11186595" y="4633073"/>
            <a:ext cx="271914" cy="259882"/>
          </a:xfrm>
          <a:prstGeom prst="ellipse">
            <a:avLst/>
          </a:prstGeom>
          <a:solidFill>
            <a:srgbClr val="FABB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 name="Oval 47">
            <a:extLst>
              <a:ext uri="{FF2B5EF4-FFF2-40B4-BE49-F238E27FC236}">
                <a16:creationId xmlns:a16="http://schemas.microsoft.com/office/drawing/2014/main" id="{6A4A7B09-07B7-795E-5FFE-83B8E810FFB8}"/>
              </a:ext>
            </a:extLst>
          </p:cNvPr>
          <p:cNvSpPr/>
          <p:nvPr/>
        </p:nvSpPr>
        <p:spPr>
          <a:xfrm>
            <a:off x="11573102" y="4633073"/>
            <a:ext cx="271914" cy="259882"/>
          </a:xfrm>
          <a:prstGeom prst="ellipse">
            <a:avLst/>
          </a:prstGeom>
          <a:solidFill>
            <a:srgbClr val="D21F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 name="Oval 48">
            <a:extLst>
              <a:ext uri="{FF2B5EF4-FFF2-40B4-BE49-F238E27FC236}">
                <a16:creationId xmlns:a16="http://schemas.microsoft.com/office/drawing/2014/main" id="{05C4F9FA-96E3-E03D-674C-D07C3CCFE116}"/>
              </a:ext>
            </a:extLst>
          </p:cNvPr>
          <p:cNvSpPr/>
          <p:nvPr/>
        </p:nvSpPr>
        <p:spPr>
          <a:xfrm>
            <a:off x="10798035" y="5035804"/>
            <a:ext cx="271914" cy="259882"/>
          </a:xfrm>
          <a:prstGeom prst="ellipse">
            <a:avLst/>
          </a:prstGeom>
          <a:solidFill>
            <a:srgbClr val="B1DC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0" name="Oval 49">
            <a:extLst>
              <a:ext uri="{FF2B5EF4-FFF2-40B4-BE49-F238E27FC236}">
                <a16:creationId xmlns:a16="http://schemas.microsoft.com/office/drawing/2014/main" id="{6E49A243-8969-0330-F55E-4C9FA38BC9A6}"/>
              </a:ext>
            </a:extLst>
          </p:cNvPr>
          <p:cNvSpPr/>
          <p:nvPr/>
        </p:nvSpPr>
        <p:spPr>
          <a:xfrm>
            <a:off x="11184542" y="5035804"/>
            <a:ext cx="271914" cy="259882"/>
          </a:xfrm>
          <a:prstGeom prst="ellipse">
            <a:avLst/>
          </a:prstGeom>
          <a:solidFill>
            <a:srgbClr val="FABB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 name="Oval 50">
            <a:extLst>
              <a:ext uri="{FF2B5EF4-FFF2-40B4-BE49-F238E27FC236}">
                <a16:creationId xmlns:a16="http://schemas.microsoft.com/office/drawing/2014/main" id="{DEB26DBB-1E9A-36AD-575B-7A0F84ADC6CF}"/>
              </a:ext>
            </a:extLst>
          </p:cNvPr>
          <p:cNvSpPr/>
          <p:nvPr/>
        </p:nvSpPr>
        <p:spPr>
          <a:xfrm>
            <a:off x="11571049" y="5035804"/>
            <a:ext cx="271914" cy="259882"/>
          </a:xfrm>
          <a:prstGeom prst="ellipse">
            <a:avLst/>
          </a:prstGeom>
          <a:solidFill>
            <a:srgbClr val="D21F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 name="TextBox 51">
            <a:extLst>
              <a:ext uri="{FF2B5EF4-FFF2-40B4-BE49-F238E27FC236}">
                <a16:creationId xmlns:a16="http://schemas.microsoft.com/office/drawing/2014/main" id="{CE7DE9ED-06A3-E17B-D6F1-893499F296B8}"/>
              </a:ext>
            </a:extLst>
          </p:cNvPr>
          <p:cNvSpPr txBox="1"/>
          <p:nvPr/>
        </p:nvSpPr>
        <p:spPr>
          <a:xfrm>
            <a:off x="10826339" y="4175617"/>
            <a:ext cx="223425" cy="369332"/>
          </a:xfrm>
          <a:prstGeom prst="rect">
            <a:avLst/>
          </a:prstGeom>
          <a:noFill/>
        </p:spPr>
        <p:txBody>
          <a:bodyPr wrap="square" rtlCol="0">
            <a:spAutoFit/>
          </a:bodyPr>
          <a:lstStyle/>
          <a:p>
            <a:pPr algn="ctr"/>
            <a:r>
              <a:rPr lang="en-GB" dirty="0"/>
              <a:t>G</a:t>
            </a:r>
          </a:p>
        </p:txBody>
      </p:sp>
      <p:sp>
        <p:nvSpPr>
          <p:cNvPr id="53" name="TextBox 52">
            <a:extLst>
              <a:ext uri="{FF2B5EF4-FFF2-40B4-BE49-F238E27FC236}">
                <a16:creationId xmlns:a16="http://schemas.microsoft.com/office/drawing/2014/main" id="{1529AAFC-33FF-9BE8-11D2-ADA13BDBC58D}"/>
              </a:ext>
            </a:extLst>
          </p:cNvPr>
          <p:cNvSpPr txBox="1"/>
          <p:nvPr/>
        </p:nvSpPr>
        <p:spPr>
          <a:xfrm>
            <a:off x="11213689" y="4169267"/>
            <a:ext cx="223425" cy="369332"/>
          </a:xfrm>
          <a:prstGeom prst="rect">
            <a:avLst/>
          </a:prstGeom>
          <a:noFill/>
        </p:spPr>
        <p:txBody>
          <a:bodyPr wrap="square" rtlCol="0">
            <a:spAutoFit/>
          </a:bodyPr>
          <a:lstStyle/>
          <a:p>
            <a:pPr algn="ctr"/>
            <a:r>
              <a:rPr lang="en-GB" dirty="0"/>
              <a:t>G</a:t>
            </a:r>
          </a:p>
        </p:txBody>
      </p:sp>
      <p:sp>
        <p:nvSpPr>
          <p:cNvPr id="54" name="TextBox 53">
            <a:extLst>
              <a:ext uri="{FF2B5EF4-FFF2-40B4-BE49-F238E27FC236}">
                <a16:creationId xmlns:a16="http://schemas.microsoft.com/office/drawing/2014/main" id="{02071D55-0F9C-72C3-D34E-7CD4BBD66A35}"/>
              </a:ext>
            </a:extLst>
          </p:cNvPr>
          <p:cNvSpPr txBox="1"/>
          <p:nvPr/>
        </p:nvSpPr>
        <p:spPr>
          <a:xfrm>
            <a:off x="11601039" y="4162917"/>
            <a:ext cx="223425" cy="369332"/>
          </a:xfrm>
          <a:prstGeom prst="rect">
            <a:avLst/>
          </a:prstGeom>
          <a:noFill/>
        </p:spPr>
        <p:txBody>
          <a:bodyPr wrap="square" rtlCol="0">
            <a:spAutoFit/>
          </a:bodyPr>
          <a:lstStyle/>
          <a:p>
            <a:pPr algn="ctr"/>
            <a:r>
              <a:rPr lang="en-GB" dirty="0"/>
              <a:t>G</a:t>
            </a:r>
          </a:p>
        </p:txBody>
      </p:sp>
      <p:sp>
        <p:nvSpPr>
          <p:cNvPr id="55" name="TextBox 54">
            <a:extLst>
              <a:ext uri="{FF2B5EF4-FFF2-40B4-BE49-F238E27FC236}">
                <a16:creationId xmlns:a16="http://schemas.microsoft.com/office/drawing/2014/main" id="{8A131D57-6777-6B64-1407-CB22B441FCF5}"/>
              </a:ext>
            </a:extLst>
          </p:cNvPr>
          <p:cNvSpPr txBox="1"/>
          <p:nvPr/>
        </p:nvSpPr>
        <p:spPr>
          <a:xfrm>
            <a:off x="10826339" y="4582491"/>
            <a:ext cx="223425" cy="369332"/>
          </a:xfrm>
          <a:prstGeom prst="rect">
            <a:avLst/>
          </a:prstGeom>
          <a:noFill/>
        </p:spPr>
        <p:txBody>
          <a:bodyPr wrap="square" rtlCol="0">
            <a:spAutoFit/>
          </a:bodyPr>
          <a:lstStyle/>
          <a:p>
            <a:pPr algn="ctr"/>
            <a:r>
              <a:rPr lang="en-GB" dirty="0"/>
              <a:t>B</a:t>
            </a:r>
          </a:p>
        </p:txBody>
      </p:sp>
      <p:sp>
        <p:nvSpPr>
          <p:cNvPr id="56" name="TextBox 55">
            <a:extLst>
              <a:ext uri="{FF2B5EF4-FFF2-40B4-BE49-F238E27FC236}">
                <a16:creationId xmlns:a16="http://schemas.microsoft.com/office/drawing/2014/main" id="{7AD53122-39EE-B698-D718-B1A914F4DEC7}"/>
              </a:ext>
            </a:extLst>
          </p:cNvPr>
          <p:cNvSpPr txBox="1"/>
          <p:nvPr/>
        </p:nvSpPr>
        <p:spPr>
          <a:xfrm>
            <a:off x="11213689" y="4576141"/>
            <a:ext cx="223425" cy="369332"/>
          </a:xfrm>
          <a:prstGeom prst="rect">
            <a:avLst/>
          </a:prstGeom>
          <a:noFill/>
        </p:spPr>
        <p:txBody>
          <a:bodyPr wrap="square" rtlCol="0">
            <a:spAutoFit/>
          </a:bodyPr>
          <a:lstStyle/>
          <a:p>
            <a:pPr algn="ctr"/>
            <a:r>
              <a:rPr lang="en-GB" dirty="0"/>
              <a:t>B</a:t>
            </a:r>
          </a:p>
        </p:txBody>
      </p:sp>
      <p:sp>
        <p:nvSpPr>
          <p:cNvPr id="57" name="TextBox 56">
            <a:extLst>
              <a:ext uri="{FF2B5EF4-FFF2-40B4-BE49-F238E27FC236}">
                <a16:creationId xmlns:a16="http://schemas.microsoft.com/office/drawing/2014/main" id="{5C88ED27-D062-4370-BDE0-B4C0014D1241}"/>
              </a:ext>
            </a:extLst>
          </p:cNvPr>
          <p:cNvSpPr txBox="1"/>
          <p:nvPr/>
        </p:nvSpPr>
        <p:spPr>
          <a:xfrm>
            <a:off x="11601039" y="4569791"/>
            <a:ext cx="223425" cy="369332"/>
          </a:xfrm>
          <a:prstGeom prst="rect">
            <a:avLst/>
          </a:prstGeom>
          <a:noFill/>
        </p:spPr>
        <p:txBody>
          <a:bodyPr wrap="square" rtlCol="0">
            <a:spAutoFit/>
          </a:bodyPr>
          <a:lstStyle/>
          <a:p>
            <a:pPr algn="ctr"/>
            <a:r>
              <a:rPr lang="en-GB" dirty="0"/>
              <a:t>B</a:t>
            </a:r>
          </a:p>
        </p:txBody>
      </p:sp>
      <p:sp>
        <p:nvSpPr>
          <p:cNvPr id="58" name="TextBox 57">
            <a:extLst>
              <a:ext uri="{FF2B5EF4-FFF2-40B4-BE49-F238E27FC236}">
                <a16:creationId xmlns:a16="http://schemas.microsoft.com/office/drawing/2014/main" id="{39350599-6B39-B151-E470-29CAFA5B0EA3}"/>
              </a:ext>
            </a:extLst>
          </p:cNvPr>
          <p:cNvSpPr txBox="1"/>
          <p:nvPr/>
        </p:nvSpPr>
        <p:spPr>
          <a:xfrm>
            <a:off x="10826339" y="4989365"/>
            <a:ext cx="223425" cy="369332"/>
          </a:xfrm>
          <a:prstGeom prst="rect">
            <a:avLst/>
          </a:prstGeom>
          <a:noFill/>
        </p:spPr>
        <p:txBody>
          <a:bodyPr wrap="square" rtlCol="0">
            <a:spAutoFit/>
          </a:bodyPr>
          <a:lstStyle/>
          <a:p>
            <a:pPr algn="ctr"/>
            <a:r>
              <a:rPr lang="en-GB" dirty="0"/>
              <a:t>P</a:t>
            </a:r>
          </a:p>
        </p:txBody>
      </p:sp>
      <p:sp>
        <p:nvSpPr>
          <p:cNvPr id="59" name="TextBox 58">
            <a:extLst>
              <a:ext uri="{FF2B5EF4-FFF2-40B4-BE49-F238E27FC236}">
                <a16:creationId xmlns:a16="http://schemas.microsoft.com/office/drawing/2014/main" id="{FE874D3A-CB76-65CC-A3EF-62B04E3156E5}"/>
              </a:ext>
            </a:extLst>
          </p:cNvPr>
          <p:cNvSpPr txBox="1"/>
          <p:nvPr/>
        </p:nvSpPr>
        <p:spPr>
          <a:xfrm>
            <a:off x="11213689" y="4983015"/>
            <a:ext cx="223425" cy="369332"/>
          </a:xfrm>
          <a:prstGeom prst="rect">
            <a:avLst/>
          </a:prstGeom>
          <a:noFill/>
        </p:spPr>
        <p:txBody>
          <a:bodyPr wrap="square" rtlCol="0">
            <a:spAutoFit/>
          </a:bodyPr>
          <a:lstStyle/>
          <a:p>
            <a:pPr algn="ctr"/>
            <a:r>
              <a:rPr lang="en-GB" dirty="0"/>
              <a:t>P</a:t>
            </a:r>
          </a:p>
        </p:txBody>
      </p:sp>
      <p:sp>
        <p:nvSpPr>
          <p:cNvPr id="60" name="TextBox 59">
            <a:extLst>
              <a:ext uri="{FF2B5EF4-FFF2-40B4-BE49-F238E27FC236}">
                <a16:creationId xmlns:a16="http://schemas.microsoft.com/office/drawing/2014/main" id="{217FDF9F-35D8-AE1B-2B09-32A86E55834B}"/>
              </a:ext>
            </a:extLst>
          </p:cNvPr>
          <p:cNvSpPr txBox="1"/>
          <p:nvPr/>
        </p:nvSpPr>
        <p:spPr>
          <a:xfrm>
            <a:off x="11601039" y="4976665"/>
            <a:ext cx="223425" cy="369332"/>
          </a:xfrm>
          <a:prstGeom prst="rect">
            <a:avLst/>
          </a:prstGeom>
          <a:noFill/>
        </p:spPr>
        <p:txBody>
          <a:bodyPr wrap="square" rtlCol="0">
            <a:spAutoFit/>
          </a:bodyPr>
          <a:lstStyle/>
          <a:p>
            <a:pPr algn="ctr"/>
            <a:r>
              <a:rPr lang="en-GB" dirty="0"/>
              <a:t>P</a:t>
            </a:r>
          </a:p>
        </p:txBody>
      </p:sp>
      <p:sp>
        <p:nvSpPr>
          <p:cNvPr id="61" name="TextBox 60">
            <a:extLst>
              <a:ext uri="{FF2B5EF4-FFF2-40B4-BE49-F238E27FC236}">
                <a16:creationId xmlns:a16="http://schemas.microsoft.com/office/drawing/2014/main" id="{771C0215-CF98-38AE-2006-3AC5D1D06377}"/>
              </a:ext>
            </a:extLst>
          </p:cNvPr>
          <p:cNvSpPr txBox="1"/>
          <p:nvPr/>
        </p:nvSpPr>
        <p:spPr>
          <a:xfrm rot="16200000">
            <a:off x="10233852" y="3364377"/>
            <a:ext cx="1424153" cy="307777"/>
          </a:xfrm>
          <a:prstGeom prst="rect">
            <a:avLst/>
          </a:prstGeom>
          <a:noFill/>
        </p:spPr>
        <p:txBody>
          <a:bodyPr wrap="square" rtlCol="0">
            <a:spAutoFit/>
          </a:bodyPr>
          <a:lstStyle/>
          <a:p>
            <a:r>
              <a:rPr lang="en-GB" sz="1400" dirty="0">
                <a:latin typeface="Roboto" panose="02000000000000000000" pitchFamily="2" charset="0"/>
                <a:ea typeface="Roboto" panose="02000000000000000000" pitchFamily="2" charset="0"/>
                <a:cs typeface="Roboto" panose="02000000000000000000" pitchFamily="2" charset="0"/>
              </a:rPr>
              <a:t>Unconstrained</a:t>
            </a:r>
          </a:p>
        </p:txBody>
      </p:sp>
      <p:sp>
        <p:nvSpPr>
          <p:cNvPr id="62" name="TextBox 61">
            <a:extLst>
              <a:ext uri="{FF2B5EF4-FFF2-40B4-BE49-F238E27FC236}">
                <a16:creationId xmlns:a16="http://schemas.microsoft.com/office/drawing/2014/main" id="{0D9BECC6-3299-97D4-A56C-74645518CEE2}"/>
              </a:ext>
            </a:extLst>
          </p:cNvPr>
          <p:cNvSpPr txBox="1"/>
          <p:nvPr/>
        </p:nvSpPr>
        <p:spPr>
          <a:xfrm rot="16200000">
            <a:off x="10532340" y="3269488"/>
            <a:ext cx="1613930" cy="307777"/>
          </a:xfrm>
          <a:prstGeom prst="rect">
            <a:avLst/>
          </a:prstGeom>
          <a:noFill/>
        </p:spPr>
        <p:txBody>
          <a:bodyPr wrap="square" rtlCol="0">
            <a:spAutoFit/>
          </a:bodyPr>
          <a:lstStyle/>
          <a:p>
            <a:r>
              <a:rPr lang="en-GB" sz="1400" dirty="0">
                <a:latin typeface="Roboto" panose="02000000000000000000" pitchFamily="2" charset="0"/>
                <a:ea typeface="Roboto" panose="02000000000000000000" pitchFamily="2" charset="0"/>
                <a:cs typeface="Roboto" panose="02000000000000000000" pitchFamily="2" charset="0"/>
              </a:rPr>
              <a:t>Part constrained</a:t>
            </a:r>
          </a:p>
        </p:txBody>
      </p:sp>
      <p:sp>
        <p:nvSpPr>
          <p:cNvPr id="63" name="TextBox 62">
            <a:extLst>
              <a:ext uri="{FF2B5EF4-FFF2-40B4-BE49-F238E27FC236}">
                <a16:creationId xmlns:a16="http://schemas.microsoft.com/office/drawing/2014/main" id="{693664D6-E9A9-EE1C-9694-BAF91F3A22B7}"/>
              </a:ext>
            </a:extLst>
          </p:cNvPr>
          <p:cNvSpPr txBox="1"/>
          <p:nvPr/>
        </p:nvSpPr>
        <p:spPr>
          <a:xfrm rot="16200000">
            <a:off x="10900042" y="3269488"/>
            <a:ext cx="1613930" cy="307777"/>
          </a:xfrm>
          <a:prstGeom prst="rect">
            <a:avLst/>
          </a:prstGeom>
          <a:noFill/>
        </p:spPr>
        <p:txBody>
          <a:bodyPr wrap="square" rtlCol="0">
            <a:spAutoFit/>
          </a:bodyPr>
          <a:lstStyle/>
          <a:p>
            <a:r>
              <a:rPr lang="en-GB" sz="1400" dirty="0">
                <a:latin typeface="Roboto" panose="02000000000000000000" pitchFamily="2" charset="0"/>
                <a:ea typeface="Roboto" panose="02000000000000000000" pitchFamily="2" charset="0"/>
                <a:cs typeface="Roboto" panose="02000000000000000000" pitchFamily="2" charset="0"/>
              </a:rPr>
              <a:t>Constrained</a:t>
            </a:r>
          </a:p>
        </p:txBody>
      </p:sp>
      <p:sp>
        <p:nvSpPr>
          <p:cNvPr id="64" name="TextBox 63">
            <a:extLst>
              <a:ext uri="{FF2B5EF4-FFF2-40B4-BE49-F238E27FC236}">
                <a16:creationId xmlns:a16="http://schemas.microsoft.com/office/drawing/2014/main" id="{8ACB78F7-8CA1-A46E-3C4E-E121ED9D2936}"/>
              </a:ext>
            </a:extLst>
          </p:cNvPr>
          <p:cNvSpPr txBox="1"/>
          <p:nvPr/>
        </p:nvSpPr>
        <p:spPr>
          <a:xfrm>
            <a:off x="9052452" y="4205926"/>
            <a:ext cx="1756737" cy="307777"/>
          </a:xfrm>
          <a:prstGeom prst="rect">
            <a:avLst/>
          </a:prstGeom>
          <a:noFill/>
        </p:spPr>
        <p:txBody>
          <a:bodyPr wrap="square" rtlCol="0">
            <a:spAutoFit/>
          </a:bodyPr>
          <a:lstStyle/>
          <a:p>
            <a:pPr algn="r"/>
            <a:r>
              <a:rPr lang="en-GB" sz="1400" dirty="0">
                <a:latin typeface="Roboto" panose="02000000000000000000" pitchFamily="2" charset="0"/>
                <a:ea typeface="Roboto" panose="02000000000000000000" pitchFamily="2" charset="0"/>
                <a:cs typeface="Roboto" panose="02000000000000000000" pitchFamily="2" charset="0"/>
              </a:rPr>
              <a:t>Grid supply point</a:t>
            </a:r>
          </a:p>
        </p:txBody>
      </p:sp>
      <p:sp>
        <p:nvSpPr>
          <p:cNvPr id="65" name="TextBox 64">
            <a:extLst>
              <a:ext uri="{FF2B5EF4-FFF2-40B4-BE49-F238E27FC236}">
                <a16:creationId xmlns:a16="http://schemas.microsoft.com/office/drawing/2014/main" id="{53926539-B267-2099-DC12-48F7BA8BF403}"/>
              </a:ext>
            </a:extLst>
          </p:cNvPr>
          <p:cNvSpPr txBox="1"/>
          <p:nvPr/>
        </p:nvSpPr>
        <p:spPr>
          <a:xfrm>
            <a:off x="9052452" y="4620160"/>
            <a:ext cx="1756737" cy="307777"/>
          </a:xfrm>
          <a:prstGeom prst="rect">
            <a:avLst/>
          </a:prstGeom>
          <a:noFill/>
        </p:spPr>
        <p:txBody>
          <a:bodyPr wrap="square" rtlCol="0">
            <a:spAutoFit/>
          </a:bodyPr>
          <a:lstStyle/>
          <a:p>
            <a:pPr algn="r"/>
            <a:r>
              <a:rPr lang="en-GB" sz="1400" dirty="0">
                <a:latin typeface="Roboto" panose="02000000000000000000" pitchFamily="2" charset="0"/>
                <a:ea typeface="Roboto" panose="02000000000000000000" pitchFamily="2" charset="0"/>
                <a:cs typeface="Roboto" panose="02000000000000000000" pitchFamily="2" charset="0"/>
              </a:rPr>
              <a:t>Bulk supply point</a:t>
            </a:r>
          </a:p>
        </p:txBody>
      </p:sp>
      <p:sp>
        <p:nvSpPr>
          <p:cNvPr id="66" name="TextBox 65">
            <a:extLst>
              <a:ext uri="{FF2B5EF4-FFF2-40B4-BE49-F238E27FC236}">
                <a16:creationId xmlns:a16="http://schemas.microsoft.com/office/drawing/2014/main" id="{717486A3-4303-08C7-E160-121447B0C903}"/>
              </a:ext>
            </a:extLst>
          </p:cNvPr>
          <p:cNvSpPr txBox="1"/>
          <p:nvPr/>
        </p:nvSpPr>
        <p:spPr>
          <a:xfrm>
            <a:off x="9052452" y="5013128"/>
            <a:ext cx="1756737" cy="307777"/>
          </a:xfrm>
          <a:prstGeom prst="rect">
            <a:avLst/>
          </a:prstGeom>
          <a:noFill/>
        </p:spPr>
        <p:txBody>
          <a:bodyPr wrap="square" rtlCol="0">
            <a:spAutoFit/>
          </a:bodyPr>
          <a:lstStyle/>
          <a:p>
            <a:pPr algn="r"/>
            <a:r>
              <a:rPr lang="en-GB" sz="1400" dirty="0">
                <a:latin typeface="Roboto" panose="02000000000000000000" pitchFamily="2" charset="0"/>
                <a:ea typeface="Roboto" panose="02000000000000000000" pitchFamily="2" charset="0"/>
                <a:cs typeface="Roboto" panose="02000000000000000000" pitchFamily="2" charset="0"/>
              </a:rPr>
              <a:t>Primary substation</a:t>
            </a:r>
          </a:p>
        </p:txBody>
      </p:sp>
      <p:sp>
        <p:nvSpPr>
          <p:cNvPr id="67" name="Oval 66">
            <a:extLst>
              <a:ext uri="{FF2B5EF4-FFF2-40B4-BE49-F238E27FC236}">
                <a16:creationId xmlns:a16="http://schemas.microsoft.com/office/drawing/2014/main" id="{6C444352-4BB5-EEF1-A044-BFA4F02F91FB}"/>
              </a:ext>
            </a:extLst>
          </p:cNvPr>
          <p:cNvSpPr/>
          <p:nvPr/>
        </p:nvSpPr>
        <p:spPr>
          <a:xfrm>
            <a:off x="9642592" y="3172265"/>
            <a:ext cx="850900" cy="82910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68" name="Straight Connector 67">
            <a:extLst>
              <a:ext uri="{FF2B5EF4-FFF2-40B4-BE49-F238E27FC236}">
                <a16:creationId xmlns:a16="http://schemas.microsoft.com/office/drawing/2014/main" id="{09661622-F9BF-FFF6-3A52-5063D43B5E33}"/>
              </a:ext>
            </a:extLst>
          </p:cNvPr>
          <p:cNvCxnSpPr>
            <a:stCxn id="67" idx="0"/>
            <a:endCxn id="67" idx="4"/>
          </p:cNvCxnSpPr>
          <p:nvPr/>
        </p:nvCxnSpPr>
        <p:spPr>
          <a:xfrm>
            <a:off x="10068042" y="3172265"/>
            <a:ext cx="0" cy="829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26A0C170-C3CE-28FD-C115-E6FEC939BCA0}"/>
              </a:ext>
            </a:extLst>
          </p:cNvPr>
          <p:cNvSpPr txBox="1"/>
          <p:nvPr/>
        </p:nvSpPr>
        <p:spPr>
          <a:xfrm rot="16200000">
            <a:off x="9535578" y="3403216"/>
            <a:ext cx="738903" cy="276999"/>
          </a:xfrm>
          <a:prstGeom prst="rect">
            <a:avLst/>
          </a:prstGeom>
          <a:noFill/>
        </p:spPr>
        <p:txBody>
          <a:bodyPr wrap="square" rtlCol="0">
            <a:spAutoFit/>
          </a:bodyPr>
          <a:lstStyle/>
          <a:p>
            <a:r>
              <a:rPr lang="en-GB" sz="1200" dirty="0">
                <a:latin typeface="Roboto" panose="02000000000000000000" pitchFamily="2" charset="0"/>
                <a:ea typeface="Roboto" panose="02000000000000000000" pitchFamily="2" charset="0"/>
                <a:cs typeface="Roboto" panose="02000000000000000000" pitchFamily="2" charset="0"/>
              </a:rPr>
              <a:t>Supply</a:t>
            </a:r>
          </a:p>
        </p:txBody>
      </p:sp>
      <p:sp>
        <p:nvSpPr>
          <p:cNvPr id="70" name="TextBox 69">
            <a:extLst>
              <a:ext uri="{FF2B5EF4-FFF2-40B4-BE49-F238E27FC236}">
                <a16:creationId xmlns:a16="http://schemas.microsoft.com/office/drawing/2014/main" id="{82C288DE-6CC0-C808-F36D-65F76045BAAC}"/>
              </a:ext>
            </a:extLst>
          </p:cNvPr>
          <p:cNvSpPr txBox="1"/>
          <p:nvPr/>
        </p:nvSpPr>
        <p:spPr>
          <a:xfrm rot="16200000">
            <a:off x="9796233" y="3367571"/>
            <a:ext cx="949734" cy="276999"/>
          </a:xfrm>
          <a:prstGeom prst="rect">
            <a:avLst/>
          </a:prstGeom>
          <a:noFill/>
        </p:spPr>
        <p:txBody>
          <a:bodyPr wrap="square" rtlCol="0">
            <a:spAutoFit/>
          </a:bodyPr>
          <a:lstStyle/>
          <a:p>
            <a:r>
              <a:rPr lang="en-GB" sz="1200" dirty="0">
                <a:latin typeface="Roboto" panose="02000000000000000000" pitchFamily="2" charset="0"/>
                <a:ea typeface="Roboto" panose="02000000000000000000" pitchFamily="2" charset="0"/>
                <a:cs typeface="Roboto" panose="02000000000000000000" pitchFamily="2" charset="0"/>
              </a:rPr>
              <a:t>Demand</a:t>
            </a:r>
          </a:p>
        </p:txBody>
      </p:sp>
      <p:cxnSp>
        <p:nvCxnSpPr>
          <p:cNvPr id="71" name="Straight Connector 70">
            <a:extLst>
              <a:ext uri="{FF2B5EF4-FFF2-40B4-BE49-F238E27FC236}">
                <a16:creationId xmlns:a16="http://schemas.microsoft.com/office/drawing/2014/main" id="{1A30EC7C-74DB-E75F-8DD4-ABF273F3CF45}"/>
              </a:ext>
            </a:extLst>
          </p:cNvPr>
          <p:cNvCxnSpPr/>
          <p:nvPr/>
        </p:nvCxnSpPr>
        <p:spPr>
          <a:xfrm>
            <a:off x="9115794" y="1911187"/>
            <a:ext cx="676431" cy="0"/>
          </a:xfrm>
          <a:prstGeom prst="line">
            <a:avLst/>
          </a:prstGeom>
          <a:ln w="19050">
            <a:solidFill>
              <a:srgbClr val="DEC16D"/>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5211BF3E-E233-943A-630A-4F50A9CFECDA}"/>
              </a:ext>
            </a:extLst>
          </p:cNvPr>
          <p:cNvCxnSpPr/>
          <p:nvPr/>
        </p:nvCxnSpPr>
        <p:spPr>
          <a:xfrm>
            <a:off x="9115794" y="2289514"/>
            <a:ext cx="676431" cy="0"/>
          </a:xfrm>
          <a:prstGeom prst="line">
            <a:avLst/>
          </a:prstGeom>
          <a:ln w="38100">
            <a:solidFill>
              <a:srgbClr val="F7DB2C"/>
            </a:solidFill>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AA099846-AFF4-29FF-26E4-74AD8A629B0B}"/>
              </a:ext>
            </a:extLst>
          </p:cNvPr>
          <p:cNvSpPr txBox="1"/>
          <p:nvPr/>
        </p:nvSpPr>
        <p:spPr>
          <a:xfrm>
            <a:off x="9826549" y="1758989"/>
            <a:ext cx="1947250" cy="307777"/>
          </a:xfrm>
          <a:prstGeom prst="rect">
            <a:avLst/>
          </a:prstGeom>
          <a:noFill/>
        </p:spPr>
        <p:txBody>
          <a:bodyPr wrap="square" rtlCol="0">
            <a:spAutoFit/>
          </a:bodyPr>
          <a:lstStyle/>
          <a:p>
            <a:r>
              <a:rPr lang="en-GB" sz="1400" dirty="0">
                <a:latin typeface="Roboto" panose="02000000000000000000" pitchFamily="2" charset="0"/>
                <a:ea typeface="Roboto" panose="02000000000000000000" pitchFamily="2" charset="0"/>
                <a:cs typeface="Roboto" panose="02000000000000000000" pitchFamily="2" charset="0"/>
              </a:rPr>
              <a:t>Distribution network</a:t>
            </a:r>
          </a:p>
        </p:txBody>
      </p:sp>
      <p:sp>
        <p:nvSpPr>
          <p:cNvPr id="74" name="TextBox 73">
            <a:extLst>
              <a:ext uri="{FF2B5EF4-FFF2-40B4-BE49-F238E27FC236}">
                <a16:creationId xmlns:a16="http://schemas.microsoft.com/office/drawing/2014/main" id="{6AC1E2B2-91B6-BA8B-5DE0-DED358A731CE}"/>
              </a:ext>
            </a:extLst>
          </p:cNvPr>
          <p:cNvSpPr txBox="1"/>
          <p:nvPr/>
        </p:nvSpPr>
        <p:spPr>
          <a:xfrm>
            <a:off x="9818510" y="2128781"/>
            <a:ext cx="1947250" cy="307777"/>
          </a:xfrm>
          <a:prstGeom prst="rect">
            <a:avLst/>
          </a:prstGeom>
          <a:noFill/>
        </p:spPr>
        <p:txBody>
          <a:bodyPr wrap="square" rtlCol="0">
            <a:spAutoFit/>
          </a:bodyPr>
          <a:lstStyle/>
          <a:p>
            <a:r>
              <a:rPr lang="en-GB" sz="1400" dirty="0">
                <a:latin typeface="Roboto" panose="02000000000000000000" pitchFamily="2" charset="0"/>
                <a:ea typeface="Roboto" panose="02000000000000000000" pitchFamily="2" charset="0"/>
                <a:cs typeface="Roboto" panose="02000000000000000000" pitchFamily="2" charset="0"/>
              </a:rPr>
              <a:t>Transmission network</a:t>
            </a:r>
          </a:p>
        </p:txBody>
      </p:sp>
      <p:cxnSp>
        <p:nvCxnSpPr>
          <p:cNvPr id="75" name="Straight Arrow Connector 74">
            <a:extLst>
              <a:ext uri="{FF2B5EF4-FFF2-40B4-BE49-F238E27FC236}">
                <a16:creationId xmlns:a16="http://schemas.microsoft.com/office/drawing/2014/main" id="{82E6FB08-9C3B-DA28-EF6F-30C9897507F1}"/>
              </a:ext>
            </a:extLst>
          </p:cNvPr>
          <p:cNvCxnSpPr>
            <a:cxnSpLocks/>
          </p:cNvCxnSpPr>
          <p:nvPr/>
        </p:nvCxnSpPr>
        <p:spPr>
          <a:xfrm flipV="1">
            <a:off x="863906" y="3975847"/>
            <a:ext cx="0" cy="952090"/>
          </a:xfrm>
          <a:prstGeom prst="straightConnector1">
            <a:avLst/>
          </a:prstGeom>
          <a:ln w="38100">
            <a:solidFill>
              <a:srgbClr val="008080"/>
            </a:solidFill>
            <a:tailEnd type="oval"/>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55006BB9-3BCF-4F69-8960-1FB0405A3145}"/>
              </a:ext>
            </a:extLst>
          </p:cNvPr>
          <p:cNvSpPr txBox="1"/>
          <p:nvPr/>
        </p:nvSpPr>
        <p:spPr>
          <a:xfrm>
            <a:off x="349037" y="4927937"/>
            <a:ext cx="1430722" cy="1015663"/>
          </a:xfrm>
          <a:prstGeom prst="rect">
            <a:avLst/>
          </a:prstGeom>
          <a:solidFill>
            <a:srgbClr val="008080"/>
          </a:solidFill>
        </p:spPr>
        <p:txBody>
          <a:bodyPr wrap="square">
            <a:spAutoFit/>
          </a:bodyPr>
          <a:lstStyle/>
          <a:p>
            <a:r>
              <a:rPr lang="en-GB" sz="1200" b="1" dirty="0">
                <a:solidFill>
                  <a:schemeClr val="bg1"/>
                </a:solidFill>
                <a:latin typeface="Roboto" panose="02000000000000000000" pitchFamily="2" charset="0"/>
                <a:ea typeface="Roboto" panose="02000000000000000000" pitchFamily="2" charset="0"/>
                <a:cs typeface="Roboto" panose="02000000000000000000" pitchFamily="2" charset="0"/>
              </a:rPr>
              <a:t>Substations in the west are constrained for supply but not demand</a:t>
            </a:r>
            <a:endParaRPr lang="en-GB" sz="11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77" name="TextBox 76">
            <a:extLst>
              <a:ext uri="{FF2B5EF4-FFF2-40B4-BE49-F238E27FC236}">
                <a16:creationId xmlns:a16="http://schemas.microsoft.com/office/drawing/2014/main" id="{3A62C6AC-B576-C3E6-F2FC-F06B4522E5BB}"/>
              </a:ext>
            </a:extLst>
          </p:cNvPr>
          <p:cNvSpPr txBox="1"/>
          <p:nvPr/>
        </p:nvSpPr>
        <p:spPr>
          <a:xfrm>
            <a:off x="1064398" y="1051103"/>
            <a:ext cx="1430722" cy="1015663"/>
          </a:xfrm>
          <a:prstGeom prst="rect">
            <a:avLst/>
          </a:prstGeom>
          <a:solidFill>
            <a:srgbClr val="008080"/>
          </a:solidFill>
        </p:spPr>
        <p:txBody>
          <a:bodyPr wrap="square">
            <a:spAutoFit/>
          </a:bodyPr>
          <a:lstStyle/>
          <a:p>
            <a:r>
              <a:rPr lang="en-GB" sz="1200" b="1" dirty="0">
                <a:solidFill>
                  <a:schemeClr val="bg1"/>
                </a:solidFill>
                <a:latin typeface="Roboto" panose="02000000000000000000" pitchFamily="2" charset="0"/>
                <a:ea typeface="Roboto" panose="02000000000000000000" pitchFamily="2" charset="0"/>
                <a:cs typeface="Roboto" panose="02000000000000000000" pitchFamily="2" charset="0"/>
              </a:rPr>
              <a:t>Substations in the centre are constrained for supply and demand</a:t>
            </a:r>
            <a:endParaRPr lang="en-GB" sz="11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cxnSp>
        <p:nvCxnSpPr>
          <p:cNvPr id="78" name="Straight Arrow Connector 77">
            <a:extLst>
              <a:ext uri="{FF2B5EF4-FFF2-40B4-BE49-F238E27FC236}">
                <a16:creationId xmlns:a16="http://schemas.microsoft.com/office/drawing/2014/main" id="{3290FD4B-FA1B-B7B5-5CF3-A4773C8A0AC3}"/>
              </a:ext>
            </a:extLst>
          </p:cNvPr>
          <p:cNvCxnSpPr>
            <a:cxnSpLocks/>
            <a:stCxn id="77" idx="3"/>
          </p:cNvCxnSpPr>
          <p:nvPr/>
        </p:nvCxnSpPr>
        <p:spPr>
          <a:xfrm flipV="1">
            <a:off x="2495120" y="1558934"/>
            <a:ext cx="1657780" cy="1"/>
          </a:xfrm>
          <a:prstGeom prst="straightConnector1">
            <a:avLst/>
          </a:prstGeom>
          <a:ln w="38100">
            <a:solidFill>
              <a:srgbClr val="008080"/>
            </a:solidFill>
            <a:tailEnd type="oval"/>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B3BD969B-78F3-25A4-1962-4970B543A4C0}"/>
              </a:ext>
            </a:extLst>
          </p:cNvPr>
          <p:cNvCxnSpPr>
            <a:cxnSpLocks/>
          </p:cNvCxnSpPr>
          <p:nvPr/>
        </p:nvCxnSpPr>
        <p:spPr>
          <a:xfrm flipV="1">
            <a:off x="7551419" y="4216241"/>
            <a:ext cx="0" cy="952090"/>
          </a:xfrm>
          <a:prstGeom prst="straightConnector1">
            <a:avLst/>
          </a:prstGeom>
          <a:ln w="38100">
            <a:solidFill>
              <a:srgbClr val="008080"/>
            </a:solidFill>
            <a:tailEnd type="oval"/>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F012410F-8BBC-6F05-2638-0D7FDF2C0E8B}"/>
              </a:ext>
            </a:extLst>
          </p:cNvPr>
          <p:cNvSpPr txBox="1"/>
          <p:nvPr/>
        </p:nvSpPr>
        <p:spPr>
          <a:xfrm>
            <a:off x="7036549" y="4954326"/>
            <a:ext cx="1666866" cy="1015663"/>
          </a:xfrm>
          <a:prstGeom prst="rect">
            <a:avLst/>
          </a:prstGeom>
          <a:solidFill>
            <a:srgbClr val="008080"/>
          </a:solidFill>
        </p:spPr>
        <p:txBody>
          <a:bodyPr wrap="square">
            <a:spAutoFit/>
          </a:bodyPr>
          <a:lstStyle/>
          <a:p>
            <a:r>
              <a:rPr lang="en-GB" sz="1200" b="1" dirty="0">
                <a:solidFill>
                  <a:schemeClr val="bg1"/>
                </a:solidFill>
                <a:latin typeface="Roboto" panose="02000000000000000000" pitchFamily="2" charset="0"/>
                <a:ea typeface="Roboto" panose="02000000000000000000" pitchFamily="2" charset="0"/>
                <a:cs typeface="Roboto" panose="02000000000000000000" pitchFamily="2" charset="0"/>
              </a:rPr>
              <a:t>Many BCP substations are demand constrained but have supply headroom</a:t>
            </a:r>
            <a:endParaRPr lang="en-GB" sz="11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81" name="TextBox 80">
            <a:extLst>
              <a:ext uri="{FF2B5EF4-FFF2-40B4-BE49-F238E27FC236}">
                <a16:creationId xmlns:a16="http://schemas.microsoft.com/office/drawing/2014/main" id="{93377514-3105-BB88-915B-C6353752B34F}"/>
              </a:ext>
            </a:extLst>
          </p:cNvPr>
          <p:cNvSpPr txBox="1"/>
          <p:nvPr/>
        </p:nvSpPr>
        <p:spPr>
          <a:xfrm>
            <a:off x="3494472" y="5632034"/>
            <a:ext cx="1486428" cy="276999"/>
          </a:xfrm>
          <a:prstGeom prst="rect">
            <a:avLst/>
          </a:prstGeom>
          <a:noFill/>
        </p:spPr>
        <p:txBody>
          <a:bodyPr wrap="square" rtlCol="0">
            <a:spAutoFit/>
          </a:bodyPr>
          <a:lstStyle/>
          <a:p>
            <a:r>
              <a:rPr lang="en-GB" sz="1200" dirty="0">
                <a:solidFill>
                  <a:schemeClr val="bg1"/>
                </a:solidFill>
                <a:highlight>
                  <a:srgbClr val="008080"/>
                </a:highlight>
              </a:rPr>
              <a:t>Portland Port</a:t>
            </a:r>
          </a:p>
        </p:txBody>
      </p:sp>
      <p:sp>
        <p:nvSpPr>
          <p:cNvPr id="82" name="TextBox 81">
            <a:extLst>
              <a:ext uri="{FF2B5EF4-FFF2-40B4-BE49-F238E27FC236}">
                <a16:creationId xmlns:a16="http://schemas.microsoft.com/office/drawing/2014/main" id="{871E337B-4A87-E885-C14E-35155EB657F6}"/>
              </a:ext>
            </a:extLst>
          </p:cNvPr>
          <p:cNvSpPr txBox="1"/>
          <p:nvPr/>
        </p:nvSpPr>
        <p:spPr>
          <a:xfrm>
            <a:off x="6366772" y="4464946"/>
            <a:ext cx="1486428" cy="276999"/>
          </a:xfrm>
          <a:prstGeom prst="rect">
            <a:avLst/>
          </a:prstGeom>
          <a:noFill/>
        </p:spPr>
        <p:txBody>
          <a:bodyPr wrap="square" rtlCol="0">
            <a:spAutoFit/>
          </a:bodyPr>
          <a:lstStyle/>
          <a:p>
            <a:r>
              <a:rPr lang="en-GB" sz="1200" dirty="0">
                <a:solidFill>
                  <a:schemeClr val="bg1"/>
                </a:solidFill>
                <a:highlight>
                  <a:srgbClr val="008080"/>
                </a:highlight>
              </a:rPr>
              <a:t>Poole Port</a:t>
            </a:r>
          </a:p>
        </p:txBody>
      </p:sp>
      <p:sp>
        <p:nvSpPr>
          <p:cNvPr id="83" name="TextBox 82">
            <a:extLst>
              <a:ext uri="{FF2B5EF4-FFF2-40B4-BE49-F238E27FC236}">
                <a16:creationId xmlns:a16="http://schemas.microsoft.com/office/drawing/2014/main" id="{EE335046-AE23-69B8-126B-845279E12218}"/>
              </a:ext>
            </a:extLst>
          </p:cNvPr>
          <p:cNvSpPr txBox="1"/>
          <p:nvPr/>
        </p:nvSpPr>
        <p:spPr>
          <a:xfrm>
            <a:off x="4694007" y="4741945"/>
            <a:ext cx="1486428" cy="461665"/>
          </a:xfrm>
          <a:prstGeom prst="rect">
            <a:avLst/>
          </a:prstGeom>
          <a:noFill/>
        </p:spPr>
        <p:txBody>
          <a:bodyPr wrap="square" rtlCol="0">
            <a:spAutoFit/>
          </a:bodyPr>
          <a:lstStyle/>
          <a:p>
            <a:r>
              <a:rPr lang="en-GB" sz="1200" dirty="0">
                <a:solidFill>
                  <a:schemeClr val="bg1"/>
                </a:solidFill>
                <a:highlight>
                  <a:srgbClr val="008080"/>
                </a:highlight>
              </a:rPr>
              <a:t>Dorset Innovation</a:t>
            </a:r>
          </a:p>
          <a:p>
            <a:r>
              <a:rPr lang="en-GB" sz="1200" dirty="0">
                <a:solidFill>
                  <a:schemeClr val="bg1"/>
                </a:solidFill>
                <a:highlight>
                  <a:srgbClr val="008080"/>
                </a:highlight>
              </a:rPr>
              <a:t>Park</a:t>
            </a:r>
          </a:p>
        </p:txBody>
      </p:sp>
      <p:sp>
        <p:nvSpPr>
          <p:cNvPr id="84" name="TextBox 83">
            <a:extLst>
              <a:ext uri="{FF2B5EF4-FFF2-40B4-BE49-F238E27FC236}">
                <a16:creationId xmlns:a16="http://schemas.microsoft.com/office/drawing/2014/main" id="{ADF53D66-3E16-74AC-0D84-E23039DCA75A}"/>
              </a:ext>
            </a:extLst>
          </p:cNvPr>
          <p:cNvSpPr txBox="1"/>
          <p:nvPr/>
        </p:nvSpPr>
        <p:spPr>
          <a:xfrm>
            <a:off x="7230356" y="3652272"/>
            <a:ext cx="1486428" cy="461665"/>
          </a:xfrm>
          <a:prstGeom prst="rect">
            <a:avLst/>
          </a:prstGeom>
          <a:noFill/>
        </p:spPr>
        <p:txBody>
          <a:bodyPr wrap="square" rtlCol="0">
            <a:spAutoFit/>
          </a:bodyPr>
          <a:lstStyle/>
          <a:p>
            <a:r>
              <a:rPr lang="en-GB" sz="1200" dirty="0">
                <a:solidFill>
                  <a:schemeClr val="bg1"/>
                </a:solidFill>
                <a:highlight>
                  <a:srgbClr val="008080"/>
                </a:highlight>
              </a:rPr>
              <a:t>Bournemouth Airport</a:t>
            </a:r>
          </a:p>
        </p:txBody>
      </p:sp>
      <p:sp>
        <p:nvSpPr>
          <p:cNvPr id="85" name="TextBox 84">
            <a:extLst>
              <a:ext uri="{FF2B5EF4-FFF2-40B4-BE49-F238E27FC236}">
                <a16:creationId xmlns:a16="http://schemas.microsoft.com/office/drawing/2014/main" id="{9F1D3BC1-D511-B1B3-9B25-570F767B6FF6}"/>
              </a:ext>
            </a:extLst>
          </p:cNvPr>
          <p:cNvSpPr txBox="1"/>
          <p:nvPr/>
        </p:nvSpPr>
        <p:spPr>
          <a:xfrm>
            <a:off x="5066535" y="4175617"/>
            <a:ext cx="1113900" cy="461665"/>
          </a:xfrm>
          <a:prstGeom prst="rect">
            <a:avLst/>
          </a:prstGeom>
          <a:noFill/>
        </p:spPr>
        <p:txBody>
          <a:bodyPr wrap="square" rtlCol="0">
            <a:spAutoFit/>
          </a:bodyPr>
          <a:lstStyle/>
          <a:p>
            <a:pPr algn="r"/>
            <a:r>
              <a:rPr lang="en-GB" sz="1200" dirty="0">
                <a:solidFill>
                  <a:schemeClr val="bg1"/>
                </a:solidFill>
                <a:highlight>
                  <a:srgbClr val="008080"/>
                </a:highlight>
              </a:rPr>
              <a:t>Holton Heath Bus Station</a:t>
            </a:r>
          </a:p>
        </p:txBody>
      </p:sp>
      <p:sp>
        <p:nvSpPr>
          <p:cNvPr id="86" name="TextBox 85">
            <a:extLst>
              <a:ext uri="{FF2B5EF4-FFF2-40B4-BE49-F238E27FC236}">
                <a16:creationId xmlns:a16="http://schemas.microsoft.com/office/drawing/2014/main" id="{63874658-CDC2-9B87-3FEE-DA2209A601AB}"/>
              </a:ext>
            </a:extLst>
          </p:cNvPr>
          <p:cNvSpPr txBox="1"/>
          <p:nvPr/>
        </p:nvSpPr>
        <p:spPr>
          <a:xfrm>
            <a:off x="5876914" y="3222113"/>
            <a:ext cx="1209740" cy="461665"/>
          </a:xfrm>
          <a:prstGeom prst="rect">
            <a:avLst/>
          </a:prstGeom>
          <a:noFill/>
        </p:spPr>
        <p:txBody>
          <a:bodyPr wrap="square" rtlCol="0">
            <a:spAutoFit/>
          </a:bodyPr>
          <a:lstStyle/>
          <a:p>
            <a:pPr algn="r"/>
            <a:r>
              <a:rPr lang="en-GB" sz="1200" dirty="0">
                <a:solidFill>
                  <a:schemeClr val="bg1"/>
                </a:solidFill>
                <a:highlight>
                  <a:srgbClr val="008080"/>
                </a:highlight>
              </a:rPr>
              <a:t>Ferndown Industrial Estate</a:t>
            </a:r>
          </a:p>
        </p:txBody>
      </p:sp>
      <p:sp>
        <p:nvSpPr>
          <p:cNvPr id="87" name="TextBox 86">
            <a:extLst>
              <a:ext uri="{FF2B5EF4-FFF2-40B4-BE49-F238E27FC236}">
                <a16:creationId xmlns:a16="http://schemas.microsoft.com/office/drawing/2014/main" id="{43C8BB46-761C-5CC8-D67F-8D8DA5F9A245}"/>
              </a:ext>
            </a:extLst>
          </p:cNvPr>
          <p:cNvSpPr txBox="1"/>
          <p:nvPr/>
        </p:nvSpPr>
        <p:spPr>
          <a:xfrm>
            <a:off x="4261255" y="2205725"/>
            <a:ext cx="1486428" cy="646331"/>
          </a:xfrm>
          <a:prstGeom prst="rect">
            <a:avLst/>
          </a:prstGeom>
          <a:noFill/>
        </p:spPr>
        <p:txBody>
          <a:bodyPr wrap="square" rtlCol="0">
            <a:spAutoFit/>
          </a:bodyPr>
          <a:lstStyle/>
          <a:p>
            <a:r>
              <a:rPr lang="en-GB" sz="1200" dirty="0">
                <a:solidFill>
                  <a:schemeClr val="bg1"/>
                </a:solidFill>
                <a:highlight>
                  <a:srgbClr val="008080"/>
                </a:highlight>
              </a:rPr>
              <a:t>North Dorset Business</a:t>
            </a:r>
          </a:p>
          <a:p>
            <a:r>
              <a:rPr lang="en-GB" sz="1200" dirty="0">
                <a:solidFill>
                  <a:schemeClr val="bg1"/>
                </a:solidFill>
                <a:highlight>
                  <a:srgbClr val="008080"/>
                </a:highlight>
              </a:rPr>
              <a:t>Park</a:t>
            </a:r>
          </a:p>
        </p:txBody>
      </p:sp>
    </p:spTree>
    <p:extLst>
      <p:ext uri="{BB962C8B-B14F-4D97-AF65-F5344CB8AC3E}">
        <p14:creationId xmlns:p14="http://schemas.microsoft.com/office/powerpoint/2010/main" val="2278870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Rectangle 133">
            <a:extLst>
              <a:ext uri="{FF2B5EF4-FFF2-40B4-BE49-F238E27FC236}">
                <a16:creationId xmlns:a16="http://schemas.microsoft.com/office/drawing/2014/main" id="{BBB06469-4768-6BC1-4088-410727A0A2D8}"/>
              </a:ext>
            </a:extLst>
          </p:cNvPr>
          <p:cNvSpPr/>
          <p:nvPr/>
        </p:nvSpPr>
        <p:spPr>
          <a:xfrm>
            <a:off x="0" y="1127402"/>
            <a:ext cx="2911964" cy="1201912"/>
          </a:xfrm>
          <a:prstGeom prst="rect">
            <a:avLst/>
          </a:prstGeom>
          <a:solidFill>
            <a:srgbClr val="008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1480646D-F9B8-A1B5-7E69-4F348594B534}"/>
              </a:ext>
            </a:extLst>
          </p:cNvPr>
          <p:cNvSpPr/>
          <p:nvPr/>
        </p:nvSpPr>
        <p:spPr>
          <a:xfrm>
            <a:off x="0" y="0"/>
            <a:ext cx="12192000" cy="884921"/>
          </a:xfrm>
          <a:prstGeom prst="rect">
            <a:avLst/>
          </a:prstGeom>
          <a:solidFill>
            <a:srgbClr val="008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7E2608BE-A527-1AFC-67E2-D6C7AB378C58}"/>
              </a:ext>
            </a:extLst>
          </p:cNvPr>
          <p:cNvSpPr txBox="1"/>
          <p:nvPr/>
        </p:nvSpPr>
        <p:spPr>
          <a:xfrm>
            <a:off x="148347" y="138129"/>
            <a:ext cx="11566940" cy="646331"/>
          </a:xfrm>
          <a:prstGeom prst="rect">
            <a:avLst/>
          </a:prstGeom>
          <a:noFill/>
        </p:spPr>
        <p:txBody>
          <a:bodyPr wrap="square">
            <a:spAutoFit/>
          </a:bodyPr>
          <a:lstStyle/>
          <a:p>
            <a:r>
              <a:rPr lang="en-GB" sz="3600" b="1">
                <a:solidFill>
                  <a:schemeClr val="bg1"/>
                </a:solidFill>
                <a:latin typeface="Roboto" panose="02000000000000000000" pitchFamily="2" charset="0"/>
                <a:ea typeface="Roboto" panose="02000000000000000000" pitchFamily="2" charset="0"/>
                <a:cs typeface="Roboto" panose="02000000000000000000" pitchFamily="2" charset="0"/>
              </a:rPr>
              <a:t>What are DNOs? </a:t>
            </a:r>
            <a:r>
              <a:rPr lang="en-GB" sz="3200">
                <a:solidFill>
                  <a:schemeClr val="bg1"/>
                </a:solidFill>
                <a:latin typeface="Roboto" panose="02000000000000000000" pitchFamily="2" charset="0"/>
                <a:ea typeface="Roboto" panose="02000000000000000000" pitchFamily="2" charset="0"/>
                <a:cs typeface="Roboto" panose="02000000000000000000" pitchFamily="2" charset="0"/>
              </a:rPr>
              <a:t>Upgrades and costs</a:t>
            </a:r>
            <a:endParaRPr lang="en-GB" sz="3200" b="1">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9" name="Rectangle 8">
            <a:extLst>
              <a:ext uri="{FF2B5EF4-FFF2-40B4-BE49-F238E27FC236}">
                <a16:creationId xmlns:a16="http://schemas.microsoft.com/office/drawing/2014/main" id="{E0C7B01E-5B27-5032-FE13-1C63C982EACF}"/>
              </a:ext>
            </a:extLst>
          </p:cNvPr>
          <p:cNvSpPr/>
          <p:nvPr/>
        </p:nvSpPr>
        <p:spPr>
          <a:xfrm>
            <a:off x="0" y="6459369"/>
            <a:ext cx="12192000" cy="404761"/>
          </a:xfrm>
          <a:prstGeom prst="rect">
            <a:avLst/>
          </a:prstGeom>
          <a:solidFill>
            <a:srgbClr val="008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9">
            <a:extLst>
              <a:ext uri="{FF2B5EF4-FFF2-40B4-BE49-F238E27FC236}">
                <a16:creationId xmlns:a16="http://schemas.microsoft.com/office/drawing/2014/main" id="{F085ED2F-9C72-6B18-B67A-4533097A477D}"/>
              </a:ext>
            </a:extLst>
          </p:cNvPr>
          <p:cNvGrpSpPr/>
          <p:nvPr/>
        </p:nvGrpSpPr>
        <p:grpSpPr>
          <a:xfrm>
            <a:off x="11097683" y="6513554"/>
            <a:ext cx="1011528" cy="296390"/>
            <a:chOff x="8948148" y="5756915"/>
            <a:chExt cx="3002166" cy="920334"/>
          </a:xfrm>
        </p:grpSpPr>
        <p:sp>
          <p:nvSpPr>
            <p:cNvPr id="11" name="Oval 10">
              <a:extLst>
                <a:ext uri="{FF2B5EF4-FFF2-40B4-BE49-F238E27FC236}">
                  <a16:creationId xmlns:a16="http://schemas.microsoft.com/office/drawing/2014/main" id="{8E3CCEAD-0512-146A-81D9-6DEE49A75AAE}"/>
                </a:ext>
              </a:extLst>
            </p:cNvPr>
            <p:cNvSpPr/>
            <p:nvPr/>
          </p:nvSpPr>
          <p:spPr>
            <a:xfrm>
              <a:off x="8948148" y="5756915"/>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AFFC1281-608C-3BB6-D736-56B3B230BA44}"/>
                </a:ext>
              </a:extLst>
            </p:cNvPr>
            <p:cNvSpPr/>
            <p:nvPr/>
          </p:nvSpPr>
          <p:spPr>
            <a:xfrm>
              <a:off x="9992031" y="5756915"/>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6B68B573-C825-E54B-926E-777E95DAAEC8}"/>
                </a:ext>
              </a:extLst>
            </p:cNvPr>
            <p:cNvSpPr/>
            <p:nvPr/>
          </p:nvSpPr>
          <p:spPr>
            <a:xfrm>
              <a:off x="11035914" y="5756915"/>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Graphic 21" descr="Electric Tower outline">
              <a:extLst>
                <a:ext uri="{FF2B5EF4-FFF2-40B4-BE49-F238E27FC236}">
                  <a16:creationId xmlns:a16="http://schemas.microsoft.com/office/drawing/2014/main" id="{2FA73709-ED25-7DAB-6FC8-C403285F4FC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19248" y="5828015"/>
              <a:ext cx="772200" cy="772200"/>
            </a:xfrm>
            <a:prstGeom prst="rect">
              <a:avLst/>
            </a:prstGeom>
          </p:spPr>
        </p:pic>
        <p:pic>
          <p:nvPicPr>
            <p:cNvPr id="23" name="Graphic 22" descr="Plugged Unplugged outline">
              <a:extLst>
                <a:ext uri="{FF2B5EF4-FFF2-40B4-BE49-F238E27FC236}">
                  <a16:creationId xmlns:a16="http://schemas.microsoft.com/office/drawing/2014/main" id="{067F6DB8-6197-4A83-C55D-17AD0F8C8CD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11081984" y="5854993"/>
              <a:ext cx="822258" cy="822256"/>
            </a:xfrm>
            <a:prstGeom prst="rect">
              <a:avLst/>
            </a:prstGeom>
          </p:spPr>
        </p:pic>
        <p:pic>
          <p:nvPicPr>
            <p:cNvPr id="24" name="Picture 23">
              <a:extLst>
                <a:ext uri="{FF2B5EF4-FFF2-40B4-BE49-F238E27FC236}">
                  <a16:creationId xmlns:a16="http://schemas.microsoft.com/office/drawing/2014/main" id="{201A9E8A-70FD-04E2-45F6-8FD518D50E95}"/>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0154522" y="5900872"/>
              <a:ext cx="626643" cy="660154"/>
            </a:xfrm>
            <a:prstGeom prst="rect">
              <a:avLst/>
            </a:prstGeom>
          </p:spPr>
        </p:pic>
      </p:grpSp>
      <p:grpSp>
        <p:nvGrpSpPr>
          <p:cNvPr id="5" name="Group 4">
            <a:extLst>
              <a:ext uri="{FF2B5EF4-FFF2-40B4-BE49-F238E27FC236}">
                <a16:creationId xmlns:a16="http://schemas.microsoft.com/office/drawing/2014/main" id="{31124F41-354C-B9F3-6992-43D208E41029}"/>
              </a:ext>
            </a:extLst>
          </p:cNvPr>
          <p:cNvGrpSpPr/>
          <p:nvPr/>
        </p:nvGrpSpPr>
        <p:grpSpPr>
          <a:xfrm>
            <a:off x="988249" y="1541047"/>
            <a:ext cx="637818" cy="682188"/>
            <a:chOff x="572587" y="3365168"/>
            <a:chExt cx="637818" cy="682188"/>
          </a:xfrm>
          <a:noFill/>
        </p:grpSpPr>
        <p:sp>
          <p:nvSpPr>
            <p:cNvPr id="6" name="Rectangle: Top Corners Rounded 5">
              <a:extLst>
                <a:ext uri="{FF2B5EF4-FFF2-40B4-BE49-F238E27FC236}">
                  <a16:creationId xmlns:a16="http://schemas.microsoft.com/office/drawing/2014/main" id="{5CCEE2EF-56BB-0206-3C9B-7CCFB66DA01A}"/>
                </a:ext>
              </a:extLst>
            </p:cNvPr>
            <p:cNvSpPr/>
            <p:nvPr/>
          </p:nvSpPr>
          <p:spPr>
            <a:xfrm>
              <a:off x="572587" y="3626051"/>
              <a:ext cx="444088" cy="421305"/>
            </a:xfrm>
            <a:prstGeom prst="round2SameRect">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Top Corners Rounded 13">
              <a:extLst>
                <a:ext uri="{FF2B5EF4-FFF2-40B4-BE49-F238E27FC236}">
                  <a16:creationId xmlns:a16="http://schemas.microsoft.com/office/drawing/2014/main" id="{435DBD3C-27BC-9E05-CCA7-95DB5286FEFA}"/>
                </a:ext>
              </a:extLst>
            </p:cNvPr>
            <p:cNvSpPr/>
            <p:nvPr/>
          </p:nvSpPr>
          <p:spPr>
            <a:xfrm>
              <a:off x="621028" y="3776405"/>
              <a:ext cx="96714" cy="190828"/>
            </a:xfrm>
            <a:prstGeom prst="round2SameRect">
              <a:avLst>
                <a:gd name="adj1" fmla="val 41288"/>
                <a:gd name="adj2" fmla="val 0"/>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Top Corners Rounded 14">
              <a:extLst>
                <a:ext uri="{FF2B5EF4-FFF2-40B4-BE49-F238E27FC236}">
                  <a16:creationId xmlns:a16="http://schemas.microsoft.com/office/drawing/2014/main" id="{33F13BF8-2539-613D-F760-42A54D14F49C}"/>
                </a:ext>
              </a:extLst>
            </p:cNvPr>
            <p:cNvSpPr/>
            <p:nvPr/>
          </p:nvSpPr>
          <p:spPr>
            <a:xfrm>
              <a:off x="749562" y="3776405"/>
              <a:ext cx="96714" cy="190828"/>
            </a:xfrm>
            <a:prstGeom prst="round2SameRect">
              <a:avLst>
                <a:gd name="adj1" fmla="val 41288"/>
                <a:gd name="adj2" fmla="val 0"/>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Top Corners Rounded 15">
              <a:extLst>
                <a:ext uri="{FF2B5EF4-FFF2-40B4-BE49-F238E27FC236}">
                  <a16:creationId xmlns:a16="http://schemas.microsoft.com/office/drawing/2014/main" id="{DE8A2B09-4770-4C24-C47C-717C1989D494}"/>
                </a:ext>
              </a:extLst>
            </p:cNvPr>
            <p:cNvSpPr/>
            <p:nvPr/>
          </p:nvSpPr>
          <p:spPr>
            <a:xfrm>
              <a:off x="878096" y="3776405"/>
              <a:ext cx="96714" cy="190828"/>
            </a:xfrm>
            <a:prstGeom prst="round2SameRect">
              <a:avLst>
                <a:gd name="adj1" fmla="val 41288"/>
                <a:gd name="adj2" fmla="val 0"/>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896169A7-2E60-00AE-4337-610EB7BCA010}"/>
                </a:ext>
              </a:extLst>
            </p:cNvPr>
            <p:cNvSpPr/>
            <p:nvPr/>
          </p:nvSpPr>
          <p:spPr>
            <a:xfrm>
              <a:off x="618700" y="3922058"/>
              <a:ext cx="96714" cy="45719"/>
            </a:xfrm>
            <a:prstGeom prst="rect">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49379C15-55C8-D91E-9CE2-AD14BAEFA22A}"/>
                </a:ext>
              </a:extLst>
            </p:cNvPr>
            <p:cNvSpPr/>
            <p:nvPr/>
          </p:nvSpPr>
          <p:spPr>
            <a:xfrm>
              <a:off x="749805" y="3922058"/>
              <a:ext cx="96714" cy="45719"/>
            </a:xfrm>
            <a:prstGeom prst="rect">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80535E00-8A9E-68A9-DB74-534D55D2F0B1}"/>
                </a:ext>
              </a:extLst>
            </p:cNvPr>
            <p:cNvSpPr/>
            <p:nvPr/>
          </p:nvSpPr>
          <p:spPr>
            <a:xfrm>
              <a:off x="876146" y="3922058"/>
              <a:ext cx="96714" cy="45719"/>
            </a:xfrm>
            <a:prstGeom prst="rect">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Connector 19">
              <a:extLst>
                <a:ext uri="{FF2B5EF4-FFF2-40B4-BE49-F238E27FC236}">
                  <a16:creationId xmlns:a16="http://schemas.microsoft.com/office/drawing/2014/main" id="{C532F010-FD99-2BC3-A053-488BB96F834B}"/>
                </a:ext>
              </a:extLst>
            </p:cNvPr>
            <p:cNvCxnSpPr/>
            <p:nvPr/>
          </p:nvCxnSpPr>
          <p:spPr>
            <a:xfrm>
              <a:off x="572587" y="3978349"/>
              <a:ext cx="444088" cy="0"/>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9893873-4A29-508E-8E0C-DF752B4532F9}"/>
                </a:ext>
              </a:extLst>
            </p:cNvPr>
            <p:cNvCxnSpPr>
              <a:cxnSpLocks/>
            </p:cNvCxnSpPr>
            <p:nvPr/>
          </p:nvCxnSpPr>
          <p:spPr>
            <a:xfrm>
              <a:off x="585287" y="3660849"/>
              <a:ext cx="418013" cy="0"/>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6EF96B7-B470-BCF6-A8EA-E139D9C93406}"/>
                </a:ext>
              </a:extLst>
            </p:cNvPr>
            <p:cNvCxnSpPr>
              <a:cxnSpLocks/>
            </p:cNvCxnSpPr>
            <p:nvPr/>
          </p:nvCxnSpPr>
          <p:spPr>
            <a:xfrm>
              <a:off x="673409" y="3660849"/>
              <a:ext cx="0" cy="114128"/>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906B861-91E7-B1A5-68C7-09619A3DDDC0}"/>
                </a:ext>
              </a:extLst>
            </p:cNvPr>
            <p:cNvCxnSpPr>
              <a:cxnSpLocks/>
            </p:cNvCxnSpPr>
            <p:nvPr/>
          </p:nvCxnSpPr>
          <p:spPr>
            <a:xfrm>
              <a:off x="797777" y="3657662"/>
              <a:ext cx="0" cy="114128"/>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D3B3E72-7271-67F1-B93A-9C019A75F566}"/>
                </a:ext>
              </a:extLst>
            </p:cNvPr>
            <p:cNvCxnSpPr>
              <a:cxnSpLocks/>
            </p:cNvCxnSpPr>
            <p:nvPr/>
          </p:nvCxnSpPr>
          <p:spPr>
            <a:xfrm>
              <a:off x="927679" y="3657662"/>
              <a:ext cx="0" cy="114128"/>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59B238B-F5FE-7200-8872-B0B323C2CD20}"/>
                </a:ext>
              </a:extLst>
            </p:cNvPr>
            <p:cNvCxnSpPr>
              <a:cxnSpLocks/>
            </p:cNvCxnSpPr>
            <p:nvPr/>
          </p:nvCxnSpPr>
          <p:spPr>
            <a:xfrm>
              <a:off x="671821" y="3365168"/>
              <a:ext cx="0" cy="114128"/>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B34DA5A-614D-D5E0-E298-8BA2FBBE85CB}"/>
                </a:ext>
              </a:extLst>
            </p:cNvPr>
            <p:cNvCxnSpPr>
              <a:cxnSpLocks/>
            </p:cNvCxnSpPr>
            <p:nvPr/>
          </p:nvCxnSpPr>
          <p:spPr>
            <a:xfrm>
              <a:off x="799364" y="3365168"/>
              <a:ext cx="0" cy="114128"/>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00C2058-5844-B7F2-245C-3DDEFD966A03}"/>
                </a:ext>
              </a:extLst>
            </p:cNvPr>
            <p:cNvCxnSpPr>
              <a:cxnSpLocks/>
            </p:cNvCxnSpPr>
            <p:nvPr/>
          </p:nvCxnSpPr>
          <p:spPr>
            <a:xfrm>
              <a:off x="923733" y="3365168"/>
              <a:ext cx="0" cy="114128"/>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Rectangle: Rounded Corners 31">
              <a:extLst>
                <a:ext uri="{FF2B5EF4-FFF2-40B4-BE49-F238E27FC236}">
                  <a16:creationId xmlns:a16="http://schemas.microsoft.com/office/drawing/2014/main" id="{B70FA899-A8BB-7C06-78C1-C5B89AED91F8}"/>
                </a:ext>
              </a:extLst>
            </p:cNvPr>
            <p:cNvSpPr/>
            <p:nvPr/>
          </p:nvSpPr>
          <p:spPr>
            <a:xfrm>
              <a:off x="630237" y="3432175"/>
              <a:ext cx="83582" cy="128045"/>
            </a:xfrm>
            <a:prstGeom prst="roundRect">
              <a:avLst>
                <a:gd name="adj" fmla="val 33761"/>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Rounded Corners 32">
              <a:extLst>
                <a:ext uri="{FF2B5EF4-FFF2-40B4-BE49-F238E27FC236}">
                  <a16:creationId xmlns:a16="http://schemas.microsoft.com/office/drawing/2014/main" id="{D3B445FA-C027-AA27-4726-06F07D14FE2B}"/>
                </a:ext>
              </a:extLst>
            </p:cNvPr>
            <p:cNvSpPr/>
            <p:nvPr/>
          </p:nvSpPr>
          <p:spPr>
            <a:xfrm>
              <a:off x="757067" y="3431196"/>
              <a:ext cx="83582" cy="128045"/>
            </a:xfrm>
            <a:prstGeom prst="roundRect">
              <a:avLst>
                <a:gd name="adj" fmla="val 33761"/>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00BD9EC6-CF31-4EDB-F36A-38635485B8CD}"/>
                </a:ext>
              </a:extLst>
            </p:cNvPr>
            <p:cNvSpPr/>
            <p:nvPr/>
          </p:nvSpPr>
          <p:spPr>
            <a:xfrm>
              <a:off x="883897" y="3427042"/>
              <a:ext cx="83582" cy="128045"/>
            </a:xfrm>
            <a:prstGeom prst="roundRect">
              <a:avLst>
                <a:gd name="adj" fmla="val 33761"/>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Left Bracket 34">
              <a:extLst>
                <a:ext uri="{FF2B5EF4-FFF2-40B4-BE49-F238E27FC236}">
                  <a16:creationId xmlns:a16="http://schemas.microsoft.com/office/drawing/2014/main" id="{48969805-1701-410B-34F9-0AC83F333797}"/>
                </a:ext>
              </a:extLst>
            </p:cNvPr>
            <p:cNvSpPr/>
            <p:nvPr/>
          </p:nvSpPr>
          <p:spPr>
            <a:xfrm rot="5400000">
              <a:off x="648114" y="3577223"/>
              <a:ext cx="45719" cy="45719"/>
            </a:xfrm>
            <a:prstGeom prst="leftBracket">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6" name="Left Bracket 35">
              <a:extLst>
                <a:ext uri="{FF2B5EF4-FFF2-40B4-BE49-F238E27FC236}">
                  <a16:creationId xmlns:a16="http://schemas.microsoft.com/office/drawing/2014/main" id="{96236FE2-989B-E0F2-0E8E-8825B3C2C01B}"/>
                </a:ext>
              </a:extLst>
            </p:cNvPr>
            <p:cNvSpPr/>
            <p:nvPr/>
          </p:nvSpPr>
          <p:spPr>
            <a:xfrm rot="5400000">
              <a:off x="777088" y="3576956"/>
              <a:ext cx="45719" cy="45719"/>
            </a:xfrm>
            <a:prstGeom prst="leftBracket">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7" name="Left Bracket 36">
              <a:extLst>
                <a:ext uri="{FF2B5EF4-FFF2-40B4-BE49-F238E27FC236}">
                  <a16:creationId xmlns:a16="http://schemas.microsoft.com/office/drawing/2014/main" id="{6F77D7E2-2112-72D8-113E-EA89418C2E66}"/>
                </a:ext>
              </a:extLst>
            </p:cNvPr>
            <p:cNvSpPr/>
            <p:nvPr/>
          </p:nvSpPr>
          <p:spPr>
            <a:xfrm rot="5400000">
              <a:off x="898982" y="3573341"/>
              <a:ext cx="45719" cy="45719"/>
            </a:xfrm>
            <a:prstGeom prst="leftBracket">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 name="Rectangle: Top Corners Rounded 37">
              <a:extLst>
                <a:ext uri="{FF2B5EF4-FFF2-40B4-BE49-F238E27FC236}">
                  <a16:creationId xmlns:a16="http://schemas.microsoft.com/office/drawing/2014/main" id="{071E811F-9C75-928B-F133-CCA4869A827E}"/>
                </a:ext>
              </a:extLst>
            </p:cNvPr>
            <p:cNvSpPr/>
            <p:nvPr/>
          </p:nvSpPr>
          <p:spPr>
            <a:xfrm>
              <a:off x="1092572" y="3775866"/>
              <a:ext cx="117833" cy="271487"/>
            </a:xfrm>
            <a:prstGeom prst="round2SameRect">
              <a:avLst>
                <a:gd name="adj1" fmla="val 41288"/>
                <a:gd name="adj2" fmla="val 0"/>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Hexagon 38">
              <a:extLst>
                <a:ext uri="{FF2B5EF4-FFF2-40B4-BE49-F238E27FC236}">
                  <a16:creationId xmlns:a16="http://schemas.microsoft.com/office/drawing/2014/main" id="{4DCB5922-36CE-19CC-6769-050799FCCC9C}"/>
                </a:ext>
              </a:extLst>
            </p:cNvPr>
            <p:cNvSpPr/>
            <p:nvPr/>
          </p:nvSpPr>
          <p:spPr>
            <a:xfrm>
              <a:off x="887028" y="3365168"/>
              <a:ext cx="77273" cy="63832"/>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Hexagon 39">
              <a:extLst>
                <a:ext uri="{FF2B5EF4-FFF2-40B4-BE49-F238E27FC236}">
                  <a16:creationId xmlns:a16="http://schemas.microsoft.com/office/drawing/2014/main" id="{80886874-E572-506B-455C-C5B19A88BF4C}"/>
                </a:ext>
              </a:extLst>
            </p:cNvPr>
            <p:cNvSpPr/>
            <p:nvPr/>
          </p:nvSpPr>
          <p:spPr>
            <a:xfrm>
              <a:off x="1112992" y="3365652"/>
              <a:ext cx="77273" cy="63832"/>
            </a:xfrm>
            <a:prstGeom prst="hexagon">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1" name="Straight Connector 40">
              <a:extLst>
                <a:ext uri="{FF2B5EF4-FFF2-40B4-BE49-F238E27FC236}">
                  <a16:creationId xmlns:a16="http://schemas.microsoft.com/office/drawing/2014/main" id="{4F98E2A9-3B5E-81D2-F4FB-EB28C88F8C51}"/>
                </a:ext>
              </a:extLst>
            </p:cNvPr>
            <p:cNvCxnSpPr>
              <a:cxnSpLocks/>
            </p:cNvCxnSpPr>
            <p:nvPr/>
          </p:nvCxnSpPr>
          <p:spPr>
            <a:xfrm>
              <a:off x="964301" y="3398673"/>
              <a:ext cx="148691" cy="484"/>
            </a:xfrm>
            <a:prstGeom prst="line">
              <a:avLst/>
            </a:prstGeom>
            <a:grpFill/>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Left Bracket 41">
              <a:extLst>
                <a:ext uri="{FF2B5EF4-FFF2-40B4-BE49-F238E27FC236}">
                  <a16:creationId xmlns:a16="http://schemas.microsoft.com/office/drawing/2014/main" id="{4BC1BABD-39AC-824E-7C7E-182458810ADF}"/>
                </a:ext>
              </a:extLst>
            </p:cNvPr>
            <p:cNvSpPr/>
            <p:nvPr/>
          </p:nvSpPr>
          <p:spPr>
            <a:xfrm rot="5400000">
              <a:off x="1130010" y="3731289"/>
              <a:ext cx="45719" cy="45719"/>
            </a:xfrm>
            <a:prstGeom prst="leftBracket">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43" name="Straight Connector 42">
              <a:extLst>
                <a:ext uri="{FF2B5EF4-FFF2-40B4-BE49-F238E27FC236}">
                  <a16:creationId xmlns:a16="http://schemas.microsoft.com/office/drawing/2014/main" id="{1A8D93F3-569E-6C02-AAED-BA62E2E4DCB8}"/>
                </a:ext>
              </a:extLst>
            </p:cNvPr>
            <p:cNvCxnSpPr>
              <a:cxnSpLocks/>
              <a:endCxn id="42" idx="1"/>
            </p:cNvCxnSpPr>
            <p:nvPr/>
          </p:nvCxnSpPr>
          <p:spPr>
            <a:xfrm>
              <a:off x="1151488" y="3434000"/>
              <a:ext cx="1381" cy="297289"/>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A74B1AA-2D4B-22A5-FC4B-83C328A3BECC}"/>
                </a:ext>
              </a:extLst>
            </p:cNvPr>
            <p:cNvCxnSpPr>
              <a:cxnSpLocks/>
            </p:cNvCxnSpPr>
            <p:nvPr/>
          </p:nvCxnSpPr>
          <p:spPr>
            <a:xfrm>
              <a:off x="1110208" y="3445711"/>
              <a:ext cx="81925" cy="0"/>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9AD79B2-4A73-5553-FF3D-5ADA03B52D77}"/>
                </a:ext>
              </a:extLst>
            </p:cNvPr>
            <p:cNvCxnSpPr>
              <a:cxnSpLocks/>
            </p:cNvCxnSpPr>
            <p:nvPr/>
          </p:nvCxnSpPr>
          <p:spPr>
            <a:xfrm>
              <a:off x="1110208" y="3482977"/>
              <a:ext cx="81925" cy="0"/>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E1D77BD-6FE5-82E9-072A-7C23A2A9AC39}"/>
                </a:ext>
              </a:extLst>
            </p:cNvPr>
            <p:cNvCxnSpPr>
              <a:cxnSpLocks/>
            </p:cNvCxnSpPr>
            <p:nvPr/>
          </p:nvCxnSpPr>
          <p:spPr>
            <a:xfrm>
              <a:off x="1110208" y="3520243"/>
              <a:ext cx="81925" cy="0"/>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D3F47B5-E4A9-751D-D902-81E45D4758F5}"/>
                </a:ext>
              </a:extLst>
            </p:cNvPr>
            <p:cNvCxnSpPr>
              <a:cxnSpLocks/>
            </p:cNvCxnSpPr>
            <p:nvPr/>
          </p:nvCxnSpPr>
          <p:spPr>
            <a:xfrm>
              <a:off x="1110208" y="3557509"/>
              <a:ext cx="81925" cy="0"/>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A72B989-B142-488A-22B4-2349B5AC829E}"/>
                </a:ext>
              </a:extLst>
            </p:cNvPr>
            <p:cNvCxnSpPr>
              <a:cxnSpLocks/>
            </p:cNvCxnSpPr>
            <p:nvPr/>
          </p:nvCxnSpPr>
          <p:spPr>
            <a:xfrm>
              <a:off x="1110208" y="3594775"/>
              <a:ext cx="81925" cy="0"/>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F0142DC-DFDE-5763-9321-CF5E4CB2F57C}"/>
                </a:ext>
              </a:extLst>
            </p:cNvPr>
            <p:cNvCxnSpPr>
              <a:cxnSpLocks/>
            </p:cNvCxnSpPr>
            <p:nvPr/>
          </p:nvCxnSpPr>
          <p:spPr>
            <a:xfrm>
              <a:off x="1110208" y="3632041"/>
              <a:ext cx="81925" cy="0"/>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6A334E36-E2BB-11FE-38A4-2AD703692D6E}"/>
                </a:ext>
              </a:extLst>
            </p:cNvPr>
            <p:cNvCxnSpPr>
              <a:cxnSpLocks/>
            </p:cNvCxnSpPr>
            <p:nvPr/>
          </p:nvCxnSpPr>
          <p:spPr>
            <a:xfrm>
              <a:off x="1110208" y="3669307"/>
              <a:ext cx="81925" cy="0"/>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93A75C4-2859-6F62-D7AA-773E091DB1CB}"/>
                </a:ext>
              </a:extLst>
            </p:cNvPr>
            <p:cNvCxnSpPr>
              <a:cxnSpLocks/>
            </p:cNvCxnSpPr>
            <p:nvPr/>
          </p:nvCxnSpPr>
          <p:spPr>
            <a:xfrm>
              <a:off x="1110208" y="3706573"/>
              <a:ext cx="81925" cy="0"/>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374056CF-9A1A-45DB-4A41-475ED0E09CF6}"/>
                </a:ext>
              </a:extLst>
            </p:cNvPr>
            <p:cNvCxnSpPr>
              <a:cxnSpLocks/>
            </p:cNvCxnSpPr>
            <p:nvPr/>
          </p:nvCxnSpPr>
          <p:spPr>
            <a:xfrm>
              <a:off x="1092572" y="3944917"/>
              <a:ext cx="112031" cy="0"/>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A563FC4-B470-258B-3B4A-5A9184BC7A89}"/>
                </a:ext>
              </a:extLst>
            </p:cNvPr>
            <p:cNvCxnSpPr>
              <a:cxnSpLocks/>
            </p:cNvCxnSpPr>
            <p:nvPr/>
          </p:nvCxnSpPr>
          <p:spPr>
            <a:xfrm>
              <a:off x="1098313" y="3978349"/>
              <a:ext cx="112031" cy="0"/>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54" name="Straight Connector 53">
            <a:extLst>
              <a:ext uri="{FF2B5EF4-FFF2-40B4-BE49-F238E27FC236}">
                <a16:creationId xmlns:a16="http://schemas.microsoft.com/office/drawing/2014/main" id="{E9E56105-19E1-ACD1-6E14-229728F56AE0}"/>
              </a:ext>
            </a:extLst>
          </p:cNvPr>
          <p:cNvCxnSpPr>
            <a:cxnSpLocks/>
          </p:cNvCxnSpPr>
          <p:nvPr/>
        </p:nvCxnSpPr>
        <p:spPr>
          <a:xfrm flipV="1">
            <a:off x="814798" y="1307815"/>
            <a:ext cx="1190389" cy="4411"/>
          </a:xfrm>
          <a:prstGeom prst="line">
            <a:avLst/>
          </a:prstGeom>
          <a:ln w="19050">
            <a:solidFill>
              <a:schemeClr val="bg1"/>
            </a:solidFill>
            <a:prstDash val="sysDash"/>
          </a:ln>
        </p:spPr>
        <p:style>
          <a:lnRef idx="1">
            <a:schemeClr val="dk1"/>
          </a:lnRef>
          <a:fillRef idx="0">
            <a:schemeClr val="dk1"/>
          </a:fillRef>
          <a:effectRef idx="0">
            <a:schemeClr val="dk1"/>
          </a:effectRef>
          <a:fontRef idx="minor">
            <a:schemeClr val="tx1"/>
          </a:fontRef>
        </p:style>
      </p:cxnSp>
      <p:cxnSp>
        <p:nvCxnSpPr>
          <p:cNvPr id="97" name="Straight Connector 96">
            <a:extLst>
              <a:ext uri="{FF2B5EF4-FFF2-40B4-BE49-F238E27FC236}">
                <a16:creationId xmlns:a16="http://schemas.microsoft.com/office/drawing/2014/main" id="{4143EB45-DEA2-7702-E650-6FC3311C244D}"/>
              </a:ext>
            </a:extLst>
          </p:cNvPr>
          <p:cNvCxnSpPr>
            <a:cxnSpLocks/>
          </p:cNvCxnSpPr>
          <p:nvPr/>
        </p:nvCxnSpPr>
        <p:spPr>
          <a:xfrm flipH="1" flipV="1">
            <a:off x="2074502" y="1311260"/>
            <a:ext cx="380510" cy="445382"/>
          </a:xfrm>
          <a:prstGeom prst="line">
            <a:avLst/>
          </a:prstGeom>
          <a:ln w="19050">
            <a:solidFill>
              <a:schemeClr val="bg1"/>
            </a:solidFill>
            <a:prstDash val="sysDash"/>
          </a:ln>
        </p:spPr>
        <p:style>
          <a:lnRef idx="1">
            <a:schemeClr val="dk1"/>
          </a:lnRef>
          <a:fillRef idx="0">
            <a:schemeClr val="dk1"/>
          </a:fillRef>
          <a:effectRef idx="0">
            <a:schemeClr val="dk1"/>
          </a:effectRef>
          <a:fontRef idx="minor">
            <a:schemeClr val="tx1"/>
          </a:fontRef>
        </p:style>
      </p:cxnSp>
      <p:sp>
        <p:nvSpPr>
          <p:cNvPr id="100" name="TextBox 99">
            <a:extLst>
              <a:ext uri="{FF2B5EF4-FFF2-40B4-BE49-F238E27FC236}">
                <a16:creationId xmlns:a16="http://schemas.microsoft.com/office/drawing/2014/main" id="{742575D2-0297-E893-B825-F3FD47754D6D}"/>
              </a:ext>
            </a:extLst>
          </p:cNvPr>
          <p:cNvSpPr txBox="1"/>
          <p:nvPr/>
        </p:nvSpPr>
        <p:spPr>
          <a:xfrm>
            <a:off x="2911964" y="1127402"/>
            <a:ext cx="9280035" cy="1200329"/>
          </a:xfrm>
          <a:prstGeom prst="rect">
            <a:avLst/>
          </a:prstGeom>
          <a:solidFill>
            <a:srgbClr val="008080"/>
          </a:solidFill>
        </p:spPr>
        <p:txBody>
          <a:bodyPr wrap="square">
            <a:spAutoFit/>
          </a:bodyPr>
          <a:lstStyle/>
          <a:p>
            <a:r>
              <a:rPr lang="en-GB" sz="2400">
                <a:solidFill>
                  <a:schemeClr val="bg1"/>
                </a:solidFill>
                <a:latin typeface="Roboto" panose="02000000000000000000" pitchFamily="2" charset="0"/>
                <a:ea typeface="Roboto" panose="02000000000000000000" pitchFamily="2" charset="0"/>
                <a:cs typeface="Roboto" panose="02000000000000000000" pitchFamily="2" charset="0"/>
              </a:rPr>
              <a:t>DNOs have a responsibility to ensure </a:t>
            </a:r>
            <a:r>
              <a:rPr lang="en-GB" sz="2400" b="1">
                <a:solidFill>
                  <a:schemeClr val="bg1"/>
                </a:solidFill>
                <a:latin typeface="Roboto" panose="02000000000000000000" pitchFamily="2" charset="0"/>
                <a:ea typeface="Roboto" panose="02000000000000000000" pitchFamily="2" charset="0"/>
                <a:cs typeface="Roboto" panose="02000000000000000000" pitchFamily="2" charset="0"/>
              </a:rPr>
              <a:t>capacity and cost-effective reinforcement</a:t>
            </a:r>
            <a:r>
              <a:rPr lang="en-GB" sz="2400">
                <a:solidFill>
                  <a:schemeClr val="bg1"/>
                </a:solidFill>
                <a:latin typeface="Roboto" panose="02000000000000000000" pitchFamily="2" charset="0"/>
                <a:ea typeface="Roboto" panose="02000000000000000000" pitchFamily="2" charset="0"/>
                <a:cs typeface="Roboto" panose="02000000000000000000" pitchFamily="2" charset="0"/>
              </a:rPr>
              <a:t> to lines, cables or substations.</a:t>
            </a:r>
          </a:p>
          <a:p>
            <a:r>
              <a:rPr lang="en-GB" sz="2400">
                <a:solidFill>
                  <a:schemeClr val="bg1"/>
                </a:solidFill>
                <a:latin typeface="Roboto" panose="02000000000000000000" pitchFamily="2" charset="0"/>
                <a:ea typeface="Roboto" panose="02000000000000000000" pitchFamily="2" charset="0"/>
                <a:cs typeface="Roboto" panose="02000000000000000000" pitchFamily="2" charset="0"/>
              </a:rPr>
              <a:t>That may result from…</a:t>
            </a:r>
          </a:p>
        </p:txBody>
      </p:sp>
      <p:pic>
        <p:nvPicPr>
          <p:cNvPr id="102" name="Graphic 101" descr="Bar graph with upward trend with solid fill">
            <a:extLst>
              <a:ext uri="{FF2B5EF4-FFF2-40B4-BE49-F238E27FC236}">
                <a16:creationId xmlns:a16="http://schemas.microsoft.com/office/drawing/2014/main" id="{F752DBE6-402A-9A9F-7376-C12D5A8F38A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185285" y="2757745"/>
            <a:ext cx="914400" cy="914400"/>
          </a:xfrm>
          <a:prstGeom prst="rect">
            <a:avLst/>
          </a:prstGeom>
        </p:spPr>
      </p:pic>
      <p:pic>
        <p:nvPicPr>
          <p:cNvPr id="105" name="Graphic 104" descr="Binoculars with solid fill">
            <a:extLst>
              <a:ext uri="{FF2B5EF4-FFF2-40B4-BE49-F238E27FC236}">
                <a16:creationId xmlns:a16="http://schemas.microsoft.com/office/drawing/2014/main" id="{6171F4B5-5224-5F67-97E7-083D95B81AD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447915" y="2757745"/>
            <a:ext cx="914400" cy="914400"/>
          </a:xfrm>
          <a:prstGeom prst="rect">
            <a:avLst/>
          </a:prstGeom>
        </p:spPr>
      </p:pic>
      <p:pic>
        <p:nvPicPr>
          <p:cNvPr id="107" name="Graphic 106" descr="Plugged Unplugged with solid fill">
            <a:extLst>
              <a:ext uri="{FF2B5EF4-FFF2-40B4-BE49-F238E27FC236}">
                <a16:creationId xmlns:a16="http://schemas.microsoft.com/office/drawing/2014/main" id="{D4F69B2A-B633-E8F2-2777-270364D6AB2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816600" y="2722629"/>
            <a:ext cx="914400" cy="914400"/>
          </a:xfrm>
          <a:prstGeom prst="rect">
            <a:avLst/>
          </a:prstGeom>
        </p:spPr>
      </p:pic>
      <p:sp>
        <p:nvSpPr>
          <p:cNvPr id="108" name="TextBox 107">
            <a:extLst>
              <a:ext uri="{FF2B5EF4-FFF2-40B4-BE49-F238E27FC236}">
                <a16:creationId xmlns:a16="http://schemas.microsoft.com/office/drawing/2014/main" id="{27FC6D98-5478-98A8-8B63-EBCE378B4844}"/>
              </a:ext>
            </a:extLst>
          </p:cNvPr>
          <p:cNvSpPr txBox="1"/>
          <p:nvPr/>
        </p:nvSpPr>
        <p:spPr>
          <a:xfrm>
            <a:off x="899489" y="3644705"/>
            <a:ext cx="3485992" cy="369332"/>
          </a:xfrm>
          <a:prstGeom prst="rect">
            <a:avLst/>
          </a:prstGeom>
          <a:noFill/>
        </p:spPr>
        <p:txBody>
          <a:bodyPr wrap="square" rtlCol="0">
            <a:spAutoFit/>
          </a:bodyPr>
          <a:lstStyle/>
          <a:p>
            <a:pPr algn="ctr"/>
            <a:r>
              <a:rPr lang="en-GB">
                <a:solidFill>
                  <a:srgbClr val="008080"/>
                </a:solidFill>
                <a:latin typeface="Roboto" panose="02000000000000000000" pitchFamily="2" charset="0"/>
                <a:ea typeface="Roboto" panose="02000000000000000000" pitchFamily="2" charset="0"/>
                <a:cs typeface="Roboto" panose="02000000000000000000" pitchFamily="2" charset="0"/>
              </a:rPr>
              <a:t>Incremental demand growth</a:t>
            </a:r>
          </a:p>
        </p:txBody>
      </p:sp>
      <p:sp>
        <p:nvSpPr>
          <p:cNvPr id="109" name="TextBox 108">
            <a:extLst>
              <a:ext uri="{FF2B5EF4-FFF2-40B4-BE49-F238E27FC236}">
                <a16:creationId xmlns:a16="http://schemas.microsoft.com/office/drawing/2014/main" id="{5263DB2B-01CC-18AE-CD51-C7A819B720FC}"/>
              </a:ext>
            </a:extLst>
          </p:cNvPr>
          <p:cNvSpPr txBox="1"/>
          <p:nvPr/>
        </p:nvSpPr>
        <p:spPr>
          <a:xfrm>
            <a:off x="4530804" y="3644705"/>
            <a:ext cx="3485992" cy="369332"/>
          </a:xfrm>
          <a:prstGeom prst="rect">
            <a:avLst/>
          </a:prstGeom>
          <a:noFill/>
        </p:spPr>
        <p:txBody>
          <a:bodyPr wrap="square" rtlCol="0">
            <a:spAutoFit/>
          </a:bodyPr>
          <a:lstStyle/>
          <a:p>
            <a:pPr algn="ctr"/>
            <a:r>
              <a:rPr lang="en-GB">
                <a:solidFill>
                  <a:srgbClr val="008080"/>
                </a:solidFill>
                <a:latin typeface="Roboto" panose="02000000000000000000" pitchFamily="2" charset="0"/>
                <a:ea typeface="Roboto" panose="02000000000000000000" pitchFamily="2" charset="0"/>
                <a:cs typeface="Roboto" panose="02000000000000000000" pitchFamily="2" charset="0"/>
              </a:rPr>
              <a:t>New connection requests</a:t>
            </a:r>
          </a:p>
        </p:txBody>
      </p:sp>
      <p:sp>
        <p:nvSpPr>
          <p:cNvPr id="110" name="TextBox 109">
            <a:extLst>
              <a:ext uri="{FF2B5EF4-FFF2-40B4-BE49-F238E27FC236}">
                <a16:creationId xmlns:a16="http://schemas.microsoft.com/office/drawing/2014/main" id="{F8BF9431-31CB-4920-AAA3-23FD1CF9697B}"/>
              </a:ext>
            </a:extLst>
          </p:cNvPr>
          <p:cNvSpPr txBox="1"/>
          <p:nvPr/>
        </p:nvSpPr>
        <p:spPr>
          <a:xfrm>
            <a:off x="8162119" y="3644705"/>
            <a:ext cx="3485992" cy="369332"/>
          </a:xfrm>
          <a:prstGeom prst="rect">
            <a:avLst/>
          </a:prstGeom>
          <a:noFill/>
        </p:spPr>
        <p:txBody>
          <a:bodyPr wrap="square" rtlCol="0">
            <a:spAutoFit/>
          </a:bodyPr>
          <a:lstStyle/>
          <a:p>
            <a:pPr algn="ctr"/>
            <a:r>
              <a:rPr lang="en-GB">
                <a:solidFill>
                  <a:srgbClr val="008080"/>
                </a:solidFill>
                <a:latin typeface="Roboto" panose="02000000000000000000" pitchFamily="2" charset="0"/>
                <a:ea typeface="Roboto" panose="02000000000000000000" pitchFamily="2" charset="0"/>
                <a:cs typeface="Roboto" panose="02000000000000000000" pitchFamily="2" charset="0"/>
              </a:rPr>
              <a:t>Forecast demand growth</a:t>
            </a:r>
          </a:p>
        </p:txBody>
      </p:sp>
      <p:sp>
        <p:nvSpPr>
          <p:cNvPr id="111" name="TextBox 110">
            <a:extLst>
              <a:ext uri="{FF2B5EF4-FFF2-40B4-BE49-F238E27FC236}">
                <a16:creationId xmlns:a16="http://schemas.microsoft.com/office/drawing/2014/main" id="{412BA44C-45F9-E5C4-98D1-510891922C47}"/>
              </a:ext>
            </a:extLst>
          </p:cNvPr>
          <p:cNvSpPr txBox="1"/>
          <p:nvPr/>
        </p:nvSpPr>
        <p:spPr>
          <a:xfrm>
            <a:off x="-99094" y="4406972"/>
            <a:ext cx="8664913" cy="400110"/>
          </a:xfrm>
          <a:prstGeom prst="rect">
            <a:avLst/>
          </a:prstGeom>
          <a:noFill/>
        </p:spPr>
        <p:txBody>
          <a:bodyPr wrap="square" rtlCol="0">
            <a:spAutoFit/>
          </a:bodyPr>
          <a:lstStyle/>
          <a:p>
            <a:r>
              <a:rPr lang="en-GB" sz="2000">
                <a:solidFill>
                  <a:schemeClr val="bg1"/>
                </a:solidFill>
                <a:highlight>
                  <a:srgbClr val="008080"/>
                </a:highlight>
                <a:latin typeface="Roboto" panose="02000000000000000000" pitchFamily="2" charset="0"/>
                <a:ea typeface="Roboto" panose="02000000000000000000" pitchFamily="2" charset="0"/>
                <a:cs typeface="Roboto" panose="02000000000000000000" pitchFamily="2" charset="0"/>
              </a:rPr>
              <a:t>    Customers partly bear the costs for upgrades through…</a:t>
            </a:r>
          </a:p>
        </p:txBody>
      </p:sp>
      <p:sp>
        <p:nvSpPr>
          <p:cNvPr id="113" name="TextBox 112">
            <a:extLst>
              <a:ext uri="{FF2B5EF4-FFF2-40B4-BE49-F238E27FC236}">
                <a16:creationId xmlns:a16="http://schemas.microsoft.com/office/drawing/2014/main" id="{FE0ECE6F-4EDE-4212-7D53-A2E7BDDC19BE}"/>
              </a:ext>
            </a:extLst>
          </p:cNvPr>
          <p:cNvSpPr txBox="1"/>
          <p:nvPr/>
        </p:nvSpPr>
        <p:spPr>
          <a:xfrm>
            <a:off x="1192750" y="4961276"/>
            <a:ext cx="4804192" cy="1200329"/>
          </a:xfrm>
          <a:prstGeom prst="rect">
            <a:avLst/>
          </a:prstGeom>
          <a:noFill/>
          <a:ln>
            <a:solidFill>
              <a:srgbClr val="008080"/>
            </a:solidFill>
          </a:ln>
        </p:spPr>
        <p:txBody>
          <a:bodyPr wrap="square">
            <a:spAutoFit/>
          </a:bodyPr>
          <a:lstStyle/>
          <a:p>
            <a:r>
              <a:rPr lang="en-GB" sz="1800" b="1">
                <a:solidFill>
                  <a:srgbClr val="008080"/>
                </a:solidFill>
                <a:effectLst/>
                <a:latin typeface="Roboto" panose="02000000000000000000" pitchFamily="2" charset="0"/>
                <a:ea typeface="Roboto" panose="02000000000000000000" pitchFamily="2" charset="0"/>
                <a:cs typeface="Roboto" panose="02000000000000000000" pitchFamily="2" charset="0"/>
              </a:rPr>
              <a:t>Distribution Use of System (</a:t>
            </a:r>
            <a:r>
              <a:rPr lang="en-GB" sz="1800" b="1" err="1">
                <a:solidFill>
                  <a:srgbClr val="008080"/>
                </a:solidFill>
                <a:effectLst/>
                <a:latin typeface="Roboto" panose="02000000000000000000" pitchFamily="2" charset="0"/>
                <a:ea typeface="Roboto" panose="02000000000000000000" pitchFamily="2" charset="0"/>
                <a:cs typeface="Roboto" panose="02000000000000000000" pitchFamily="2" charset="0"/>
              </a:rPr>
              <a:t>DUoS</a:t>
            </a:r>
            <a:r>
              <a:rPr lang="en-GB" sz="1800" b="1">
                <a:solidFill>
                  <a:srgbClr val="008080"/>
                </a:solidFill>
                <a:effectLst/>
                <a:latin typeface="Roboto" panose="02000000000000000000" pitchFamily="2" charset="0"/>
                <a:ea typeface="Roboto" panose="02000000000000000000" pitchFamily="2" charset="0"/>
                <a:cs typeface="Roboto" panose="02000000000000000000" pitchFamily="2" charset="0"/>
              </a:rPr>
              <a:t>) charges:</a:t>
            </a:r>
          </a:p>
          <a:p>
            <a:r>
              <a:rPr lang="en-GB" sz="1800">
                <a:effectLst/>
                <a:latin typeface="Roboto" panose="02000000000000000000" pitchFamily="2" charset="0"/>
                <a:ea typeface="Roboto" panose="02000000000000000000" pitchFamily="2" charset="0"/>
                <a:cs typeface="Roboto" panose="02000000000000000000" pitchFamily="2" charset="0"/>
              </a:rPr>
              <a:t>Ongoing charges paid by all network users for ongoing operations and reinforcements needed for incremental increases</a:t>
            </a:r>
            <a:endParaRPr lang="en-GB">
              <a:latin typeface="Roboto" panose="02000000000000000000" pitchFamily="2" charset="0"/>
              <a:ea typeface="Roboto" panose="02000000000000000000" pitchFamily="2" charset="0"/>
              <a:cs typeface="Roboto" panose="02000000000000000000" pitchFamily="2" charset="0"/>
            </a:endParaRPr>
          </a:p>
        </p:txBody>
      </p:sp>
      <p:sp>
        <p:nvSpPr>
          <p:cNvPr id="114" name="TextBox 113">
            <a:extLst>
              <a:ext uri="{FF2B5EF4-FFF2-40B4-BE49-F238E27FC236}">
                <a16:creationId xmlns:a16="http://schemas.microsoft.com/office/drawing/2014/main" id="{6AA50313-7169-134F-8A16-F2D79C297551}"/>
              </a:ext>
            </a:extLst>
          </p:cNvPr>
          <p:cNvSpPr txBox="1"/>
          <p:nvPr/>
        </p:nvSpPr>
        <p:spPr>
          <a:xfrm>
            <a:off x="6595425" y="4961276"/>
            <a:ext cx="4804192" cy="1200329"/>
          </a:xfrm>
          <a:prstGeom prst="rect">
            <a:avLst/>
          </a:prstGeom>
          <a:noFill/>
          <a:ln>
            <a:solidFill>
              <a:srgbClr val="008080"/>
            </a:solidFill>
          </a:ln>
        </p:spPr>
        <p:txBody>
          <a:bodyPr wrap="square">
            <a:spAutoFit/>
          </a:bodyPr>
          <a:lstStyle/>
          <a:p>
            <a:r>
              <a:rPr lang="en-GB" sz="1800" b="1">
                <a:solidFill>
                  <a:srgbClr val="008080"/>
                </a:solidFill>
                <a:effectLst/>
                <a:latin typeface="Roboto" panose="02000000000000000000" pitchFamily="2" charset="0"/>
                <a:ea typeface="Roboto" panose="02000000000000000000" pitchFamily="2" charset="0"/>
                <a:cs typeface="Roboto" panose="02000000000000000000" pitchFamily="2" charset="0"/>
              </a:rPr>
              <a:t>Connection charges:</a:t>
            </a:r>
          </a:p>
          <a:p>
            <a:r>
              <a:rPr lang="en-GB" sz="1800">
                <a:effectLst/>
                <a:latin typeface="Roboto" panose="02000000000000000000" pitchFamily="2" charset="0"/>
                <a:ea typeface="Roboto" panose="02000000000000000000" pitchFamily="2" charset="0"/>
                <a:cs typeface="Roboto" panose="02000000000000000000" pitchFamily="2" charset="0"/>
              </a:rPr>
              <a:t>One-off costs invoiced to customers directly to recover part of the costs of requested new connections</a:t>
            </a:r>
            <a:endParaRPr lang="en-GB">
              <a:latin typeface="Roboto" panose="02000000000000000000" pitchFamily="2" charset="0"/>
              <a:ea typeface="Roboto" panose="02000000000000000000" pitchFamily="2" charset="0"/>
              <a:cs typeface="Roboto" panose="02000000000000000000" pitchFamily="2" charset="0"/>
            </a:endParaRPr>
          </a:p>
        </p:txBody>
      </p:sp>
      <p:grpSp>
        <p:nvGrpSpPr>
          <p:cNvPr id="115" name="Group 114">
            <a:extLst>
              <a:ext uri="{FF2B5EF4-FFF2-40B4-BE49-F238E27FC236}">
                <a16:creationId xmlns:a16="http://schemas.microsoft.com/office/drawing/2014/main" id="{C60E30F4-330D-22A5-58BD-358CA7FD43DA}"/>
              </a:ext>
            </a:extLst>
          </p:cNvPr>
          <p:cNvGrpSpPr/>
          <p:nvPr/>
        </p:nvGrpSpPr>
        <p:grpSpPr>
          <a:xfrm>
            <a:off x="1779851" y="1266060"/>
            <a:ext cx="444089" cy="702842"/>
            <a:chOff x="3593239" y="1365786"/>
            <a:chExt cx="2531026" cy="5003081"/>
          </a:xfrm>
          <a:solidFill>
            <a:schemeClr val="bg1"/>
          </a:solidFill>
        </p:grpSpPr>
        <p:sp>
          <p:nvSpPr>
            <p:cNvPr id="116" name="Rectangle 115">
              <a:extLst>
                <a:ext uri="{FF2B5EF4-FFF2-40B4-BE49-F238E27FC236}">
                  <a16:creationId xmlns:a16="http://schemas.microsoft.com/office/drawing/2014/main" id="{9B33DA49-43E6-9822-616F-D97D1354271A}"/>
                </a:ext>
              </a:extLst>
            </p:cNvPr>
            <p:cNvSpPr/>
            <p:nvPr/>
          </p:nvSpPr>
          <p:spPr>
            <a:xfrm>
              <a:off x="4702288" y="1512022"/>
              <a:ext cx="367246" cy="3585272"/>
            </a:xfrm>
            <a:prstGeom prst="rect">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Rectangle 116">
              <a:extLst>
                <a:ext uri="{FF2B5EF4-FFF2-40B4-BE49-F238E27FC236}">
                  <a16:creationId xmlns:a16="http://schemas.microsoft.com/office/drawing/2014/main" id="{7FE95B29-0E92-38E3-C376-DBF836863B40}"/>
                </a:ext>
              </a:extLst>
            </p:cNvPr>
            <p:cNvSpPr/>
            <p:nvPr/>
          </p:nvSpPr>
          <p:spPr>
            <a:xfrm>
              <a:off x="4564069" y="4583335"/>
              <a:ext cx="642249" cy="1785532"/>
            </a:xfrm>
            <a:prstGeom prst="rect">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 name="Rectangle 117">
              <a:extLst>
                <a:ext uri="{FF2B5EF4-FFF2-40B4-BE49-F238E27FC236}">
                  <a16:creationId xmlns:a16="http://schemas.microsoft.com/office/drawing/2014/main" id="{BAE8AE5F-6C23-3591-7810-854CC84A7C8D}"/>
                </a:ext>
              </a:extLst>
            </p:cNvPr>
            <p:cNvSpPr/>
            <p:nvPr/>
          </p:nvSpPr>
          <p:spPr>
            <a:xfrm>
              <a:off x="3593239" y="1705770"/>
              <a:ext cx="2531026" cy="237429"/>
            </a:xfrm>
            <a:prstGeom prst="rect">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 name="Rectangle 118">
              <a:extLst>
                <a:ext uri="{FF2B5EF4-FFF2-40B4-BE49-F238E27FC236}">
                  <a16:creationId xmlns:a16="http://schemas.microsoft.com/office/drawing/2014/main" id="{3762F855-D1E3-5EA4-0081-5268D2E94276}"/>
                </a:ext>
              </a:extLst>
            </p:cNvPr>
            <p:cNvSpPr/>
            <p:nvPr/>
          </p:nvSpPr>
          <p:spPr>
            <a:xfrm>
              <a:off x="3776541" y="1368389"/>
              <a:ext cx="230385" cy="398504"/>
            </a:xfrm>
            <a:prstGeom prst="rect">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Rectangle 119">
              <a:extLst>
                <a:ext uri="{FF2B5EF4-FFF2-40B4-BE49-F238E27FC236}">
                  <a16:creationId xmlns:a16="http://schemas.microsoft.com/office/drawing/2014/main" id="{2999964C-F2AE-36BC-B4F7-9DA85F66174B}"/>
                </a:ext>
              </a:extLst>
            </p:cNvPr>
            <p:cNvSpPr/>
            <p:nvPr/>
          </p:nvSpPr>
          <p:spPr>
            <a:xfrm>
              <a:off x="4162850" y="1365786"/>
              <a:ext cx="230385" cy="398504"/>
            </a:xfrm>
            <a:prstGeom prst="rect">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Rectangle 120">
              <a:extLst>
                <a:ext uri="{FF2B5EF4-FFF2-40B4-BE49-F238E27FC236}">
                  <a16:creationId xmlns:a16="http://schemas.microsoft.com/office/drawing/2014/main" id="{1F45CEA5-8715-0912-245C-2E7DE21095D3}"/>
                </a:ext>
              </a:extLst>
            </p:cNvPr>
            <p:cNvSpPr/>
            <p:nvPr/>
          </p:nvSpPr>
          <p:spPr>
            <a:xfrm>
              <a:off x="5356644" y="1372351"/>
              <a:ext cx="230385" cy="398504"/>
            </a:xfrm>
            <a:prstGeom prst="rect">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Rectangle 121">
              <a:extLst>
                <a:ext uri="{FF2B5EF4-FFF2-40B4-BE49-F238E27FC236}">
                  <a16:creationId xmlns:a16="http://schemas.microsoft.com/office/drawing/2014/main" id="{3A891FE4-ED8D-6134-EB8A-727C9AF41019}"/>
                </a:ext>
              </a:extLst>
            </p:cNvPr>
            <p:cNvSpPr/>
            <p:nvPr/>
          </p:nvSpPr>
          <p:spPr>
            <a:xfrm>
              <a:off x="5742953" y="1369748"/>
              <a:ext cx="230385" cy="398504"/>
            </a:xfrm>
            <a:prstGeom prst="rect">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Rectangle 122">
              <a:extLst>
                <a:ext uri="{FF2B5EF4-FFF2-40B4-BE49-F238E27FC236}">
                  <a16:creationId xmlns:a16="http://schemas.microsoft.com/office/drawing/2014/main" id="{9E0B92FB-B6C2-0021-E7E1-E8C448CB8AA0}"/>
                </a:ext>
              </a:extLst>
            </p:cNvPr>
            <p:cNvSpPr/>
            <p:nvPr/>
          </p:nvSpPr>
          <p:spPr>
            <a:xfrm rot="18965544">
              <a:off x="4428315" y="1608845"/>
              <a:ext cx="108439" cy="996532"/>
            </a:xfrm>
            <a:prstGeom prst="rect">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Rectangle 123">
              <a:extLst>
                <a:ext uri="{FF2B5EF4-FFF2-40B4-BE49-F238E27FC236}">
                  <a16:creationId xmlns:a16="http://schemas.microsoft.com/office/drawing/2014/main" id="{BBD7FBA9-8FB3-826C-D037-921821D5828E}"/>
                </a:ext>
              </a:extLst>
            </p:cNvPr>
            <p:cNvSpPr/>
            <p:nvPr/>
          </p:nvSpPr>
          <p:spPr>
            <a:xfrm rot="2634456" flipH="1">
              <a:off x="5262805" y="1620777"/>
              <a:ext cx="108439" cy="996532"/>
            </a:xfrm>
            <a:prstGeom prst="rect">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27" name="Straight Connector 126">
            <a:extLst>
              <a:ext uri="{FF2B5EF4-FFF2-40B4-BE49-F238E27FC236}">
                <a16:creationId xmlns:a16="http://schemas.microsoft.com/office/drawing/2014/main" id="{18CD6C8C-E820-5086-D45C-9B322B98D1C0}"/>
              </a:ext>
            </a:extLst>
          </p:cNvPr>
          <p:cNvCxnSpPr>
            <a:cxnSpLocks/>
            <a:endCxn id="32" idx="0"/>
          </p:cNvCxnSpPr>
          <p:nvPr/>
        </p:nvCxnSpPr>
        <p:spPr>
          <a:xfrm>
            <a:off x="814798" y="1299602"/>
            <a:ext cx="272892" cy="308452"/>
          </a:xfrm>
          <a:prstGeom prst="line">
            <a:avLst/>
          </a:prstGeom>
          <a:ln w="19050">
            <a:solidFill>
              <a:schemeClr val="bg1"/>
            </a:solidFill>
            <a:prstDash val="sysDash"/>
          </a:ln>
        </p:spPr>
        <p:style>
          <a:lnRef idx="1">
            <a:schemeClr val="dk1"/>
          </a:lnRef>
          <a:fillRef idx="0">
            <a:schemeClr val="dk1"/>
          </a:fillRef>
          <a:effectRef idx="0">
            <a:schemeClr val="dk1"/>
          </a:effectRef>
          <a:fontRef idx="minor">
            <a:schemeClr val="tx1"/>
          </a:fontRef>
        </p:style>
      </p:cxnSp>
      <p:pic>
        <p:nvPicPr>
          <p:cNvPr id="132" name="Picture 131" descr="A green logo with text&#10;&#10;Description automatically generated">
            <a:extLst>
              <a:ext uri="{FF2B5EF4-FFF2-40B4-BE49-F238E27FC236}">
                <a16:creationId xmlns:a16="http://schemas.microsoft.com/office/drawing/2014/main" id="{85C111D2-FB34-5AA1-8BB8-846A4BE560BF}"/>
              </a:ext>
            </a:extLst>
          </p:cNvPr>
          <p:cNvPicPr>
            <a:picLocks noChangeAspect="1"/>
          </p:cNvPicPr>
          <p:nvPr/>
        </p:nvPicPr>
        <p:blipFill>
          <a:blip r:embed="rId14">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10637605" y="163303"/>
            <a:ext cx="1294470" cy="551688"/>
          </a:xfrm>
          <a:prstGeom prst="rect">
            <a:avLst/>
          </a:prstGeom>
        </p:spPr>
      </p:pic>
    </p:spTree>
    <p:extLst>
      <p:ext uri="{BB962C8B-B14F-4D97-AF65-F5344CB8AC3E}">
        <p14:creationId xmlns:p14="http://schemas.microsoft.com/office/powerpoint/2010/main" val="388046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7" name="Rectangle 5156">
            <a:extLst>
              <a:ext uri="{FF2B5EF4-FFF2-40B4-BE49-F238E27FC236}">
                <a16:creationId xmlns:a16="http://schemas.microsoft.com/office/drawing/2014/main" id="{170B3F66-71C4-7AF7-733D-84A72A323264}"/>
              </a:ext>
            </a:extLst>
          </p:cNvPr>
          <p:cNvSpPr/>
          <p:nvPr/>
        </p:nvSpPr>
        <p:spPr>
          <a:xfrm>
            <a:off x="-1" y="1127402"/>
            <a:ext cx="12204913" cy="1201912"/>
          </a:xfrm>
          <a:prstGeom prst="rect">
            <a:avLst/>
          </a:prstGeom>
          <a:solidFill>
            <a:srgbClr val="008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1480646D-F9B8-A1B5-7E69-4F348594B534}"/>
              </a:ext>
            </a:extLst>
          </p:cNvPr>
          <p:cNvSpPr/>
          <p:nvPr/>
        </p:nvSpPr>
        <p:spPr>
          <a:xfrm>
            <a:off x="0" y="0"/>
            <a:ext cx="12192000" cy="884921"/>
          </a:xfrm>
          <a:prstGeom prst="rect">
            <a:avLst/>
          </a:prstGeom>
          <a:solidFill>
            <a:srgbClr val="008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7E2608BE-A527-1AFC-67E2-D6C7AB378C58}"/>
              </a:ext>
            </a:extLst>
          </p:cNvPr>
          <p:cNvSpPr txBox="1"/>
          <p:nvPr/>
        </p:nvSpPr>
        <p:spPr>
          <a:xfrm>
            <a:off x="148347" y="138129"/>
            <a:ext cx="11566940" cy="646331"/>
          </a:xfrm>
          <a:prstGeom prst="rect">
            <a:avLst/>
          </a:prstGeom>
          <a:noFill/>
        </p:spPr>
        <p:txBody>
          <a:bodyPr wrap="square">
            <a:spAutoFit/>
          </a:bodyPr>
          <a:lstStyle/>
          <a:p>
            <a:r>
              <a:rPr lang="en-GB" sz="3600" b="1">
                <a:solidFill>
                  <a:schemeClr val="bg1"/>
                </a:solidFill>
                <a:latin typeface="Roboto" panose="02000000000000000000" pitchFamily="2" charset="0"/>
                <a:ea typeface="Roboto" panose="02000000000000000000" pitchFamily="2" charset="0"/>
                <a:cs typeface="Roboto" panose="02000000000000000000" pitchFamily="2" charset="0"/>
              </a:rPr>
              <a:t>What are DNOs? </a:t>
            </a:r>
            <a:r>
              <a:rPr lang="en-GB" sz="3200">
                <a:solidFill>
                  <a:schemeClr val="bg1"/>
                </a:solidFill>
                <a:latin typeface="Roboto" panose="02000000000000000000" pitchFamily="2" charset="0"/>
                <a:ea typeface="Roboto" panose="02000000000000000000" pitchFamily="2" charset="0"/>
                <a:cs typeface="Roboto" panose="02000000000000000000" pitchFamily="2" charset="0"/>
              </a:rPr>
              <a:t>DSOs and flexibility</a:t>
            </a:r>
            <a:endParaRPr lang="en-GB" sz="3200" b="1">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9" name="Rectangle 8">
            <a:extLst>
              <a:ext uri="{FF2B5EF4-FFF2-40B4-BE49-F238E27FC236}">
                <a16:creationId xmlns:a16="http://schemas.microsoft.com/office/drawing/2014/main" id="{E0C7B01E-5B27-5032-FE13-1C63C982EACF}"/>
              </a:ext>
            </a:extLst>
          </p:cNvPr>
          <p:cNvSpPr/>
          <p:nvPr/>
        </p:nvSpPr>
        <p:spPr>
          <a:xfrm>
            <a:off x="0" y="6459369"/>
            <a:ext cx="12192000" cy="404761"/>
          </a:xfrm>
          <a:prstGeom prst="rect">
            <a:avLst/>
          </a:prstGeom>
          <a:solidFill>
            <a:srgbClr val="008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9">
            <a:extLst>
              <a:ext uri="{FF2B5EF4-FFF2-40B4-BE49-F238E27FC236}">
                <a16:creationId xmlns:a16="http://schemas.microsoft.com/office/drawing/2014/main" id="{F085ED2F-9C72-6B18-B67A-4533097A477D}"/>
              </a:ext>
            </a:extLst>
          </p:cNvPr>
          <p:cNvGrpSpPr/>
          <p:nvPr/>
        </p:nvGrpSpPr>
        <p:grpSpPr>
          <a:xfrm>
            <a:off x="11097683" y="6513554"/>
            <a:ext cx="1011528" cy="296390"/>
            <a:chOff x="8948148" y="5756915"/>
            <a:chExt cx="3002166" cy="920334"/>
          </a:xfrm>
        </p:grpSpPr>
        <p:sp>
          <p:nvSpPr>
            <p:cNvPr id="11" name="Oval 10">
              <a:extLst>
                <a:ext uri="{FF2B5EF4-FFF2-40B4-BE49-F238E27FC236}">
                  <a16:creationId xmlns:a16="http://schemas.microsoft.com/office/drawing/2014/main" id="{8E3CCEAD-0512-146A-81D9-6DEE49A75AAE}"/>
                </a:ext>
              </a:extLst>
            </p:cNvPr>
            <p:cNvSpPr/>
            <p:nvPr/>
          </p:nvSpPr>
          <p:spPr>
            <a:xfrm>
              <a:off x="8948148" y="5756915"/>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AFFC1281-608C-3BB6-D736-56B3B230BA44}"/>
                </a:ext>
              </a:extLst>
            </p:cNvPr>
            <p:cNvSpPr/>
            <p:nvPr/>
          </p:nvSpPr>
          <p:spPr>
            <a:xfrm>
              <a:off x="9992031" y="5756915"/>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6B68B573-C825-E54B-926E-777E95DAAEC8}"/>
                </a:ext>
              </a:extLst>
            </p:cNvPr>
            <p:cNvSpPr/>
            <p:nvPr/>
          </p:nvSpPr>
          <p:spPr>
            <a:xfrm>
              <a:off x="11035914" y="5756915"/>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Graphic 21" descr="Electric Tower outline">
              <a:extLst>
                <a:ext uri="{FF2B5EF4-FFF2-40B4-BE49-F238E27FC236}">
                  <a16:creationId xmlns:a16="http://schemas.microsoft.com/office/drawing/2014/main" id="{2FA73709-ED25-7DAB-6FC8-C403285F4FC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19248" y="5828015"/>
              <a:ext cx="772200" cy="772200"/>
            </a:xfrm>
            <a:prstGeom prst="rect">
              <a:avLst/>
            </a:prstGeom>
          </p:spPr>
        </p:pic>
        <p:pic>
          <p:nvPicPr>
            <p:cNvPr id="23" name="Graphic 22" descr="Plugged Unplugged outline">
              <a:extLst>
                <a:ext uri="{FF2B5EF4-FFF2-40B4-BE49-F238E27FC236}">
                  <a16:creationId xmlns:a16="http://schemas.microsoft.com/office/drawing/2014/main" id="{067F6DB8-6197-4A83-C55D-17AD0F8C8CD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11081984" y="5854993"/>
              <a:ext cx="822258" cy="822256"/>
            </a:xfrm>
            <a:prstGeom prst="rect">
              <a:avLst/>
            </a:prstGeom>
          </p:spPr>
        </p:pic>
        <p:pic>
          <p:nvPicPr>
            <p:cNvPr id="24" name="Picture 23">
              <a:extLst>
                <a:ext uri="{FF2B5EF4-FFF2-40B4-BE49-F238E27FC236}">
                  <a16:creationId xmlns:a16="http://schemas.microsoft.com/office/drawing/2014/main" id="{201A9E8A-70FD-04E2-45F6-8FD518D50E95}"/>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0154522" y="5900872"/>
              <a:ext cx="626643" cy="660154"/>
            </a:xfrm>
            <a:prstGeom prst="rect">
              <a:avLst/>
            </a:prstGeom>
          </p:spPr>
        </p:pic>
      </p:grpSp>
      <p:pic>
        <p:nvPicPr>
          <p:cNvPr id="2" name="Graphic 1" descr="Home outline">
            <a:extLst>
              <a:ext uri="{FF2B5EF4-FFF2-40B4-BE49-F238E27FC236}">
                <a16:creationId xmlns:a16="http://schemas.microsoft.com/office/drawing/2014/main" id="{048960FE-E4CA-23D6-97F2-8282CCA0A44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891881" y="3884421"/>
            <a:ext cx="914400" cy="914400"/>
          </a:xfrm>
          <a:prstGeom prst="rect">
            <a:avLst/>
          </a:prstGeom>
        </p:spPr>
      </p:pic>
      <p:pic>
        <p:nvPicPr>
          <p:cNvPr id="3" name="Graphic 2" descr="Electric Tower outline">
            <a:extLst>
              <a:ext uri="{FF2B5EF4-FFF2-40B4-BE49-F238E27FC236}">
                <a16:creationId xmlns:a16="http://schemas.microsoft.com/office/drawing/2014/main" id="{36659B65-02FB-C8C3-21C8-2238E60A270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528031" y="3407012"/>
            <a:ext cx="914400" cy="914400"/>
          </a:xfrm>
          <a:prstGeom prst="rect">
            <a:avLst/>
          </a:prstGeom>
        </p:spPr>
      </p:pic>
      <p:pic>
        <p:nvPicPr>
          <p:cNvPr id="5" name="Graphic 4" descr="Store outline">
            <a:extLst>
              <a:ext uri="{FF2B5EF4-FFF2-40B4-BE49-F238E27FC236}">
                <a16:creationId xmlns:a16="http://schemas.microsoft.com/office/drawing/2014/main" id="{68F9682C-2D46-AE69-C702-56F696C8585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566426" y="3675562"/>
            <a:ext cx="914400" cy="914400"/>
          </a:xfrm>
          <a:prstGeom prst="rect">
            <a:avLst/>
          </a:prstGeom>
        </p:spPr>
      </p:pic>
      <p:pic>
        <p:nvPicPr>
          <p:cNvPr id="6" name="Graphic 5" descr="Plugged Unplugged outline">
            <a:extLst>
              <a:ext uri="{FF2B5EF4-FFF2-40B4-BE49-F238E27FC236}">
                <a16:creationId xmlns:a16="http://schemas.microsoft.com/office/drawing/2014/main" id="{0FE2FB18-FE8C-A5D7-9DC3-48BED0A3102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10800000">
            <a:off x="7146995" y="3695017"/>
            <a:ext cx="914400" cy="914400"/>
          </a:xfrm>
          <a:prstGeom prst="rect">
            <a:avLst/>
          </a:prstGeom>
        </p:spPr>
      </p:pic>
      <p:cxnSp>
        <p:nvCxnSpPr>
          <p:cNvPr id="14" name="Straight Connector 13">
            <a:extLst>
              <a:ext uri="{FF2B5EF4-FFF2-40B4-BE49-F238E27FC236}">
                <a16:creationId xmlns:a16="http://schemas.microsoft.com/office/drawing/2014/main" id="{99F8F0EB-75DB-94FD-80D5-D2162B0CC942}"/>
              </a:ext>
            </a:extLst>
          </p:cNvPr>
          <p:cNvCxnSpPr>
            <a:cxnSpLocks/>
            <a:stCxn id="17" idx="3"/>
            <a:endCxn id="3" idx="1"/>
          </p:cNvCxnSpPr>
          <p:nvPr/>
        </p:nvCxnSpPr>
        <p:spPr>
          <a:xfrm>
            <a:off x="3123741" y="3864212"/>
            <a:ext cx="404290" cy="0"/>
          </a:xfrm>
          <a:prstGeom prst="line">
            <a:avLst/>
          </a:prstGeom>
          <a:ln w="19050">
            <a:solidFill>
              <a:srgbClr val="800080"/>
            </a:solidFill>
            <a:prstDash val="sysDash"/>
            <a:tailEnd type="triangle" w="lg" len="lg"/>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7320C287-F599-4D62-5DBE-8B9EBB548B14}"/>
              </a:ext>
            </a:extLst>
          </p:cNvPr>
          <p:cNvCxnSpPr>
            <a:cxnSpLocks/>
            <a:stCxn id="3" idx="3"/>
          </p:cNvCxnSpPr>
          <p:nvPr/>
        </p:nvCxnSpPr>
        <p:spPr>
          <a:xfrm>
            <a:off x="4442431" y="3864212"/>
            <a:ext cx="804267" cy="0"/>
          </a:xfrm>
          <a:prstGeom prst="line">
            <a:avLst/>
          </a:prstGeom>
          <a:ln w="19050">
            <a:solidFill>
              <a:srgbClr val="800080"/>
            </a:solidFill>
            <a:prstDash val="sysDash"/>
            <a:headEnd type="triangle" w="lg" len="lg"/>
            <a:tailEnd type="triangle" w="lg" len="lg"/>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C6E278AD-4DA0-92C6-6F8A-2D44DD069F37}"/>
              </a:ext>
            </a:extLst>
          </p:cNvPr>
          <p:cNvCxnSpPr>
            <a:cxnSpLocks/>
          </p:cNvCxnSpPr>
          <p:nvPr/>
        </p:nvCxnSpPr>
        <p:spPr>
          <a:xfrm flipV="1">
            <a:off x="5868482" y="3821138"/>
            <a:ext cx="1259934" cy="11652"/>
          </a:xfrm>
          <a:prstGeom prst="line">
            <a:avLst/>
          </a:prstGeom>
          <a:ln w="19050">
            <a:solidFill>
              <a:srgbClr val="008080"/>
            </a:solidFill>
            <a:prstDash val="sysDash"/>
            <a:headEnd type="triangle" w="lg" len="lg"/>
            <a:tailEnd type="triangle" w="lg" len="lg"/>
          </a:ln>
        </p:spPr>
        <p:style>
          <a:lnRef idx="1">
            <a:schemeClr val="dk1"/>
          </a:lnRef>
          <a:fillRef idx="0">
            <a:schemeClr val="dk1"/>
          </a:fillRef>
          <a:effectRef idx="0">
            <a:schemeClr val="dk1"/>
          </a:effectRef>
          <a:fontRef idx="minor">
            <a:schemeClr val="tx1"/>
          </a:fontRef>
        </p:style>
      </p:cxnSp>
      <p:pic>
        <p:nvPicPr>
          <p:cNvPr id="17" name="Graphic 16" descr="Wind Turbines outline">
            <a:extLst>
              <a:ext uri="{FF2B5EF4-FFF2-40B4-BE49-F238E27FC236}">
                <a16:creationId xmlns:a16="http://schemas.microsoft.com/office/drawing/2014/main" id="{3C22D889-839D-F2DB-165D-9458048AE10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085077" y="3344878"/>
            <a:ext cx="1038664" cy="1038668"/>
          </a:xfrm>
          <a:prstGeom prst="rect">
            <a:avLst/>
          </a:prstGeom>
        </p:spPr>
      </p:pic>
      <p:pic>
        <p:nvPicPr>
          <p:cNvPr id="18" name="Graphic 17" descr="Wind Turbines outline">
            <a:extLst>
              <a:ext uri="{FF2B5EF4-FFF2-40B4-BE49-F238E27FC236}">
                <a16:creationId xmlns:a16="http://schemas.microsoft.com/office/drawing/2014/main" id="{C2685BA6-82A5-EEDC-90F7-2E6385F07E2D}"/>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792995" y="2529157"/>
            <a:ext cx="684773" cy="684773"/>
          </a:xfrm>
          <a:prstGeom prst="rect">
            <a:avLst/>
          </a:prstGeom>
        </p:spPr>
      </p:pic>
      <p:pic>
        <p:nvPicPr>
          <p:cNvPr id="19" name="Graphic 18" descr="Electric car outline">
            <a:extLst>
              <a:ext uri="{FF2B5EF4-FFF2-40B4-BE49-F238E27FC236}">
                <a16:creationId xmlns:a16="http://schemas.microsoft.com/office/drawing/2014/main" id="{ADF8676F-56A9-2051-63C3-181C7A0EEE0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687460" y="4367337"/>
            <a:ext cx="914400" cy="914400"/>
          </a:xfrm>
          <a:prstGeom prst="rect">
            <a:avLst/>
          </a:prstGeom>
        </p:spPr>
      </p:pic>
      <p:pic>
        <p:nvPicPr>
          <p:cNvPr id="20" name="Graphic 19" descr="Battery charging outline">
            <a:extLst>
              <a:ext uri="{FF2B5EF4-FFF2-40B4-BE49-F238E27FC236}">
                <a16:creationId xmlns:a16="http://schemas.microsoft.com/office/drawing/2014/main" id="{2B192695-DE14-49C6-11F6-03180F8AA860}"/>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5396347" y="2449182"/>
            <a:ext cx="702841" cy="702841"/>
          </a:xfrm>
          <a:prstGeom prst="rect">
            <a:avLst/>
          </a:prstGeom>
        </p:spPr>
      </p:pic>
      <p:pic>
        <p:nvPicPr>
          <p:cNvPr id="21" name="Picture 20">
            <a:extLst>
              <a:ext uri="{FF2B5EF4-FFF2-40B4-BE49-F238E27FC236}">
                <a16:creationId xmlns:a16="http://schemas.microsoft.com/office/drawing/2014/main" id="{A714554B-4B23-6252-5C5C-C7C7AAE6D606}"/>
              </a:ext>
            </a:extLst>
          </p:cNvPr>
          <p:cNvPicPr>
            <a:picLocks noChangeAspect="1"/>
          </p:cNvPicPr>
          <p:nvPr/>
        </p:nvPicPr>
        <p:blipFill>
          <a:blip r:embed="rId24"/>
          <a:stretch>
            <a:fillRect/>
          </a:stretch>
        </p:blipFill>
        <p:spPr>
          <a:xfrm>
            <a:off x="6207974" y="2781848"/>
            <a:ext cx="585021" cy="528314"/>
          </a:xfrm>
          <a:prstGeom prst="rect">
            <a:avLst/>
          </a:prstGeom>
        </p:spPr>
      </p:pic>
      <p:pic>
        <p:nvPicPr>
          <p:cNvPr id="25" name="Picture 24">
            <a:extLst>
              <a:ext uri="{FF2B5EF4-FFF2-40B4-BE49-F238E27FC236}">
                <a16:creationId xmlns:a16="http://schemas.microsoft.com/office/drawing/2014/main" id="{E4550AAA-717C-1F65-F0BF-72DE58F96092}"/>
              </a:ext>
            </a:extLst>
          </p:cNvPr>
          <p:cNvPicPr>
            <a:picLocks noChangeAspect="1"/>
          </p:cNvPicPr>
          <p:nvPr/>
        </p:nvPicPr>
        <p:blipFill>
          <a:blip r:embed="rId25">
            <a:clrChange>
              <a:clrFrom>
                <a:srgbClr val="FFFFFF"/>
              </a:clrFrom>
              <a:clrTo>
                <a:srgbClr val="FFFFFF">
                  <a:alpha val="0"/>
                </a:srgbClr>
              </a:clrTo>
            </a:clrChange>
          </a:blip>
          <a:stretch>
            <a:fillRect/>
          </a:stretch>
        </p:blipFill>
        <p:spPr>
          <a:xfrm rot="18934784">
            <a:off x="7875783" y="4052934"/>
            <a:ext cx="502320" cy="159654"/>
          </a:xfrm>
          <a:prstGeom prst="rect">
            <a:avLst/>
          </a:prstGeom>
        </p:spPr>
      </p:pic>
      <p:pic>
        <p:nvPicPr>
          <p:cNvPr id="26" name="Picture 25">
            <a:extLst>
              <a:ext uri="{FF2B5EF4-FFF2-40B4-BE49-F238E27FC236}">
                <a16:creationId xmlns:a16="http://schemas.microsoft.com/office/drawing/2014/main" id="{567F1014-8C37-83AF-4E85-A48B4198E4A1}"/>
              </a:ext>
            </a:extLst>
          </p:cNvPr>
          <p:cNvPicPr>
            <a:picLocks noChangeAspect="1"/>
          </p:cNvPicPr>
          <p:nvPr/>
        </p:nvPicPr>
        <p:blipFill>
          <a:blip r:embed="rId26"/>
          <a:stretch>
            <a:fillRect/>
          </a:stretch>
        </p:blipFill>
        <p:spPr>
          <a:xfrm>
            <a:off x="8550985" y="4501262"/>
            <a:ext cx="334320" cy="242856"/>
          </a:xfrm>
          <a:prstGeom prst="rect">
            <a:avLst/>
          </a:prstGeom>
        </p:spPr>
      </p:pic>
      <p:cxnSp>
        <p:nvCxnSpPr>
          <p:cNvPr id="27" name="Straight Connector 26">
            <a:extLst>
              <a:ext uri="{FF2B5EF4-FFF2-40B4-BE49-F238E27FC236}">
                <a16:creationId xmlns:a16="http://schemas.microsoft.com/office/drawing/2014/main" id="{16E83385-C67F-802F-4DE5-0DB7F054D978}"/>
              </a:ext>
            </a:extLst>
          </p:cNvPr>
          <p:cNvCxnSpPr>
            <a:cxnSpLocks/>
          </p:cNvCxnSpPr>
          <p:nvPr/>
        </p:nvCxnSpPr>
        <p:spPr>
          <a:xfrm flipV="1">
            <a:off x="5868482" y="3277365"/>
            <a:ext cx="1065246" cy="555425"/>
          </a:xfrm>
          <a:prstGeom prst="line">
            <a:avLst/>
          </a:prstGeom>
          <a:ln w="19050">
            <a:solidFill>
              <a:srgbClr val="008080"/>
            </a:solidFill>
            <a:prstDash val="sysDash"/>
            <a:headEnd type="triangle" w="lg" len="lg"/>
            <a:tailEnd type="triangle" w="lg" len="lg"/>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E7DB036F-E4BA-716A-6DA0-661EE737021E}"/>
              </a:ext>
            </a:extLst>
          </p:cNvPr>
          <p:cNvCxnSpPr>
            <a:cxnSpLocks/>
          </p:cNvCxnSpPr>
          <p:nvPr/>
        </p:nvCxnSpPr>
        <p:spPr>
          <a:xfrm flipH="1" flipV="1">
            <a:off x="5863679" y="3028376"/>
            <a:ext cx="17503" cy="791714"/>
          </a:xfrm>
          <a:prstGeom prst="line">
            <a:avLst/>
          </a:prstGeom>
          <a:ln w="19050">
            <a:solidFill>
              <a:srgbClr val="008080"/>
            </a:solidFill>
            <a:prstDash val="sysDash"/>
            <a:headEnd type="triangle" w="lg" len="lg"/>
            <a:tailEnd type="triangle" w="lg" len="lg"/>
          </a:ln>
        </p:spPr>
        <p:style>
          <a:lnRef idx="1">
            <a:schemeClr val="dk1"/>
          </a:lnRef>
          <a:fillRef idx="0">
            <a:schemeClr val="dk1"/>
          </a:fillRef>
          <a:effectRef idx="0">
            <a:schemeClr val="dk1"/>
          </a:effectRef>
          <a:fontRef idx="minor">
            <a:schemeClr val="tx1"/>
          </a:fontRef>
        </p:style>
      </p:cxnSp>
      <p:sp>
        <p:nvSpPr>
          <p:cNvPr id="29" name="TextBox 28">
            <a:extLst>
              <a:ext uri="{FF2B5EF4-FFF2-40B4-BE49-F238E27FC236}">
                <a16:creationId xmlns:a16="http://schemas.microsoft.com/office/drawing/2014/main" id="{F89FE3C0-F281-5920-F3E8-13FC32C196B8}"/>
              </a:ext>
            </a:extLst>
          </p:cNvPr>
          <p:cNvSpPr txBox="1"/>
          <p:nvPr/>
        </p:nvSpPr>
        <p:spPr>
          <a:xfrm>
            <a:off x="7477768" y="2609933"/>
            <a:ext cx="1553511" cy="523220"/>
          </a:xfrm>
          <a:prstGeom prst="rect">
            <a:avLst/>
          </a:prstGeom>
          <a:noFill/>
        </p:spPr>
        <p:txBody>
          <a:bodyPr wrap="square" rtlCol="0">
            <a:spAutoFit/>
          </a:bodyPr>
          <a:lstStyle/>
          <a:p>
            <a:r>
              <a:rPr lang="en-GB" sz="1400" b="1">
                <a:solidFill>
                  <a:schemeClr val="bg1"/>
                </a:solidFill>
                <a:highlight>
                  <a:srgbClr val="008080"/>
                </a:highlight>
                <a:latin typeface="Roboto" panose="02000000000000000000" pitchFamily="2" charset="0"/>
                <a:ea typeface="Roboto" panose="02000000000000000000" pitchFamily="2" charset="0"/>
                <a:cs typeface="Roboto" panose="02000000000000000000" pitchFamily="2" charset="0"/>
              </a:rPr>
              <a:t>Distributed generation</a:t>
            </a:r>
          </a:p>
        </p:txBody>
      </p:sp>
      <p:sp>
        <p:nvSpPr>
          <p:cNvPr id="30" name="TextBox 29">
            <a:extLst>
              <a:ext uri="{FF2B5EF4-FFF2-40B4-BE49-F238E27FC236}">
                <a16:creationId xmlns:a16="http://schemas.microsoft.com/office/drawing/2014/main" id="{A7C58AE9-E567-2154-DA5A-6BC0752EF54F}"/>
              </a:ext>
            </a:extLst>
          </p:cNvPr>
          <p:cNvSpPr txBox="1"/>
          <p:nvPr/>
        </p:nvSpPr>
        <p:spPr>
          <a:xfrm>
            <a:off x="4162405" y="2645122"/>
            <a:ext cx="1476084" cy="523220"/>
          </a:xfrm>
          <a:prstGeom prst="rect">
            <a:avLst/>
          </a:prstGeom>
          <a:noFill/>
        </p:spPr>
        <p:txBody>
          <a:bodyPr wrap="square" rtlCol="0">
            <a:spAutoFit/>
          </a:bodyPr>
          <a:lstStyle/>
          <a:p>
            <a:pPr algn="ctr"/>
            <a:r>
              <a:rPr lang="en-GB" sz="1400" b="1">
                <a:solidFill>
                  <a:schemeClr val="bg1"/>
                </a:solidFill>
                <a:highlight>
                  <a:srgbClr val="008080"/>
                </a:highlight>
                <a:latin typeface="Roboto" panose="02000000000000000000" pitchFamily="2" charset="0"/>
                <a:ea typeface="Roboto" panose="02000000000000000000" pitchFamily="2" charset="0"/>
                <a:cs typeface="Roboto" panose="02000000000000000000" pitchFamily="2" charset="0"/>
              </a:rPr>
              <a:t>Electricity storage</a:t>
            </a:r>
          </a:p>
        </p:txBody>
      </p:sp>
      <p:sp>
        <p:nvSpPr>
          <p:cNvPr id="31" name="TextBox 30">
            <a:extLst>
              <a:ext uri="{FF2B5EF4-FFF2-40B4-BE49-F238E27FC236}">
                <a16:creationId xmlns:a16="http://schemas.microsoft.com/office/drawing/2014/main" id="{548FAB28-EC4A-3E97-051E-93887CE9706D}"/>
              </a:ext>
            </a:extLst>
          </p:cNvPr>
          <p:cNvSpPr txBox="1"/>
          <p:nvPr/>
        </p:nvSpPr>
        <p:spPr>
          <a:xfrm>
            <a:off x="7428710" y="3436430"/>
            <a:ext cx="1476084" cy="523220"/>
          </a:xfrm>
          <a:prstGeom prst="rect">
            <a:avLst/>
          </a:prstGeom>
          <a:noFill/>
        </p:spPr>
        <p:txBody>
          <a:bodyPr wrap="square" rtlCol="0">
            <a:spAutoFit/>
          </a:bodyPr>
          <a:lstStyle/>
          <a:p>
            <a:pPr algn="ctr"/>
            <a:r>
              <a:rPr lang="en-GB" sz="1400" b="1">
                <a:solidFill>
                  <a:schemeClr val="bg1"/>
                </a:solidFill>
                <a:highlight>
                  <a:srgbClr val="008080"/>
                </a:highlight>
                <a:latin typeface="Roboto" panose="02000000000000000000" pitchFamily="2" charset="0"/>
                <a:ea typeface="Roboto" panose="02000000000000000000" pitchFamily="2" charset="0"/>
                <a:cs typeface="Roboto" panose="02000000000000000000" pitchFamily="2" charset="0"/>
              </a:rPr>
              <a:t>Consumer generation</a:t>
            </a:r>
          </a:p>
        </p:txBody>
      </p:sp>
      <p:sp>
        <p:nvSpPr>
          <p:cNvPr id="32" name="TextBox 31">
            <a:extLst>
              <a:ext uri="{FF2B5EF4-FFF2-40B4-BE49-F238E27FC236}">
                <a16:creationId xmlns:a16="http://schemas.microsoft.com/office/drawing/2014/main" id="{82DB68E2-74A4-5B2F-1D7D-260086279878}"/>
              </a:ext>
            </a:extLst>
          </p:cNvPr>
          <p:cNvSpPr txBox="1"/>
          <p:nvPr/>
        </p:nvSpPr>
        <p:spPr>
          <a:xfrm>
            <a:off x="8843884" y="4521156"/>
            <a:ext cx="1339904" cy="738664"/>
          </a:xfrm>
          <a:prstGeom prst="rect">
            <a:avLst/>
          </a:prstGeom>
          <a:noFill/>
        </p:spPr>
        <p:txBody>
          <a:bodyPr wrap="square" rtlCol="0">
            <a:spAutoFit/>
          </a:bodyPr>
          <a:lstStyle/>
          <a:p>
            <a:r>
              <a:rPr lang="en-GB" sz="1400" b="1">
                <a:solidFill>
                  <a:schemeClr val="bg1"/>
                </a:solidFill>
                <a:highlight>
                  <a:srgbClr val="008080"/>
                </a:highlight>
                <a:latin typeface="Roboto" panose="02000000000000000000" pitchFamily="2" charset="0"/>
                <a:ea typeface="Roboto" panose="02000000000000000000" pitchFamily="2" charset="0"/>
                <a:cs typeface="Roboto" panose="02000000000000000000" pitchFamily="2" charset="0"/>
              </a:rPr>
              <a:t>Smart EV charging &amp; heat pumps</a:t>
            </a:r>
          </a:p>
        </p:txBody>
      </p:sp>
      <p:grpSp>
        <p:nvGrpSpPr>
          <p:cNvPr id="37" name="Group 36">
            <a:extLst>
              <a:ext uri="{FF2B5EF4-FFF2-40B4-BE49-F238E27FC236}">
                <a16:creationId xmlns:a16="http://schemas.microsoft.com/office/drawing/2014/main" id="{626CBB88-3DDE-81D1-72F0-33B54F6A6CAA}"/>
              </a:ext>
            </a:extLst>
          </p:cNvPr>
          <p:cNvGrpSpPr/>
          <p:nvPr/>
        </p:nvGrpSpPr>
        <p:grpSpPr>
          <a:xfrm>
            <a:off x="5197670" y="3496120"/>
            <a:ext cx="637818" cy="682188"/>
            <a:chOff x="572587" y="3365168"/>
            <a:chExt cx="637818" cy="682188"/>
          </a:xfrm>
        </p:grpSpPr>
        <p:sp>
          <p:nvSpPr>
            <p:cNvPr id="38" name="Rectangle: Top Corners Rounded 37">
              <a:extLst>
                <a:ext uri="{FF2B5EF4-FFF2-40B4-BE49-F238E27FC236}">
                  <a16:creationId xmlns:a16="http://schemas.microsoft.com/office/drawing/2014/main" id="{A0941A14-7509-4E1B-0B89-89CDB90AA8A9}"/>
                </a:ext>
              </a:extLst>
            </p:cNvPr>
            <p:cNvSpPr/>
            <p:nvPr/>
          </p:nvSpPr>
          <p:spPr>
            <a:xfrm>
              <a:off x="572587" y="3626051"/>
              <a:ext cx="444088" cy="421305"/>
            </a:xfrm>
            <a:prstGeom prst="round2SameRect">
              <a:avLst/>
            </a:prstGeom>
            <a:no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Top Corners Rounded 38">
              <a:extLst>
                <a:ext uri="{FF2B5EF4-FFF2-40B4-BE49-F238E27FC236}">
                  <a16:creationId xmlns:a16="http://schemas.microsoft.com/office/drawing/2014/main" id="{67189465-4E39-C0FA-43C1-0F7193A522F5}"/>
                </a:ext>
              </a:extLst>
            </p:cNvPr>
            <p:cNvSpPr/>
            <p:nvPr/>
          </p:nvSpPr>
          <p:spPr>
            <a:xfrm>
              <a:off x="621028" y="3776405"/>
              <a:ext cx="96714" cy="190828"/>
            </a:xfrm>
            <a:prstGeom prst="round2SameRect">
              <a:avLst>
                <a:gd name="adj1" fmla="val 41288"/>
                <a:gd name="adj2" fmla="val 0"/>
              </a:avLst>
            </a:prstGeom>
            <a:no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Top Corners Rounded 39">
              <a:extLst>
                <a:ext uri="{FF2B5EF4-FFF2-40B4-BE49-F238E27FC236}">
                  <a16:creationId xmlns:a16="http://schemas.microsoft.com/office/drawing/2014/main" id="{B35A0D61-0197-E59E-D406-04C7547642FB}"/>
                </a:ext>
              </a:extLst>
            </p:cNvPr>
            <p:cNvSpPr/>
            <p:nvPr/>
          </p:nvSpPr>
          <p:spPr>
            <a:xfrm>
              <a:off x="749562" y="3776405"/>
              <a:ext cx="96714" cy="190828"/>
            </a:xfrm>
            <a:prstGeom prst="round2SameRect">
              <a:avLst>
                <a:gd name="adj1" fmla="val 41288"/>
                <a:gd name="adj2" fmla="val 0"/>
              </a:avLst>
            </a:prstGeom>
            <a:no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Top Corners Rounded 40">
              <a:extLst>
                <a:ext uri="{FF2B5EF4-FFF2-40B4-BE49-F238E27FC236}">
                  <a16:creationId xmlns:a16="http://schemas.microsoft.com/office/drawing/2014/main" id="{745A521A-F7EF-97F9-F9EA-541E9E255C5F}"/>
                </a:ext>
              </a:extLst>
            </p:cNvPr>
            <p:cNvSpPr/>
            <p:nvPr/>
          </p:nvSpPr>
          <p:spPr>
            <a:xfrm>
              <a:off x="878096" y="3776405"/>
              <a:ext cx="96714" cy="190828"/>
            </a:xfrm>
            <a:prstGeom prst="round2SameRect">
              <a:avLst>
                <a:gd name="adj1" fmla="val 41288"/>
                <a:gd name="adj2" fmla="val 0"/>
              </a:avLst>
            </a:prstGeom>
            <a:no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25CA3BAF-818A-F561-08F0-D769142FE70A}"/>
                </a:ext>
              </a:extLst>
            </p:cNvPr>
            <p:cNvSpPr/>
            <p:nvPr/>
          </p:nvSpPr>
          <p:spPr>
            <a:xfrm>
              <a:off x="618700" y="3922058"/>
              <a:ext cx="96714" cy="45719"/>
            </a:xfrm>
            <a:prstGeom prst="rect">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EFFE871A-5732-D538-61B5-5E8ACF3FD4C9}"/>
                </a:ext>
              </a:extLst>
            </p:cNvPr>
            <p:cNvSpPr/>
            <p:nvPr/>
          </p:nvSpPr>
          <p:spPr>
            <a:xfrm>
              <a:off x="749805" y="3922058"/>
              <a:ext cx="96714" cy="45719"/>
            </a:xfrm>
            <a:prstGeom prst="rect">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5B325783-1E13-C01B-C6F4-E89BDE2D9834}"/>
                </a:ext>
              </a:extLst>
            </p:cNvPr>
            <p:cNvSpPr/>
            <p:nvPr/>
          </p:nvSpPr>
          <p:spPr>
            <a:xfrm>
              <a:off x="876146" y="3922058"/>
              <a:ext cx="96714" cy="45719"/>
            </a:xfrm>
            <a:prstGeom prst="rect">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5" name="Straight Connector 44">
              <a:extLst>
                <a:ext uri="{FF2B5EF4-FFF2-40B4-BE49-F238E27FC236}">
                  <a16:creationId xmlns:a16="http://schemas.microsoft.com/office/drawing/2014/main" id="{2317D874-FC96-0363-F6BB-3162D534EBC2}"/>
                </a:ext>
              </a:extLst>
            </p:cNvPr>
            <p:cNvCxnSpPr/>
            <p:nvPr/>
          </p:nvCxnSpPr>
          <p:spPr>
            <a:xfrm>
              <a:off x="572587" y="3978349"/>
              <a:ext cx="444088"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629870E-5157-FA31-9BD6-072CDC87D447}"/>
                </a:ext>
              </a:extLst>
            </p:cNvPr>
            <p:cNvCxnSpPr>
              <a:cxnSpLocks/>
            </p:cNvCxnSpPr>
            <p:nvPr/>
          </p:nvCxnSpPr>
          <p:spPr>
            <a:xfrm>
              <a:off x="585287" y="3660849"/>
              <a:ext cx="418013"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A31C5DB-98AB-5EBC-4D81-1DA3B28F19F0}"/>
                </a:ext>
              </a:extLst>
            </p:cNvPr>
            <p:cNvCxnSpPr>
              <a:cxnSpLocks/>
            </p:cNvCxnSpPr>
            <p:nvPr/>
          </p:nvCxnSpPr>
          <p:spPr>
            <a:xfrm>
              <a:off x="673409" y="3660849"/>
              <a:ext cx="0" cy="114128"/>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36F1692-DC17-ECCC-0647-126CBDAB7C2C}"/>
                </a:ext>
              </a:extLst>
            </p:cNvPr>
            <p:cNvCxnSpPr>
              <a:cxnSpLocks/>
            </p:cNvCxnSpPr>
            <p:nvPr/>
          </p:nvCxnSpPr>
          <p:spPr>
            <a:xfrm>
              <a:off x="797777" y="3657662"/>
              <a:ext cx="0" cy="114128"/>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A88FCC1-4DE9-2369-B0BE-9AED603B31C6}"/>
                </a:ext>
              </a:extLst>
            </p:cNvPr>
            <p:cNvCxnSpPr>
              <a:cxnSpLocks/>
            </p:cNvCxnSpPr>
            <p:nvPr/>
          </p:nvCxnSpPr>
          <p:spPr>
            <a:xfrm>
              <a:off x="927679" y="3657662"/>
              <a:ext cx="0" cy="114128"/>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BD65F3D9-BE69-55A9-D38F-F7FBC050EA56}"/>
                </a:ext>
              </a:extLst>
            </p:cNvPr>
            <p:cNvCxnSpPr>
              <a:cxnSpLocks/>
            </p:cNvCxnSpPr>
            <p:nvPr/>
          </p:nvCxnSpPr>
          <p:spPr>
            <a:xfrm>
              <a:off x="671821" y="3365168"/>
              <a:ext cx="0" cy="114128"/>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998D9333-FDA2-4395-F887-78E58B8B9271}"/>
                </a:ext>
              </a:extLst>
            </p:cNvPr>
            <p:cNvCxnSpPr>
              <a:cxnSpLocks/>
            </p:cNvCxnSpPr>
            <p:nvPr/>
          </p:nvCxnSpPr>
          <p:spPr>
            <a:xfrm>
              <a:off x="799364" y="3365168"/>
              <a:ext cx="0" cy="114128"/>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ECF647E-1EC8-7164-B351-82ED61FABC70}"/>
                </a:ext>
              </a:extLst>
            </p:cNvPr>
            <p:cNvCxnSpPr>
              <a:cxnSpLocks/>
            </p:cNvCxnSpPr>
            <p:nvPr/>
          </p:nvCxnSpPr>
          <p:spPr>
            <a:xfrm>
              <a:off x="923733" y="3365168"/>
              <a:ext cx="0" cy="114128"/>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sp>
          <p:nvSpPr>
            <p:cNvPr id="53" name="Rectangle: Rounded Corners 52">
              <a:extLst>
                <a:ext uri="{FF2B5EF4-FFF2-40B4-BE49-F238E27FC236}">
                  <a16:creationId xmlns:a16="http://schemas.microsoft.com/office/drawing/2014/main" id="{B9AAD93C-82AB-5F56-B620-0E0B26CB4E65}"/>
                </a:ext>
              </a:extLst>
            </p:cNvPr>
            <p:cNvSpPr/>
            <p:nvPr/>
          </p:nvSpPr>
          <p:spPr>
            <a:xfrm>
              <a:off x="630237" y="3432175"/>
              <a:ext cx="83582" cy="128045"/>
            </a:xfrm>
            <a:prstGeom prst="roundRect">
              <a:avLst>
                <a:gd name="adj" fmla="val 33761"/>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Rounded Corners 53">
              <a:extLst>
                <a:ext uri="{FF2B5EF4-FFF2-40B4-BE49-F238E27FC236}">
                  <a16:creationId xmlns:a16="http://schemas.microsoft.com/office/drawing/2014/main" id="{9FF332CB-3339-25F3-5AFE-B52BC0233AE9}"/>
                </a:ext>
              </a:extLst>
            </p:cNvPr>
            <p:cNvSpPr/>
            <p:nvPr/>
          </p:nvSpPr>
          <p:spPr>
            <a:xfrm>
              <a:off x="757067" y="3431196"/>
              <a:ext cx="83582" cy="128045"/>
            </a:xfrm>
            <a:prstGeom prst="roundRect">
              <a:avLst>
                <a:gd name="adj" fmla="val 33761"/>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Rounded Corners 54">
              <a:extLst>
                <a:ext uri="{FF2B5EF4-FFF2-40B4-BE49-F238E27FC236}">
                  <a16:creationId xmlns:a16="http://schemas.microsoft.com/office/drawing/2014/main" id="{38BB3EFC-DD8A-AD3E-BD1D-10BA5346BEB3}"/>
                </a:ext>
              </a:extLst>
            </p:cNvPr>
            <p:cNvSpPr/>
            <p:nvPr/>
          </p:nvSpPr>
          <p:spPr>
            <a:xfrm>
              <a:off x="883897" y="3427042"/>
              <a:ext cx="83582" cy="128045"/>
            </a:xfrm>
            <a:prstGeom prst="roundRect">
              <a:avLst>
                <a:gd name="adj" fmla="val 33761"/>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Left Bracket 55">
              <a:extLst>
                <a:ext uri="{FF2B5EF4-FFF2-40B4-BE49-F238E27FC236}">
                  <a16:creationId xmlns:a16="http://schemas.microsoft.com/office/drawing/2014/main" id="{E9AE2AAF-0432-2C92-87E3-B949B554F3CB}"/>
                </a:ext>
              </a:extLst>
            </p:cNvPr>
            <p:cNvSpPr/>
            <p:nvPr/>
          </p:nvSpPr>
          <p:spPr>
            <a:xfrm rot="5400000">
              <a:off x="648114" y="3577223"/>
              <a:ext cx="45719" cy="45719"/>
            </a:xfrm>
            <a:prstGeom prst="leftBracket">
              <a:avLst/>
            </a:prstGeom>
            <a:ln w="28575">
              <a:solidFill>
                <a:srgbClr val="0080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7" name="Left Bracket 56">
              <a:extLst>
                <a:ext uri="{FF2B5EF4-FFF2-40B4-BE49-F238E27FC236}">
                  <a16:creationId xmlns:a16="http://schemas.microsoft.com/office/drawing/2014/main" id="{86D09AD5-8C70-B043-DCCD-70BF5D368F7A}"/>
                </a:ext>
              </a:extLst>
            </p:cNvPr>
            <p:cNvSpPr/>
            <p:nvPr/>
          </p:nvSpPr>
          <p:spPr>
            <a:xfrm rot="5400000">
              <a:off x="777088" y="3576956"/>
              <a:ext cx="45719" cy="45719"/>
            </a:xfrm>
            <a:prstGeom prst="leftBracket">
              <a:avLst/>
            </a:prstGeom>
            <a:ln w="28575">
              <a:solidFill>
                <a:srgbClr val="0080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8" name="Left Bracket 57">
              <a:extLst>
                <a:ext uri="{FF2B5EF4-FFF2-40B4-BE49-F238E27FC236}">
                  <a16:creationId xmlns:a16="http://schemas.microsoft.com/office/drawing/2014/main" id="{464FC779-AB8E-5EC1-CEC8-352D99F3A784}"/>
                </a:ext>
              </a:extLst>
            </p:cNvPr>
            <p:cNvSpPr/>
            <p:nvPr/>
          </p:nvSpPr>
          <p:spPr>
            <a:xfrm rot="5400000">
              <a:off x="898982" y="3573341"/>
              <a:ext cx="45719" cy="45719"/>
            </a:xfrm>
            <a:prstGeom prst="leftBracket">
              <a:avLst/>
            </a:prstGeom>
            <a:ln w="28575">
              <a:solidFill>
                <a:srgbClr val="0080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9" name="Rectangle: Top Corners Rounded 58">
              <a:extLst>
                <a:ext uri="{FF2B5EF4-FFF2-40B4-BE49-F238E27FC236}">
                  <a16:creationId xmlns:a16="http://schemas.microsoft.com/office/drawing/2014/main" id="{F8226DA8-3AC7-F308-9B88-0D4EA364BFD0}"/>
                </a:ext>
              </a:extLst>
            </p:cNvPr>
            <p:cNvSpPr/>
            <p:nvPr/>
          </p:nvSpPr>
          <p:spPr>
            <a:xfrm>
              <a:off x="1092572" y="3775866"/>
              <a:ext cx="117833" cy="271487"/>
            </a:xfrm>
            <a:prstGeom prst="round2SameRect">
              <a:avLst>
                <a:gd name="adj1" fmla="val 41288"/>
                <a:gd name="adj2" fmla="val 0"/>
              </a:avLst>
            </a:prstGeom>
            <a:no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Hexagon 59">
              <a:extLst>
                <a:ext uri="{FF2B5EF4-FFF2-40B4-BE49-F238E27FC236}">
                  <a16:creationId xmlns:a16="http://schemas.microsoft.com/office/drawing/2014/main" id="{CECDD08A-E7FE-D48C-D7FC-2F9C882AC30D}"/>
                </a:ext>
              </a:extLst>
            </p:cNvPr>
            <p:cNvSpPr/>
            <p:nvPr/>
          </p:nvSpPr>
          <p:spPr>
            <a:xfrm>
              <a:off x="887028" y="3365168"/>
              <a:ext cx="77273" cy="63832"/>
            </a:xfrm>
            <a:prstGeom prst="hexagon">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Hexagon 60">
              <a:extLst>
                <a:ext uri="{FF2B5EF4-FFF2-40B4-BE49-F238E27FC236}">
                  <a16:creationId xmlns:a16="http://schemas.microsoft.com/office/drawing/2014/main" id="{D6D35E89-AB3F-B10A-493C-C199C78A920A}"/>
                </a:ext>
              </a:extLst>
            </p:cNvPr>
            <p:cNvSpPr/>
            <p:nvPr/>
          </p:nvSpPr>
          <p:spPr>
            <a:xfrm>
              <a:off x="1112992" y="3365652"/>
              <a:ext cx="77273" cy="63832"/>
            </a:xfrm>
            <a:prstGeom prst="hexagon">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2" name="Straight Connector 61">
              <a:extLst>
                <a:ext uri="{FF2B5EF4-FFF2-40B4-BE49-F238E27FC236}">
                  <a16:creationId xmlns:a16="http://schemas.microsoft.com/office/drawing/2014/main" id="{43E00E0A-D23B-BA57-673A-DD4E552CB1FA}"/>
                </a:ext>
              </a:extLst>
            </p:cNvPr>
            <p:cNvCxnSpPr>
              <a:cxnSpLocks/>
            </p:cNvCxnSpPr>
            <p:nvPr/>
          </p:nvCxnSpPr>
          <p:spPr>
            <a:xfrm>
              <a:off x="964301" y="3398673"/>
              <a:ext cx="148691" cy="484"/>
            </a:xfrm>
            <a:prstGeom prst="line">
              <a:avLst/>
            </a:prstGeom>
            <a:ln w="38100">
              <a:solidFill>
                <a:srgbClr val="008080"/>
              </a:solidFill>
            </a:ln>
          </p:spPr>
          <p:style>
            <a:lnRef idx="1">
              <a:schemeClr val="accent1"/>
            </a:lnRef>
            <a:fillRef idx="0">
              <a:schemeClr val="accent1"/>
            </a:fillRef>
            <a:effectRef idx="0">
              <a:schemeClr val="accent1"/>
            </a:effectRef>
            <a:fontRef idx="minor">
              <a:schemeClr val="tx1"/>
            </a:fontRef>
          </p:style>
        </p:cxnSp>
        <p:sp>
          <p:nvSpPr>
            <p:cNvPr id="63" name="Left Bracket 62">
              <a:extLst>
                <a:ext uri="{FF2B5EF4-FFF2-40B4-BE49-F238E27FC236}">
                  <a16:creationId xmlns:a16="http://schemas.microsoft.com/office/drawing/2014/main" id="{99916A42-685B-A2AD-A42F-650CC4BBC39F}"/>
                </a:ext>
              </a:extLst>
            </p:cNvPr>
            <p:cNvSpPr/>
            <p:nvPr/>
          </p:nvSpPr>
          <p:spPr>
            <a:xfrm rot="5400000">
              <a:off x="1130010" y="3731289"/>
              <a:ext cx="45719" cy="45719"/>
            </a:xfrm>
            <a:prstGeom prst="leftBracket">
              <a:avLst/>
            </a:prstGeom>
            <a:ln w="28575">
              <a:solidFill>
                <a:srgbClr val="0080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5120" name="Straight Connector 5119">
              <a:extLst>
                <a:ext uri="{FF2B5EF4-FFF2-40B4-BE49-F238E27FC236}">
                  <a16:creationId xmlns:a16="http://schemas.microsoft.com/office/drawing/2014/main" id="{A3185776-E42A-1D2E-EC9F-9945244AC32B}"/>
                </a:ext>
              </a:extLst>
            </p:cNvPr>
            <p:cNvCxnSpPr>
              <a:cxnSpLocks/>
              <a:endCxn id="63" idx="1"/>
            </p:cNvCxnSpPr>
            <p:nvPr/>
          </p:nvCxnSpPr>
          <p:spPr>
            <a:xfrm>
              <a:off x="1151488" y="3434000"/>
              <a:ext cx="1381" cy="297289"/>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5121" name="Straight Connector 5120">
              <a:extLst>
                <a:ext uri="{FF2B5EF4-FFF2-40B4-BE49-F238E27FC236}">
                  <a16:creationId xmlns:a16="http://schemas.microsoft.com/office/drawing/2014/main" id="{93D775E3-B32B-7FD8-C4BF-8DDF78E2C1D5}"/>
                </a:ext>
              </a:extLst>
            </p:cNvPr>
            <p:cNvCxnSpPr>
              <a:cxnSpLocks/>
            </p:cNvCxnSpPr>
            <p:nvPr/>
          </p:nvCxnSpPr>
          <p:spPr>
            <a:xfrm>
              <a:off x="1110208" y="3445711"/>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5123" name="Straight Connector 5122">
              <a:extLst>
                <a:ext uri="{FF2B5EF4-FFF2-40B4-BE49-F238E27FC236}">
                  <a16:creationId xmlns:a16="http://schemas.microsoft.com/office/drawing/2014/main" id="{51D2AD09-1C16-7B40-778C-6290A2110587}"/>
                </a:ext>
              </a:extLst>
            </p:cNvPr>
            <p:cNvCxnSpPr>
              <a:cxnSpLocks/>
            </p:cNvCxnSpPr>
            <p:nvPr/>
          </p:nvCxnSpPr>
          <p:spPr>
            <a:xfrm>
              <a:off x="1110208" y="3482977"/>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5124" name="Straight Connector 5123">
              <a:extLst>
                <a:ext uri="{FF2B5EF4-FFF2-40B4-BE49-F238E27FC236}">
                  <a16:creationId xmlns:a16="http://schemas.microsoft.com/office/drawing/2014/main" id="{88E28854-0A61-DA4C-83BC-8C1C5096C0B7}"/>
                </a:ext>
              </a:extLst>
            </p:cNvPr>
            <p:cNvCxnSpPr>
              <a:cxnSpLocks/>
            </p:cNvCxnSpPr>
            <p:nvPr/>
          </p:nvCxnSpPr>
          <p:spPr>
            <a:xfrm>
              <a:off x="1110208" y="3520243"/>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5125" name="Straight Connector 5124">
              <a:extLst>
                <a:ext uri="{FF2B5EF4-FFF2-40B4-BE49-F238E27FC236}">
                  <a16:creationId xmlns:a16="http://schemas.microsoft.com/office/drawing/2014/main" id="{D2CB017E-00AB-72BD-FC31-80B4F4FF71FE}"/>
                </a:ext>
              </a:extLst>
            </p:cNvPr>
            <p:cNvCxnSpPr>
              <a:cxnSpLocks/>
            </p:cNvCxnSpPr>
            <p:nvPr/>
          </p:nvCxnSpPr>
          <p:spPr>
            <a:xfrm>
              <a:off x="1110208" y="3557509"/>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5126" name="Straight Connector 5125">
              <a:extLst>
                <a:ext uri="{FF2B5EF4-FFF2-40B4-BE49-F238E27FC236}">
                  <a16:creationId xmlns:a16="http://schemas.microsoft.com/office/drawing/2014/main" id="{AA1B8D95-D885-FE4B-AA2F-034F223D3A3F}"/>
                </a:ext>
              </a:extLst>
            </p:cNvPr>
            <p:cNvCxnSpPr>
              <a:cxnSpLocks/>
            </p:cNvCxnSpPr>
            <p:nvPr/>
          </p:nvCxnSpPr>
          <p:spPr>
            <a:xfrm>
              <a:off x="1110208" y="3594775"/>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5127" name="Straight Connector 5126">
              <a:extLst>
                <a:ext uri="{FF2B5EF4-FFF2-40B4-BE49-F238E27FC236}">
                  <a16:creationId xmlns:a16="http://schemas.microsoft.com/office/drawing/2014/main" id="{E88BD8CA-31C1-92C8-D0FC-987EA698C36E}"/>
                </a:ext>
              </a:extLst>
            </p:cNvPr>
            <p:cNvCxnSpPr>
              <a:cxnSpLocks/>
            </p:cNvCxnSpPr>
            <p:nvPr/>
          </p:nvCxnSpPr>
          <p:spPr>
            <a:xfrm>
              <a:off x="1110208" y="3632041"/>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5128" name="Straight Connector 5127">
              <a:extLst>
                <a:ext uri="{FF2B5EF4-FFF2-40B4-BE49-F238E27FC236}">
                  <a16:creationId xmlns:a16="http://schemas.microsoft.com/office/drawing/2014/main" id="{5DE4D0B6-4B20-9A2C-1548-08E6B5D12C34}"/>
                </a:ext>
              </a:extLst>
            </p:cNvPr>
            <p:cNvCxnSpPr>
              <a:cxnSpLocks/>
            </p:cNvCxnSpPr>
            <p:nvPr/>
          </p:nvCxnSpPr>
          <p:spPr>
            <a:xfrm>
              <a:off x="1110208" y="3669307"/>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5129" name="Straight Connector 5128">
              <a:extLst>
                <a:ext uri="{FF2B5EF4-FFF2-40B4-BE49-F238E27FC236}">
                  <a16:creationId xmlns:a16="http://schemas.microsoft.com/office/drawing/2014/main" id="{2499CC8A-2B5B-D53E-E995-2B3AE27A19B2}"/>
                </a:ext>
              </a:extLst>
            </p:cNvPr>
            <p:cNvCxnSpPr>
              <a:cxnSpLocks/>
            </p:cNvCxnSpPr>
            <p:nvPr/>
          </p:nvCxnSpPr>
          <p:spPr>
            <a:xfrm>
              <a:off x="1110208" y="3706573"/>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5130" name="Straight Connector 5129">
              <a:extLst>
                <a:ext uri="{FF2B5EF4-FFF2-40B4-BE49-F238E27FC236}">
                  <a16:creationId xmlns:a16="http://schemas.microsoft.com/office/drawing/2014/main" id="{A127F232-52C0-5DE4-DAA4-2427877B7A5F}"/>
                </a:ext>
              </a:extLst>
            </p:cNvPr>
            <p:cNvCxnSpPr>
              <a:cxnSpLocks/>
            </p:cNvCxnSpPr>
            <p:nvPr/>
          </p:nvCxnSpPr>
          <p:spPr>
            <a:xfrm>
              <a:off x="1092572" y="3944917"/>
              <a:ext cx="112031"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5131" name="Straight Connector 5130">
              <a:extLst>
                <a:ext uri="{FF2B5EF4-FFF2-40B4-BE49-F238E27FC236}">
                  <a16:creationId xmlns:a16="http://schemas.microsoft.com/office/drawing/2014/main" id="{D3BFD2DD-1CA5-5D97-EE37-D88F1B83694E}"/>
                </a:ext>
              </a:extLst>
            </p:cNvPr>
            <p:cNvCxnSpPr>
              <a:cxnSpLocks/>
            </p:cNvCxnSpPr>
            <p:nvPr/>
          </p:nvCxnSpPr>
          <p:spPr>
            <a:xfrm>
              <a:off x="1098313" y="3978349"/>
              <a:ext cx="112031"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grpSp>
      <p:sp>
        <p:nvSpPr>
          <p:cNvPr id="5150" name="TextBox 5149">
            <a:extLst>
              <a:ext uri="{FF2B5EF4-FFF2-40B4-BE49-F238E27FC236}">
                <a16:creationId xmlns:a16="http://schemas.microsoft.com/office/drawing/2014/main" id="{506EB220-ED9D-F79D-53F4-3136B714602E}"/>
              </a:ext>
            </a:extLst>
          </p:cNvPr>
          <p:cNvSpPr txBox="1"/>
          <p:nvPr/>
        </p:nvSpPr>
        <p:spPr>
          <a:xfrm>
            <a:off x="2323411" y="1187248"/>
            <a:ext cx="9868589" cy="1015663"/>
          </a:xfrm>
          <a:prstGeom prst="rect">
            <a:avLst/>
          </a:prstGeom>
          <a:solidFill>
            <a:srgbClr val="008080"/>
          </a:solidFill>
        </p:spPr>
        <p:txBody>
          <a:bodyPr wrap="square">
            <a:spAutoFit/>
          </a:bodyPr>
          <a:lstStyle/>
          <a:p>
            <a:r>
              <a:rPr lang="en-GB" sz="2000">
                <a:solidFill>
                  <a:schemeClr val="bg1"/>
                </a:solidFill>
                <a:latin typeface="Roboto" panose="02000000000000000000" pitchFamily="2" charset="0"/>
                <a:ea typeface="Roboto" panose="02000000000000000000" pitchFamily="2" charset="0"/>
                <a:cs typeface="Roboto" panose="02000000000000000000" pitchFamily="2" charset="0"/>
              </a:rPr>
              <a:t>Local operators will take on a larger role in balancing supply and demand on the distribution network. This is called the ‘DNO-DSO transition’, as they’re moving from Distribution Network Operators to Distribution System Operators.</a:t>
            </a:r>
          </a:p>
        </p:txBody>
      </p:sp>
      <p:pic>
        <p:nvPicPr>
          <p:cNvPr id="5151" name="Graphic 5150" descr="Speedometer Low with solid fill">
            <a:extLst>
              <a:ext uri="{FF2B5EF4-FFF2-40B4-BE49-F238E27FC236}">
                <a16:creationId xmlns:a16="http://schemas.microsoft.com/office/drawing/2014/main" id="{6F19B52C-2D51-D5F8-8325-4CA4B0FF5503}"/>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10043963" y="5164566"/>
            <a:ext cx="1172943" cy="1172943"/>
          </a:xfrm>
          <a:prstGeom prst="rect">
            <a:avLst/>
          </a:prstGeom>
        </p:spPr>
      </p:pic>
      <p:pic>
        <p:nvPicPr>
          <p:cNvPr id="5153" name="Graphic 5152" descr="Scales of justice with solid fill">
            <a:extLst>
              <a:ext uri="{FF2B5EF4-FFF2-40B4-BE49-F238E27FC236}">
                <a16:creationId xmlns:a16="http://schemas.microsoft.com/office/drawing/2014/main" id="{27DDCEA6-9D57-F7D3-C0C2-144B04CCF646}"/>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1034197" y="1271158"/>
            <a:ext cx="914400" cy="914400"/>
          </a:xfrm>
          <a:prstGeom prst="rect">
            <a:avLst/>
          </a:prstGeom>
        </p:spPr>
      </p:pic>
      <p:sp>
        <p:nvSpPr>
          <p:cNvPr id="5154" name="TextBox 5153">
            <a:extLst>
              <a:ext uri="{FF2B5EF4-FFF2-40B4-BE49-F238E27FC236}">
                <a16:creationId xmlns:a16="http://schemas.microsoft.com/office/drawing/2014/main" id="{29C52792-7889-9AAA-697D-8C994571D406}"/>
              </a:ext>
            </a:extLst>
          </p:cNvPr>
          <p:cNvSpPr txBox="1"/>
          <p:nvPr/>
        </p:nvSpPr>
        <p:spPr>
          <a:xfrm>
            <a:off x="-34505" y="5340386"/>
            <a:ext cx="9747598" cy="1015663"/>
          </a:xfrm>
          <a:prstGeom prst="rect">
            <a:avLst/>
          </a:prstGeom>
          <a:noFill/>
          <a:ln>
            <a:solidFill>
              <a:srgbClr val="008080"/>
            </a:solidFill>
          </a:ln>
        </p:spPr>
        <p:txBody>
          <a:bodyPr wrap="square">
            <a:spAutoFit/>
          </a:bodyPr>
          <a:lstStyle/>
          <a:p>
            <a:pPr algn="r"/>
            <a:r>
              <a:rPr lang="en-GB" sz="2000" dirty="0">
                <a:solidFill>
                  <a:srgbClr val="008080"/>
                </a:solidFill>
                <a:latin typeface="Roboto" panose="02000000000000000000" pitchFamily="2" charset="0"/>
                <a:ea typeface="Roboto" panose="02000000000000000000" pitchFamily="2" charset="0"/>
                <a:cs typeface="Roboto" panose="02000000000000000000" pitchFamily="2" charset="0"/>
              </a:rPr>
              <a:t>Flexibility, smart tech and demand-side response solutions will be important to consider alongside reinforcements as a factor in managing capacity – not just ensuring that there is more capacity, but that we make most efficient use of it</a:t>
            </a:r>
          </a:p>
        </p:txBody>
      </p:sp>
      <p:pic>
        <p:nvPicPr>
          <p:cNvPr id="5156" name="Picture 5155" descr="A green logo with text&#10;&#10;Description automatically generated">
            <a:extLst>
              <a:ext uri="{FF2B5EF4-FFF2-40B4-BE49-F238E27FC236}">
                <a16:creationId xmlns:a16="http://schemas.microsoft.com/office/drawing/2014/main" id="{37927260-9258-CD9D-EAB9-113ED10CFFEC}"/>
              </a:ext>
            </a:extLst>
          </p:cNvPr>
          <p:cNvPicPr>
            <a:picLocks noChangeAspect="1"/>
          </p:cNvPicPr>
          <p:nvPr/>
        </p:nvPicPr>
        <p:blipFill>
          <a:blip r:embed="rId31">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10637605" y="163303"/>
            <a:ext cx="1294470" cy="551688"/>
          </a:xfrm>
          <a:prstGeom prst="rect">
            <a:avLst/>
          </a:prstGeom>
        </p:spPr>
      </p:pic>
    </p:spTree>
    <p:extLst>
      <p:ext uri="{BB962C8B-B14F-4D97-AF65-F5344CB8AC3E}">
        <p14:creationId xmlns:p14="http://schemas.microsoft.com/office/powerpoint/2010/main" val="897500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DB3E4B4-2977-58DA-7A32-E863FFFE187C}"/>
              </a:ext>
            </a:extLst>
          </p:cNvPr>
          <p:cNvSpPr/>
          <p:nvPr/>
        </p:nvSpPr>
        <p:spPr>
          <a:xfrm>
            <a:off x="0" y="0"/>
            <a:ext cx="12192000" cy="884921"/>
          </a:xfrm>
          <a:prstGeom prst="rect">
            <a:avLst/>
          </a:prstGeom>
          <a:solidFill>
            <a:srgbClr val="008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E34D03D7-5105-A7F5-41A8-F3293FFC23C7}"/>
              </a:ext>
            </a:extLst>
          </p:cNvPr>
          <p:cNvSpPr txBox="1"/>
          <p:nvPr/>
        </p:nvSpPr>
        <p:spPr>
          <a:xfrm>
            <a:off x="148347" y="138129"/>
            <a:ext cx="11566940" cy="646331"/>
          </a:xfrm>
          <a:prstGeom prst="rect">
            <a:avLst/>
          </a:prstGeom>
          <a:noFill/>
        </p:spPr>
        <p:txBody>
          <a:bodyPr wrap="square">
            <a:spAutoFit/>
          </a:bodyPr>
          <a:lstStyle/>
          <a:p>
            <a:r>
              <a:rPr lang="en-GB" sz="3600" b="1" dirty="0">
                <a:solidFill>
                  <a:schemeClr val="bg1"/>
                </a:solidFill>
                <a:latin typeface="Roboto" panose="02000000000000000000" pitchFamily="2" charset="0"/>
                <a:ea typeface="Roboto" panose="02000000000000000000" pitchFamily="2" charset="0"/>
                <a:cs typeface="Roboto" panose="02000000000000000000" pitchFamily="2" charset="0"/>
              </a:rPr>
              <a:t>How is demand forecast? </a:t>
            </a:r>
            <a:r>
              <a:rPr lang="en-GB" sz="3200" dirty="0">
                <a:solidFill>
                  <a:schemeClr val="bg1"/>
                </a:solidFill>
                <a:latin typeface="Roboto" panose="02000000000000000000" pitchFamily="2" charset="0"/>
                <a:ea typeface="Roboto" panose="02000000000000000000" pitchFamily="2" charset="0"/>
                <a:cs typeface="Roboto" panose="02000000000000000000" pitchFamily="2" charset="0"/>
              </a:rPr>
              <a:t>Future Energy Scenarios</a:t>
            </a:r>
            <a:endParaRPr lang="en-GB" sz="28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7" name="Rectangle 6">
            <a:extLst>
              <a:ext uri="{FF2B5EF4-FFF2-40B4-BE49-F238E27FC236}">
                <a16:creationId xmlns:a16="http://schemas.microsoft.com/office/drawing/2014/main" id="{371B22E1-19CC-FE52-1A57-0D2F0F9E09D1}"/>
              </a:ext>
            </a:extLst>
          </p:cNvPr>
          <p:cNvSpPr/>
          <p:nvPr/>
        </p:nvSpPr>
        <p:spPr>
          <a:xfrm>
            <a:off x="0" y="6459369"/>
            <a:ext cx="12192000" cy="404761"/>
          </a:xfrm>
          <a:prstGeom prst="rect">
            <a:avLst/>
          </a:prstGeom>
          <a:solidFill>
            <a:srgbClr val="008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a:extLst>
              <a:ext uri="{FF2B5EF4-FFF2-40B4-BE49-F238E27FC236}">
                <a16:creationId xmlns:a16="http://schemas.microsoft.com/office/drawing/2014/main" id="{C7ED7FCF-AA6D-F0AB-2F06-70B654B37EE6}"/>
              </a:ext>
            </a:extLst>
          </p:cNvPr>
          <p:cNvGrpSpPr/>
          <p:nvPr/>
        </p:nvGrpSpPr>
        <p:grpSpPr>
          <a:xfrm>
            <a:off x="11097683" y="6513554"/>
            <a:ext cx="1011528" cy="296390"/>
            <a:chOff x="8948148" y="5756915"/>
            <a:chExt cx="3002166" cy="920334"/>
          </a:xfrm>
        </p:grpSpPr>
        <p:sp>
          <p:nvSpPr>
            <p:cNvPr id="9" name="Oval 8">
              <a:extLst>
                <a:ext uri="{FF2B5EF4-FFF2-40B4-BE49-F238E27FC236}">
                  <a16:creationId xmlns:a16="http://schemas.microsoft.com/office/drawing/2014/main" id="{84DC92FE-94DD-F93D-94EC-18A9D0955B80}"/>
                </a:ext>
              </a:extLst>
            </p:cNvPr>
            <p:cNvSpPr/>
            <p:nvPr/>
          </p:nvSpPr>
          <p:spPr>
            <a:xfrm>
              <a:off x="8948148" y="5756915"/>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984A913F-C93E-4855-0416-7C146910233D}"/>
                </a:ext>
              </a:extLst>
            </p:cNvPr>
            <p:cNvSpPr/>
            <p:nvPr/>
          </p:nvSpPr>
          <p:spPr>
            <a:xfrm>
              <a:off x="9992031" y="5756915"/>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FF029200-E5B5-8D9D-6BB0-21F6ADE298C4}"/>
                </a:ext>
              </a:extLst>
            </p:cNvPr>
            <p:cNvSpPr/>
            <p:nvPr/>
          </p:nvSpPr>
          <p:spPr>
            <a:xfrm>
              <a:off x="11035914" y="5756915"/>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Graphic 11" descr="Electric Tower outline">
              <a:extLst>
                <a:ext uri="{FF2B5EF4-FFF2-40B4-BE49-F238E27FC236}">
                  <a16:creationId xmlns:a16="http://schemas.microsoft.com/office/drawing/2014/main" id="{5C9AD1FC-39AC-71A7-B88B-59F56AB1DD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19248" y="5828015"/>
              <a:ext cx="772200" cy="772200"/>
            </a:xfrm>
            <a:prstGeom prst="rect">
              <a:avLst/>
            </a:prstGeom>
          </p:spPr>
        </p:pic>
        <p:pic>
          <p:nvPicPr>
            <p:cNvPr id="13" name="Graphic 12" descr="Plugged Unplugged outline">
              <a:extLst>
                <a:ext uri="{FF2B5EF4-FFF2-40B4-BE49-F238E27FC236}">
                  <a16:creationId xmlns:a16="http://schemas.microsoft.com/office/drawing/2014/main" id="{9FA9A92C-D98B-231D-35DE-F7137425C2C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11081984" y="5854993"/>
              <a:ext cx="822258" cy="822256"/>
            </a:xfrm>
            <a:prstGeom prst="rect">
              <a:avLst/>
            </a:prstGeom>
          </p:spPr>
        </p:pic>
        <p:pic>
          <p:nvPicPr>
            <p:cNvPr id="22" name="Picture 21">
              <a:extLst>
                <a:ext uri="{FF2B5EF4-FFF2-40B4-BE49-F238E27FC236}">
                  <a16:creationId xmlns:a16="http://schemas.microsoft.com/office/drawing/2014/main" id="{B6E6263C-CA15-619F-ADE8-C3D518B16E4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0154522" y="5900872"/>
              <a:ext cx="626643" cy="660154"/>
            </a:xfrm>
            <a:prstGeom prst="rect">
              <a:avLst/>
            </a:prstGeom>
          </p:spPr>
        </p:pic>
      </p:grpSp>
      <p:grpSp>
        <p:nvGrpSpPr>
          <p:cNvPr id="4" name="Group 3">
            <a:extLst>
              <a:ext uri="{FF2B5EF4-FFF2-40B4-BE49-F238E27FC236}">
                <a16:creationId xmlns:a16="http://schemas.microsoft.com/office/drawing/2014/main" id="{FE387043-87ED-0394-6A08-6530520FC6BB}"/>
              </a:ext>
            </a:extLst>
          </p:cNvPr>
          <p:cNvGrpSpPr/>
          <p:nvPr/>
        </p:nvGrpSpPr>
        <p:grpSpPr>
          <a:xfrm>
            <a:off x="6107096" y="1190877"/>
            <a:ext cx="6084904" cy="4380354"/>
            <a:chOff x="6107096" y="1190877"/>
            <a:chExt cx="6084904" cy="4380354"/>
          </a:xfrm>
        </p:grpSpPr>
        <p:pic>
          <p:nvPicPr>
            <p:cNvPr id="30" name="Picture 29" descr="A graph of energy efficiency&#10;&#10;Description automatically generated">
              <a:extLst>
                <a:ext uri="{FF2B5EF4-FFF2-40B4-BE49-F238E27FC236}">
                  <a16:creationId xmlns:a16="http://schemas.microsoft.com/office/drawing/2014/main" id="{ABD9500F-37A6-7589-85B7-B56D9B9F1DC1}"/>
                </a:ext>
              </a:extLst>
            </p:cNvPr>
            <p:cNvPicPr>
              <a:picLocks noChangeAspect="1"/>
            </p:cNvPicPr>
            <p:nvPr/>
          </p:nvPicPr>
          <p:blipFill rotWithShape="1">
            <a:blip r:embed="rId8"/>
            <a:srcRect b="9376"/>
            <a:stretch/>
          </p:blipFill>
          <p:spPr>
            <a:xfrm>
              <a:off x="6107096" y="1766206"/>
              <a:ext cx="6057498" cy="3805025"/>
            </a:xfrm>
            <a:prstGeom prst="rect">
              <a:avLst/>
            </a:prstGeom>
          </p:spPr>
        </p:pic>
        <p:sp>
          <p:nvSpPr>
            <p:cNvPr id="31" name="TextBox 30">
              <a:extLst>
                <a:ext uri="{FF2B5EF4-FFF2-40B4-BE49-F238E27FC236}">
                  <a16:creationId xmlns:a16="http://schemas.microsoft.com/office/drawing/2014/main" id="{03177A4F-DAE0-FF51-C914-82CB76E545AD}"/>
                </a:ext>
              </a:extLst>
            </p:cNvPr>
            <p:cNvSpPr txBox="1"/>
            <p:nvPr/>
          </p:nvSpPr>
          <p:spPr>
            <a:xfrm>
              <a:off x="6146599" y="1190877"/>
              <a:ext cx="6045401" cy="400110"/>
            </a:xfrm>
            <a:prstGeom prst="rect">
              <a:avLst/>
            </a:prstGeom>
            <a:solidFill>
              <a:srgbClr val="008080"/>
            </a:solidFill>
          </p:spPr>
          <p:txBody>
            <a:bodyPr wrap="square" rtlCol="0">
              <a:spAutoFit/>
            </a:bodyPr>
            <a:lstStyle/>
            <a:p>
              <a:pPr algn="ctr"/>
              <a:r>
                <a:rPr lang="en-GB" sz="2000">
                  <a:solidFill>
                    <a:schemeClr val="bg1"/>
                  </a:solidFill>
                  <a:latin typeface="Roboto" panose="02000000000000000000" pitchFamily="2" charset="0"/>
                  <a:ea typeface="Roboto" panose="02000000000000000000" pitchFamily="2" charset="0"/>
                  <a:cs typeface="Roboto" panose="02000000000000000000" pitchFamily="2" charset="0"/>
                </a:rPr>
                <a:t>Projected peak demand</a:t>
              </a:r>
            </a:p>
          </p:txBody>
        </p:sp>
      </p:grpSp>
      <p:pic>
        <p:nvPicPr>
          <p:cNvPr id="34" name="Picture 33" descr="A green logo with text&#10;&#10;Description automatically generated">
            <a:extLst>
              <a:ext uri="{FF2B5EF4-FFF2-40B4-BE49-F238E27FC236}">
                <a16:creationId xmlns:a16="http://schemas.microsoft.com/office/drawing/2014/main" id="{20BDA5C8-D88B-D5A0-2416-2EF58F54837D}"/>
              </a:ext>
            </a:extLst>
          </p:cNvPr>
          <p:cNvPicPr>
            <a:picLocks noChangeAspect="1"/>
          </p:cNvPicPr>
          <p:nvPr/>
        </p:nvPicPr>
        <p:blipFill>
          <a:blip r:embed="rId9">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10637605" y="163303"/>
            <a:ext cx="1294470" cy="551688"/>
          </a:xfrm>
          <a:prstGeom prst="rect">
            <a:avLst/>
          </a:prstGeom>
        </p:spPr>
      </p:pic>
      <p:grpSp>
        <p:nvGrpSpPr>
          <p:cNvPr id="3" name="Group 2">
            <a:extLst>
              <a:ext uri="{FF2B5EF4-FFF2-40B4-BE49-F238E27FC236}">
                <a16:creationId xmlns:a16="http://schemas.microsoft.com/office/drawing/2014/main" id="{C0C01ED4-AE96-B535-4698-8793AE63D9A5}"/>
              </a:ext>
            </a:extLst>
          </p:cNvPr>
          <p:cNvGrpSpPr/>
          <p:nvPr/>
        </p:nvGrpSpPr>
        <p:grpSpPr>
          <a:xfrm>
            <a:off x="0" y="1190877"/>
            <a:ext cx="6057900" cy="4865616"/>
            <a:chOff x="0" y="1190877"/>
            <a:chExt cx="6057900" cy="4865616"/>
          </a:xfrm>
        </p:grpSpPr>
        <p:sp>
          <p:nvSpPr>
            <p:cNvPr id="28" name="TextBox 27">
              <a:extLst>
                <a:ext uri="{FF2B5EF4-FFF2-40B4-BE49-F238E27FC236}">
                  <a16:creationId xmlns:a16="http://schemas.microsoft.com/office/drawing/2014/main" id="{61BB9AD6-3610-DF08-C21B-59552E6E1AC4}"/>
                </a:ext>
              </a:extLst>
            </p:cNvPr>
            <p:cNvSpPr txBox="1"/>
            <p:nvPr/>
          </p:nvSpPr>
          <p:spPr>
            <a:xfrm>
              <a:off x="0" y="1190877"/>
              <a:ext cx="6045402" cy="400110"/>
            </a:xfrm>
            <a:prstGeom prst="rect">
              <a:avLst/>
            </a:prstGeom>
            <a:solidFill>
              <a:srgbClr val="008080"/>
            </a:solidFill>
          </p:spPr>
          <p:txBody>
            <a:bodyPr wrap="square" rtlCol="0">
              <a:spAutoFit/>
            </a:bodyPr>
            <a:lstStyle/>
            <a:p>
              <a:pPr algn="ctr"/>
              <a:r>
                <a:rPr lang="en-GB" sz="2000">
                  <a:solidFill>
                    <a:schemeClr val="bg1"/>
                  </a:solidFill>
                  <a:latin typeface="Roboto" panose="02000000000000000000" pitchFamily="2" charset="0"/>
                  <a:ea typeface="Roboto" panose="02000000000000000000" pitchFamily="2" charset="0"/>
                  <a:cs typeface="Roboto" panose="02000000000000000000" pitchFamily="2" charset="0"/>
                </a:rPr>
                <a:t>The four national scenarios</a:t>
              </a:r>
            </a:p>
          </p:txBody>
        </p:sp>
        <p:pic>
          <p:nvPicPr>
            <p:cNvPr id="11266" name="Picture 2">
              <a:extLst>
                <a:ext uri="{FF2B5EF4-FFF2-40B4-BE49-F238E27FC236}">
                  <a16:creationId xmlns:a16="http://schemas.microsoft.com/office/drawing/2014/main" id="{449668F4-8028-BF53-6409-06D7BB4F781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052"/>
            <a:stretch/>
          </p:blipFill>
          <p:spPr bwMode="auto">
            <a:xfrm>
              <a:off x="12498" y="1593612"/>
              <a:ext cx="6045402" cy="4462881"/>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10" descr="ESO Data Portal: Historic Demand Data - Dataset| National Grid Electricity  System Operator">
            <a:extLst>
              <a:ext uri="{FF2B5EF4-FFF2-40B4-BE49-F238E27FC236}">
                <a16:creationId xmlns:a16="http://schemas.microsoft.com/office/drawing/2014/main" id="{40DCCEC1-2F61-E279-53D2-8BFCD76BD3F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33161" y="5999903"/>
            <a:ext cx="2360527" cy="346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3847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41413F05-C167-A646-0B8E-C2B98B6367A6}"/>
              </a:ext>
            </a:extLst>
          </p:cNvPr>
          <p:cNvPicPr>
            <a:picLocks noChangeAspect="1"/>
          </p:cNvPicPr>
          <p:nvPr/>
        </p:nvPicPr>
        <p:blipFill>
          <a:blip r:embed="rId3"/>
          <a:stretch>
            <a:fillRect/>
          </a:stretch>
        </p:blipFill>
        <p:spPr>
          <a:xfrm>
            <a:off x="7638695" y="4128798"/>
            <a:ext cx="4404959" cy="2252732"/>
          </a:xfrm>
          <a:prstGeom prst="rect">
            <a:avLst/>
          </a:prstGeom>
        </p:spPr>
      </p:pic>
      <p:pic>
        <p:nvPicPr>
          <p:cNvPr id="45" name="Picture 44">
            <a:extLst>
              <a:ext uri="{FF2B5EF4-FFF2-40B4-BE49-F238E27FC236}">
                <a16:creationId xmlns:a16="http://schemas.microsoft.com/office/drawing/2014/main" id="{4A6A05CC-4686-582C-8D35-5216050F89AD}"/>
              </a:ext>
            </a:extLst>
          </p:cNvPr>
          <p:cNvPicPr>
            <a:picLocks noChangeAspect="1"/>
          </p:cNvPicPr>
          <p:nvPr/>
        </p:nvPicPr>
        <p:blipFill>
          <a:blip r:embed="rId4"/>
          <a:stretch>
            <a:fillRect/>
          </a:stretch>
        </p:blipFill>
        <p:spPr>
          <a:xfrm>
            <a:off x="3092749" y="4082865"/>
            <a:ext cx="4266121" cy="2396168"/>
          </a:xfrm>
          <a:prstGeom prst="rect">
            <a:avLst/>
          </a:prstGeom>
        </p:spPr>
      </p:pic>
      <p:sp>
        <p:nvSpPr>
          <p:cNvPr id="9" name="Rectangle 8">
            <a:extLst>
              <a:ext uri="{FF2B5EF4-FFF2-40B4-BE49-F238E27FC236}">
                <a16:creationId xmlns:a16="http://schemas.microsoft.com/office/drawing/2014/main" id="{C63CDE23-70C4-1AE4-3B52-BEBD5F5730B5}"/>
              </a:ext>
            </a:extLst>
          </p:cNvPr>
          <p:cNvSpPr/>
          <p:nvPr/>
        </p:nvSpPr>
        <p:spPr>
          <a:xfrm>
            <a:off x="0" y="0"/>
            <a:ext cx="12192000" cy="884921"/>
          </a:xfrm>
          <a:prstGeom prst="rect">
            <a:avLst/>
          </a:prstGeom>
          <a:solidFill>
            <a:srgbClr val="008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E4C8A920-27FE-6271-BA2A-6046D721E9E6}"/>
              </a:ext>
            </a:extLst>
          </p:cNvPr>
          <p:cNvSpPr txBox="1"/>
          <p:nvPr/>
        </p:nvSpPr>
        <p:spPr>
          <a:xfrm>
            <a:off x="148346" y="138129"/>
            <a:ext cx="12192000" cy="646331"/>
          </a:xfrm>
          <a:prstGeom prst="rect">
            <a:avLst/>
          </a:prstGeom>
          <a:noFill/>
        </p:spPr>
        <p:txBody>
          <a:bodyPr wrap="square">
            <a:spAutoFit/>
          </a:bodyPr>
          <a:lstStyle/>
          <a:p>
            <a:r>
              <a:rPr lang="en-GB" sz="3600" b="1">
                <a:solidFill>
                  <a:schemeClr val="bg1"/>
                </a:solidFill>
                <a:latin typeface="Roboto" panose="02000000000000000000" pitchFamily="2" charset="0"/>
                <a:ea typeface="Roboto" panose="02000000000000000000" pitchFamily="2" charset="0"/>
                <a:cs typeface="Roboto" panose="02000000000000000000" pitchFamily="2" charset="0"/>
              </a:rPr>
              <a:t>How is demand forecast? </a:t>
            </a:r>
            <a:r>
              <a:rPr lang="en-GB" sz="3000">
                <a:solidFill>
                  <a:schemeClr val="bg1"/>
                </a:solidFill>
                <a:latin typeface="Roboto" panose="02000000000000000000" pitchFamily="2" charset="0"/>
                <a:ea typeface="Roboto" panose="02000000000000000000" pitchFamily="2" charset="0"/>
                <a:cs typeface="Roboto" panose="02000000000000000000" pitchFamily="2" charset="0"/>
              </a:rPr>
              <a:t>Distribution Future Energy Scenarios</a:t>
            </a:r>
            <a:endParaRPr lang="en-GB" sz="3000" b="1">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1" name="Rectangle 10">
            <a:extLst>
              <a:ext uri="{FF2B5EF4-FFF2-40B4-BE49-F238E27FC236}">
                <a16:creationId xmlns:a16="http://schemas.microsoft.com/office/drawing/2014/main" id="{4116E604-9B1A-F01A-282E-8A63094AF043}"/>
              </a:ext>
            </a:extLst>
          </p:cNvPr>
          <p:cNvSpPr/>
          <p:nvPr/>
        </p:nvSpPr>
        <p:spPr>
          <a:xfrm>
            <a:off x="0" y="6459369"/>
            <a:ext cx="12192000" cy="404761"/>
          </a:xfrm>
          <a:prstGeom prst="rect">
            <a:avLst/>
          </a:prstGeom>
          <a:solidFill>
            <a:srgbClr val="008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 name="Group 11">
            <a:extLst>
              <a:ext uri="{FF2B5EF4-FFF2-40B4-BE49-F238E27FC236}">
                <a16:creationId xmlns:a16="http://schemas.microsoft.com/office/drawing/2014/main" id="{C0C7B3C0-262F-9CF6-8786-699E3015E2DE}"/>
              </a:ext>
            </a:extLst>
          </p:cNvPr>
          <p:cNvGrpSpPr/>
          <p:nvPr/>
        </p:nvGrpSpPr>
        <p:grpSpPr>
          <a:xfrm>
            <a:off x="11097683" y="6513554"/>
            <a:ext cx="1011528" cy="296390"/>
            <a:chOff x="8948148" y="5756915"/>
            <a:chExt cx="3002166" cy="920334"/>
          </a:xfrm>
        </p:grpSpPr>
        <p:sp>
          <p:nvSpPr>
            <p:cNvPr id="13" name="Oval 12">
              <a:extLst>
                <a:ext uri="{FF2B5EF4-FFF2-40B4-BE49-F238E27FC236}">
                  <a16:creationId xmlns:a16="http://schemas.microsoft.com/office/drawing/2014/main" id="{8B5ECC43-5617-01E6-1268-ABE62F2BA526}"/>
                </a:ext>
              </a:extLst>
            </p:cNvPr>
            <p:cNvSpPr/>
            <p:nvPr/>
          </p:nvSpPr>
          <p:spPr>
            <a:xfrm>
              <a:off x="8948148" y="5756915"/>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16B11D70-E864-E974-72C0-D766570B8269}"/>
                </a:ext>
              </a:extLst>
            </p:cNvPr>
            <p:cNvSpPr/>
            <p:nvPr/>
          </p:nvSpPr>
          <p:spPr>
            <a:xfrm>
              <a:off x="9992031" y="5756915"/>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55A87EE1-083D-56F3-911F-B4C831C24146}"/>
                </a:ext>
              </a:extLst>
            </p:cNvPr>
            <p:cNvSpPr/>
            <p:nvPr/>
          </p:nvSpPr>
          <p:spPr>
            <a:xfrm>
              <a:off x="11035914" y="5756915"/>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Graphic 16" descr="Electric Tower outline">
              <a:extLst>
                <a:ext uri="{FF2B5EF4-FFF2-40B4-BE49-F238E27FC236}">
                  <a16:creationId xmlns:a16="http://schemas.microsoft.com/office/drawing/2014/main" id="{E56BEAD6-6A3C-7933-0BA0-122E4E1A15D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019248" y="5828015"/>
              <a:ext cx="772200" cy="772200"/>
            </a:xfrm>
            <a:prstGeom prst="rect">
              <a:avLst/>
            </a:prstGeom>
          </p:spPr>
        </p:pic>
        <p:pic>
          <p:nvPicPr>
            <p:cNvPr id="18" name="Graphic 17" descr="Plugged Unplugged outline">
              <a:extLst>
                <a:ext uri="{FF2B5EF4-FFF2-40B4-BE49-F238E27FC236}">
                  <a16:creationId xmlns:a16="http://schemas.microsoft.com/office/drawing/2014/main" id="{74142FAD-CF02-D1E2-1488-04C45C861E8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0800000">
              <a:off x="11081984" y="5854993"/>
              <a:ext cx="822258" cy="822256"/>
            </a:xfrm>
            <a:prstGeom prst="rect">
              <a:avLst/>
            </a:prstGeom>
          </p:spPr>
        </p:pic>
        <p:pic>
          <p:nvPicPr>
            <p:cNvPr id="19" name="Picture 18">
              <a:extLst>
                <a:ext uri="{FF2B5EF4-FFF2-40B4-BE49-F238E27FC236}">
                  <a16:creationId xmlns:a16="http://schemas.microsoft.com/office/drawing/2014/main" id="{02DD5B3D-3ADF-D6E4-CE02-3B83C044A251}"/>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10154522" y="5900872"/>
              <a:ext cx="626643" cy="660154"/>
            </a:xfrm>
            <a:prstGeom prst="rect">
              <a:avLst/>
            </a:prstGeom>
          </p:spPr>
        </p:pic>
      </p:grpSp>
      <p:pic>
        <p:nvPicPr>
          <p:cNvPr id="35" name="Picture 34">
            <a:extLst>
              <a:ext uri="{FF2B5EF4-FFF2-40B4-BE49-F238E27FC236}">
                <a16:creationId xmlns:a16="http://schemas.microsoft.com/office/drawing/2014/main" id="{A3F3F220-D10E-4EFC-E50F-3CB885650701}"/>
              </a:ext>
            </a:extLst>
          </p:cNvPr>
          <p:cNvPicPr>
            <a:picLocks noChangeAspect="1"/>
          </p:cNvPicPr>
          <p:nvPr/>
        </p:nvPicPr>
        <p:blipFill>
          <a:blip r:embed="rId10"/>
          <a:stretch>
            <a:fillRect/>
          </a:stretch>
        </p:blipFill>
        <p:spPr>
          <a:xfrm>
            <a:off x="3515015" y="987598"/>
            <a:ext cx="7989135" cy="2516137"/>
          </a:xfrm>
          <a:prstGeom prst="rect">
            <a:avLst/>
          </a:prstGeom>
        </p:spPr>
      </p:pic>
      <p:pic>
        <p:nvPicPr>
          <p:cNvPr id="39" name="Picture 38">
            <a:extLst>
              <a:ext uri="{FF2B5EF4-FFF2-40B4-BE49-F238E27FC236}">
                <a16:creationId xmlns:a16="http://schemas.microsoft.com/office/drawing/2014/main" id="{633D714B-A844-C3B7-4A28-BA7FC658C178}"/>
              </a:ext>
            </a:extLst>
          </p:cNvPr>
          <p:cNvPicPr>
            <a:picLocks noChangeAspect="1"/>
          </p:cNvPicPr>
          <p:nvPr/>
        </p:nvPicPr>
        <p:blipFill>
          <a:blip r:embed="rId11"/>
          <a:stretch>
            <a:fillRect/>
          </a:stretch>
        </p:blipFill>
        <p:spPr>
          <a:xfrm>
            <a:off x="230592" y="4642637"/>
            <a:ext cx="2306915" cy="1619704"/>
          </a:xfrm>
          <a:prstGeom prst="rect">
            <a:avLst/>
          </a:prstGeom>
        </p:spPr>
      </p:pic>
      <p:pic>
        <p:nvPicPr>
          <p:cNvPr id="41" name="Picture 40">
            <a:extLst>
              <a:ext uri="{FF2B5EF4-FFF2-40B4-BE49-F238E27FC236}">
                <a16:creationId xmlns:a16="http://schemas.microsoft.com/office/drawing/2014/main" id="{44E0F07C-CE6C-E67E-9F58-B83C3E646E90}"/>
              </a:ext>
            </a:extLst>
          </p:cNvPr>
          <p:cNvPicPr>
            <a:picLocks noChangeAspect="1"/>
          </p:cNvPicPr>
          <p:nvPr/>
        </p:nvPicPr>
        <p:blipFill>
          <a:blip r:embed="rId12"/>
          <a:stretch>
            <a:fillRect/>
          </a:stretch>
        </p:blipFill>
        <p:spPr>
          <a:xfrm>
            <a:off x="148345" y="1081948"/>
            <a:ext cx="2389161" cy="3414897"/>
          </a:xfrm>
          <a:prstGeom prst="rect">
            <a:avLst/>
          </a:prstGeom>
        </p:spPr>
      </p:pic>
      <p:sp>
        <p:nvSpPr>
          <p:cNvPr id="42" name="TextBox 41">
            <a:extLst>
              <a:ext uri="{FF2B5EF4-FFF2-40B4-BE49-F238E27FC236}">
                <a16:creationId xmlns:a16="http://schemas.microsoft.com/office/drawing/2014/main" id="{6EF8A250-A923-A85E-A4A0-6A6A96BEBD53}"/>
              </a:ext>
            </a:extLst>
          </p:cNvPr>
          <p:cNvSpPr txBox="1"/>
          <p:nvPr/>
        </p:nvSpPr>
        <p:spPr>
          <a:xfrm>
            <a:off x="416296" y="3014489"/>
            <a:ext cx="2389161" cy="707886"/>
          </a:xfrm>
          <a:prstGeom prst="rect">
            <a:avLst/>
          </a:prstGeom>
          <a:noFill/>
        </p:spPr>
        <p:txBody>
          <a:bodyPr wrap="square" rtlCol="0">
            <a:spAutoFit/>
          </a:bodyPr>
          <a:lstStyle/>
          <a:p>
            <a:pPr algn="r"/>
            <a:r>
              <a:rPr lang="en-GB" sz="2000" b="1" dirty="0">
                <a:solidFill>
                  <a:schemeClr val="bg1"/>
                </a:solidFill>
                <a:highlight>
                  <a:srgbClr val="008080"/>
                </a:highlight>
                <a:latin typeface="Roboto" panose="02000000000000000000" pitchFamily="2" charset="0"/>
                <a:ea typeface="Roboto" panose="02000000000000000000" pitchFamily="2" charset="0"/>
                <a:cs typeface="Roboto" panose="02000000000000000000" pitchFamily="2" charset="0"/>
              </a:rPr>
              <a:t>SSEN’s</a:t>
            </a:r>
          </a:p>
          <a:p>
            <a:pPr algn="r"/>
            <a:r>
              <a:rPr lang="en-GB" sz="2000" b="1" dirty="0">
                <a:solidFill>
                  <a:schemeClr val="bg1"/>
                </a:solidFill>
                <a:highlight>
                  <a:srgbClr val="008080"/>
                </a:highlight>
                <a:latin typeface="Roboto" panose="02000000000000000000" pitchFamily="2" charset="0"/>
                <a:ea typeface="Roboto" panose="02000000000000000000" pitchFamily="2" charset="0"/>
                <a:cs typeface="Roboto" panose="02000000000000000000" pitchFamily="2" charset="0"/>
              </a:rPr>
              <a:t>forecasting</a:t>
            </a:r>
          </a:p>
        </p:txBody>
      </p:sp>
      <p:sp>
        <p:nvSpPr>
          <p:cNvPr id="43" name="TextBox 42">
            <a:extLst>
              <a:ext uri="{FF2B5EF4-FFF2-40B4-BE49-F238E27FC236}">
                <a16:creationId xmlns:a16="http://schemas.microsoft.com/office/drawing/2014/main" id="{E747FE94-33DB-5DD9-D256-E2C7C6AC1AD7}"/>
              </a:ext>
            </a:extLst>
          </p:cNvPr>
          <p:cNvSpPr txBox="1"/>
          <p:nvPr/>
        </p:nvSpPr>
        <p:spPr>
          <a:xfrm>
            <a:off x="416297" y="5063164"/>
            <a:ext cx="2389160" cy="707886"/>
          </a:xfrm>
          <a:prstGeom prst="rect">
            <a:avLst/>
          </a:prstGeom>
          <a:noFill/>
        </p:spPr>
        <p:txBody>
          <a:bodyPr wrap="square" rtlCol="0">
            <a:spAutoFit/>
          </a:bodyPr>
          <a:lstStyle/>
          <a:p>
            <a:pPr algn="r"/>
            <a:r>
              <a:rPr lang="en-GB" sz="2000" b="1" dirty="0">
                <a:solidFill>
                  <a:schemeClr val="bg1"/>
                </a:solidFill>
                <a:highlight>
                  <a:srgbClr val="008080"/>
                </a:highlight>
                <a:latin typeface="Roboto" panose="02000000000000000000" pitchFamily="2" charset="0"/>
                <a:ea typeface="Roboto" panose="02000000000000000000" pitchFamily="2" charset="0"/>
                <a:cs typeface="Roboto" panose="02000000000000000000" pitchFamily="2" charset="0"/>
              </a:rPr>
              <a:t>National Grid’s</a:t>
            </a:r>
          </a:p>
          <a:p>
            <a:pPr algn="r"/>
            <a:r>
              <a:rPr lang="en-GB" sz="2000" b="1" dirty="0">
                <a:solidFill>
                  <a:schemeClr val="bg1"/>
                </a:solidFill>
                <a:highlight>
                  <a:srgbClr val="008080"/>
                </a:highlight>
                <a:latin typeface="Roboto" panose="02000000000000000000" pitchFamily="2" charset="0"/>
                <a:ea typeface="Roboto" panose="02000000000000000000" pitchFamily="2" charset="0"/>
                <a:cs typeface="Roboto" panose="02000000000000000000" pitchFamily="2" charset="0"/>
              </a:rPr>
              <a:t>forecasting</a:t>
            </a:r>
          </a:p>
        </p:txBody>
      </p:sp>
      <p:sp>
        <p:nvSpPr>
          <p:cNvPr id="46" name="TextBox 45">
            <a:extLst>
              <a:ext uri="{FF2B5EF4-FFF2-40B4-BE49-F238E27FC236}">
                <a16:creationId xmlns:a16="http://schemas.microsoft.com/office/drawing/2014/main" id="{D0B98175-031F-7A22-4132-B168A6FA553B}"/>
              </a:ext>
            </a:extLst>
          </p:cNvPr>
          <p:cNvSpPr txBox="1"/>
          <p:nvPr/>
        </p:nvSpPr>
        <p:spPr>
          <a:xfrm>
            <a:off x="3104624" y="3606412"/>
            <a:ext cx="8939030" cy="523220"/>
          </a:xfrm>
          <a:prstGeom prst="rect">
            <a:avLst/>
          </a:prstGeom>
          <a:solidFill>
            <a:srgbClr val="008080"/>
          </a:solidFill>
        </p:spPr>
        <p:txBody>
          <a:bodyPr wrap="square" rtlCol="0">
            <a:spAutoFit/>
          </a:bodyPr>
          <a:lstStyle/>
          <a:p>
            <a:r>
              <a:rPr lang="en-GB" sz="1400">
                <a:solidFill>
                  <a:schemeClr val="bg1"/>
                </a:solidFill>
                <a:latin typeface="Roboto" panose="02000000000000000000" pitchFamily="2" charset="0"/>
                <a:ea typeface="Roboto" panose="02000000000000000000" pitchFamily="2" charset="0"/>
                <a:cs typeface="Roboto" panose="02000000000000000000" pitchFamily="2" charset="0"/>
              </a:rPr>
              <a:t>There is considerable detail in the forecasting analysis (DFES), projecting growth and deployment estimates locally on a range of factors – from data centre energy demand to heat pumps…</a:t>
            </a:r>
          </a:p>
        </p:txBody>
      </p:sp>
    </p:spTree>
    <p:extLst>
      <p:ext uri="{BB962C8B-B14F-4D97-AF65-F5344CB8AC3E}">
        <p14:creationId xmlns:p14="http://schemas.microsoft.com/office/powerpoint/2010/main" val="2637448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F9F4818-A862-098B-BF87-CCE2E3D2BD49}"/>
              </a:ext>
            </a:extLst>
          </p:cNvPr>
          <p:cNvSpPr/>
          <p:nvPr/>
        </p:nvSpPr>
        <p:spPr>
          <a:xfrm>
            <a:off x="0" y="0"/>
            <a:ext cx="12192000" cy="884921"/>
          </a:xfrm>
          <a:prstGeom prst="rect">
            <a:avLst/>
          </a:prstGeom>
          <a:solidFill>
            <a:srgbClr val="008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35983955-A98A-6DEB-D3E7-1585C74395B3}"/>
              </a:ext>
            </a:extLst>
          </p:cNvPr>
          <p:cNvSpPr txBox="1"/>
          <p:nvPr/>
        </p:nvSpPr>
        <p:spPr>
          <a:xfrm>
            <a:off x="148346" y="138129"/>
            <a:ext cx="12192000" cy="646331"/>
          </a:xfrm>
          <a:prstGeom prst="rect">
            <a:avLst/>
          </a:prstGeom>
          <a:noFill/>
        </p:spPr>
        <p:txBody>
          <a:bodyPr wrap="square">
            <a:spAutoFit/>
          </a:bodyPr>
          <a:lstStyle/>
          <a:p>
            <a:r>
              <a:rPr lang="en-GB" sz="3600" b="1">
                <a:solidFill>
                  <a:schemeClr val="bg1"/>
                </a:solidFill>
                <a:latin typeface="Roboto" panose="02000000000000000000" pitchFamily="2" charset="0"/>
                <a:ea typeface="Roboto" panose="02000000000000000000" pitchFamily="2" charset="0"/>
                <a:cs typeface="Roboto" panose="02000000000000000000" pitchFamily="2" charset="0"/>
              </a:rPr>
              <a:t>How is demand forecast? </a:t>
            </a:r>
            <a:r>
              <a:rPr lang="en-GB" sz="3000">
                <a:solidFill>
                  <a:schemeClr val="bg1"/>
                </a:solidFill>
                <a:latin typeface="Roboto" panose="02000000000000000000" pitchFamily="2" charset="0"/>
                <a:ea typeface="Roboto" panose="02000000000000000000" pitchFamily="2" charset="0"/>
                <a:cs typeface="Roboto" panose="02000000000000000000" pitchFamily="2" charset="0"/>
              </a:rPr>
              <a:t>Business planning</a:t>
            </a:r>
            <a:endParaRPr lang="en-GB" sz="3000" b="1">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6" name="Rectangle 5">
            <a:extLst>
              <a:ext uri="{FF2B5EF4-FFF2-40B4-BE49-F238E27FC236}">
                <a16:creationId xmlns:a16="http://schemas.microsoft.com/office/drawing/2014/main" id="{50031DC2-CED9-3279-2D7E-6A99A81C5F25}"/>
              </a:ext>
            </a:extLst>
          </p:cNvPr>
          <p:cNvSpPr/>
          <p:nvPr/>
        </p:nvSpPr>
        <p:spPr>
          <a:xfrm>
            <a:off x="0" y="6459369"/>
            <a:ext cx="12192000" cy="404761"/>
          </a:xfrm>
          <a:prstGeom prst="rect">
            <a:avLst/>
          </a:prstGeom>
          <a:solidFill>
            <a:srgbClr val="008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a:extLst>
              <a:ext uri="{FF2B5EF4-FFF2-40B4-BE49-F238E27FC236}">
                <a16:creationId xmlns:a16="http://schemas.microsoft.com/office/drawing/2014/main" id="{7B0CA7A8-4FF0-FC88-8727-0C276A78AAE0}"/>
              </a:ext>
            </a:extLst>
          </p:cNvPr>
          <p:cNvGrpSpPr/>
          <p:nvPr/>
        </p:nvGrpSpPr>
        <p:grpSpPr>
          <a:xfrm>
            <a:off x="11097683" y="6513554"/>
            <a:ext cx="1011528" cy="296390"/>
            <a:chOff x="8948148" y="5756915"/>
            <a:chExt cx="3002166" cy="920334"/>
          </a:xfrm>
        </p:grpSpPr>
        <p:sp>
          <p:nvSpPr>
            <p:cNvPr id="8" name="Oval 7">
              <a:extLst>
                <a:ext uri="{FF2B5EF4-FFF2-40B4-BE49-F238E27FC236}">
                  <a16:creationId xmlns:a16="http://schemas.microsoft.com/office/drawing/2014/main" id="{E9E262F2-91AF-F0AF-14AD-830C223C948B}"/>
                </a:ext>
              </a:extLst>
            </p:cNvPr>
            <p:cNvSpPr/>
            <p:nvPr/>
          </p:nvSpPr>
          <p:spPr>
            <a:xfrm>
              <a:off x="8948148" y="5756915"/>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DFEF90C8-6F48-2F08-2F4D-496D1188D38F}"/>
                </a:ext>
              </a:extLst>
            </p:cNvPr>
            <p:cNvSpPr/>
            <p:nvPr/>
          </p:nvSpPr>
          <p:spPr>
            <a:xfrm>
              <a:off x="9992031" y="5756915"/>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EDA5CA23-65ED-B505-3BCA-F10A130A2783}"/>
                </a:ext>
              </a:extLst>
            </p:cNvPr>
            <p:cNvSpPr/>
            <p:nvPr/>
          </p:nvSpPr>
          <p:spPr>
            <a:xfrm>
              <a:off x="11035914" y="5756915"/>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descr="Electric Tower outline">
              <a:extLst>
                <a:ext uri="{FF2B5EF4-FFF2-40B4-BE49-F238E27FC236}">
                  <a16:creationId xmlns:a16="http://schemas.microsoft.com/office/drawing/2014/main" id="{CFE383A4-79EF-B623-95B1-9E6757C99AC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19248" y="5828015"/>
              <a:ext cx="772200" cy="772200"/>
            </a:xfrm>
            <a:prstGeom prst="rect">
              <a:avLst/>
            </a:prstGeom>
          </p:spPr>
        </p:pic>
        <p:pic>
          <p:nvPicPr>
            <p:cNvPr id="12" name="Graphic 11" descr="Plugged Unplugged outline">
              <a:extLst>
                <a:ext uri="{FF2B5EF4-FFF2-40B4-BE49-F238E27FC236}">
                  <a16:creationId xmlns:a16="http://schemas.microsoft.com/office/drawing/2014/main" id="{2289338A-8F13-2FB5-E0F2-E299D708384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11081984" y="5854993"/>
              <a:ext cx="822258" cy="822256"/>
            </a:xfrm>
            <a:prstGeom prst="rect">
              <a:avLst/>
            </a:prstGeom>
          </p:spPr>
        </p:pic>
        <p:pic>
          <p:nvPicPr>
            <p:cNvPr id="13" name="Picture 12">
              <a:extLst>
                <a:ext uri="{FF2B5EF4-FFF2-40B4-BE49-F238E27FC236}">
                  <a16:creationId xmlns:a16="http://schemas.microsoft.com/office/drawing/2014/main" id="{93B934EF-C9B3-4A7D-5B47-7E1B987E601B}"/>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0154522" y="5900872"/>
              <a:ext cx="626643" cy="660154"/>
            </a:xfrm>
            <a:prstGeom prst="rect">
              <a:avLst/>
            </a:prstGeom>
          </p:spPr>
        </p:pic>
      </p:grpSp>
      <p:sp>
        <p:nvSpPr>
          <p:cNvPr id="22" name="Rectangle 21">
            <a:extLst>
              <a:ext uri="{FF2B5EF4-FFF2-40B4-BE49-F238E27FC236}">
                <a16:creationId xmlns:a16="http://schemas.microsoft.com/office/drawing/2014/main" id="{90FAAD78-6180-1001-C356-AC38EA4D3742}"/>
              </a:ext>
            </a:extLst>
          </p:cNvPr>
          <p:cNvSpPr/>
          <p:nvPr/>
        </p:nvSpPr>
        <p:spPr>
          <a:xfrm>
            <a:off x="0" y="0"/>
            <a:ext cx="12192000" cy="884921"/>
          </a:xfrm>
          <a:prstGeom prst="rect">
            <a:avLst/>
          </a:prstGeom>
          <a:solidFill>
            <a:srgbClr val="008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E5700CCF-B601-B0B8-68B6-08F69A52E095}"/>
              </a:ext>
            </a:extLst>
          </p:cNvPr>
          <p:cNvSpPr txBox="1"/>
          <p:nvPr/>
        </p:nvSpPr>
        <p:spPr>
          <a:xfrm>
            <a:off x="148346" y="138129"/>
            <a:ext cx="12192000" cy="646331"/>
          </a:xfrm>
          <a:prstGeom prst="rect">
            <a:avLst/>
          </a:prstGeom>
          <a:noFill/>
        </p:spPr>
        <p:txBody>
          <a:bodyPr wrap="square">
            <a:spAutoFit/>
          </a:bodyPr>
          <a:lstStyle/>
          <a:p>
            <a:r>
              <a:rPr lang="en-GB" sz="3600" b="1">
                <a:solidFill>
                  <a:schemeClr val="bg1"/>
                </a:solidFill>
                <a:latin typeface="Roboto" panose="02000000000000000000" pitchFamily="2" charset="0"/>
                <a:ea typeface="Roboto" panose="02000000000000000000" pitchFamily="2" charset="0"/>
                <a:cs typeface="Roboto" panose="02000000000000000000" pitchFamily="2" charset="0"/>
              </a:rPr>
              <a:t>How is demand forecast? </a:t>
            </a:r>
            <a:r>
              <a:rPr lang="en-GB" sz="3000">
                <a:solidFill>
                  <a:schemeClr val="bg1"/>
                </a:solidFill>
                <a:latin typeface="Roboto" panose="02000000000000000000" pitchFamily="2" charset="0"/>
                <a:ea typeface="Roboto" panose="02000000000000000000" pitchFamily="2" charset="0"/>
                <a:cs typeface="Roboto" panose="02000000000000000000" pitchFamily="2" charset="0"/>
              </a:rPr>
              <a:t>Business planning</a:t>
            </a:r>
            <a:endParaRPr lang="en-GB" sz="3000" b="1">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24" name="Picture 23" descr="A green logo with text&#10;&#10;Description automatically generated">
            <a:extLst>
              <a:ext uri="{FF2B5EF4-FFF2-40B4-BE49-F238E27FC236}">
                <a16:creationId xmlns:a16="http://schemas.microsoft.com/office/drawing/2014/main" id="{33249CC4-66C2-BFA0-1793-D7EB5BDA6FE3}"/>
              </a:ext>
            </a:extLst>
          </p:cNvPr>
          <p:cNvPicPr>
            <a:picLocks noChangeAspect="1"/>
          </p:cNvPicPr>
          <p:nvPr/>
        </p:nvPicPr>
        <p:blipFill>
          <a:blip r:embed="rId8">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10637605" y="163303"/>
            <a:ext cx="1294470" cy="551688"/>
          </a:xfrm>
          <a:prstGeom prst="rect">
            <a:avLst/>
          </a:prstGeom>
        </p:spPr>
      </p:pic>
      <p:sp>
        <p:nvSpPr>
          <p:cNvPr id="30" name="Rectangle 29">
            <a:extLst>
              <a:ext uri="{FF2B5EF4-FFF2-40B4-BE49-F238E27FC236}">
                <a16:creationId xmlns:a16="http://schemas.microsoft.com/office/drawing/2014/main" id="{F65ABB35-88A8-EDCC-F01B-6459D827C124}"/>
              </a:ext>
            </a:extLst>
          </p:cNvPr>
          <p:cNvSpPr/>
          <p:nvPr/>
        </p:nvSpPr>
        <p:spPr>
          <a:xfrm>
            <a:off x="-1" y="1127402"/>
            <a:ext cx="12204913" cy="1201912"/>
          </a:xfrm>
          <a:prstGeom prst="rect">
            <a:avLst/>
          </a:prstGeom>
          <a:solidFill>
            <a:srgbClr val="008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a:extLst>
              <a:ext uri="{FF2B5EF4-FFF2-40B4-BE49-F238E27FC236}">
                <a16:creationId xmlns:a16="http://schemas.microsoft.com/office/drawing/2014/main" id="{381E8E7A-458A-90B6-9E22-5405949E18F8}"/>
              </a:ext>
            </a:extLst>
          </p:cNvPr>
          <p:cNvSpPr txBox="1"/>
          <p:nvPr/>
        </p:nvSpPr>
        <p:spPr>
          <a:xfrm>
            <a:off x="2924877" y="1312424"/>
            <a:ext cx="9280035" cy="830997"/>
          </a:xfrm>
          <a:prstGeom prst="rect">
            <a:avLst/>
          </a:prstGeom>
          <a:solidFill>
            <a:srgbClr val="008080"/>
          </a:solidFill>
        </p:spPr>
        <p:txBody>
          <a:bodyPr wrap="square">
            <a:spAutoFit/>
          </a:bodyPr>
          <a:lstStyle/>
          <a:p>
            <a:r>
              <a:rPr lang="en-GB" sz="2400">
                <a:solidFill>
                  <a:schemeClr val="bg1"/>
                </a:solidFill>
                <a:latin typeface="Roboto" panose="02000000000000000000" pitchFamily="2" charset="0"/>
                <a:ea typeface="Roboto" panose="02000000000000000000" pitchFamily="2" charset="0"/>
                <a:cs typeface="Roboto" panose="02000000000000000000" pitchFamily="2" charset="0"/>
              </a:rPr>
              <a:t>The forecasts inform the strategic investment process that determine business plans for every 5-year investment period…</a:t>
            </a:r>
          </a:p>
        </p:txBody>
      </p:sp>
      <p:pic>
        <p:nvPicPr>
          <p:cNvPr id="32" name="Graphic 31" descr="Money with solid fill">
            <a:extLst>
              <a:ext uri="{FF2B5EF4-FFF2-40B4-BE49-F238E27FC236}">
                <a16:creationId xmlns:a16="http://schemas.microsoft.com/office/drawing/2014/main" id="{5AAEF247-261E-AC0D-6126-D71296A0B61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1124006" y="1438977"/>
            <a:ext cx="914400" cy="914400"/>
          </a:xfrm>
          <a:prstGeom prst="rect">
            <a:avLst/>
          </a:prstGeom>
        </p:spPr>
      </p:pic>
      <p:pic>
        <p:nvPicPr>
          <p:cNvPr id="34" name="Graphic 33" descr="Signpost with solid fill">
            <a:extLst>
              <a:ext uri="{FF2B5EF4-FFF2-40B4-BE49-F238E27FC236}">
                <a16:creationId xmlns:a16="http://schemas.microsoft.com/office/drawing/2014/main" id="{92999B69-84FA-EA49-9741-C3A9F2EB4D5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522337" y="1088492"/>
            <a:ext cx="914400" cy="914400"/>
          </a:xfrm>
          <a:prstGeom prst="rect">
            <a:avLst/>
          </a:prstGeom>
        </p:spPr>
      </p:pic>
      <p:sp>
        <p:nvSpPr>
          <p:cNvPr id="35" name="Rectangle 34">
            <a:extLst>
              <a:ext uri="{FF2B5EF4-FFF2-40B4-BE49-F238E27FC236}">
                <a16:creationId xmlns:a16="http://schemas.microsoft.com/office/drawing/2014/main" id="{6739D176-6623-21D6-2A33-5F83369B50E0}"/>
              </a:ext>
            </a:extLst>
          </p:cNvPr>
          <p:cNvSpPr/>
          <p:nvPr/>
        </p:nvSpPr>
        <p:spPr>
          <a:xfrm>
            <a:off x="158325" y="2951360"/>
            <a:ext cx="2709943" cy="1829437"/>
          </a:xfrm>
          <a:prstGeom prst="rect">
            <a:avLst/>
          </a:prstGeom>
          <a:solidFill>
            <a:schemeClr val="bg1"/>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a:solidFill>
                  <a:srgbClr val="008080"/>
                </a:solidFill>
                <a:latin typeface="Roboto" panose="02000000000000000000" pitchFamily="2" charset="0"/>
                <a:ea typeface="Roboto" panose="02000000000000000000" pitchFamily="2" charset="0"/>
                <a:cs typeface="Roboto" panose="02000000000000000000" pitchFamily="2" charset="0"/>
              </a:rPr>
              <a:t>Scenario forecasting</a:t>
            </a:r>
          </a:p>
          <a:p>
            <a:pPr algn="ctr"/>
            <a:endParaRPr lang="en-GB" sz="1600">
              <a:solidFill>
                <a:srgbClr val="008080"/>
              </a:solidFill>
              <a:latin typeface="Roboto" panose="02000000000000000000" pitchFamily="2" charset="0"/>
              <a:ea typeface="Roboto" panose="02000000000000000000" pitchFamily="2" charset="0"/>
              <a:cs typeface="Roboto" panose="02000000000000000000" pitchFamily="2" charset="0"/>
            </a:endParaRPr>
          </a:p>
          <a:p>
            <a:pPr algn="ctr"/>
            <a:r>
              <a:rPr lang="en-GB" sz="1600">
                <a:solidFill>
                  <a:schemeClr val="tx1"/>
                </a:solidFill>
                <a:latin typeface="Roboto" panose="02000000000000000000" pitchFamily="2" charset="0"/>
                <a:ea typeface="Roboto" panose="02000000000000000000" pitchFamily="2" charset="0"/>
                <a:cs typeface="Roboto" panose="02000000000000000000" pitchFamily="2" charset="0"/>
              </a:rPr>
              <a:t>The DFES near, medium &amp; long-term projections to 2050</a:t>
            </a:r>
          </a:p>
        </p:txBody>
      </p:sp>
      <p:sp>
        <p:nvSpPr>
          <p:cNvPr id="36" name="Rectangle 35">
            <a:extLst>
              <a:ext uri="{FF2B5EF4-FFF2-40B4-BE49-F238E27FC236}">
                <a16:creationId xmlns:a16="http://schemas.microsoft.com/office/drawing/2014/main" id="{72F7B308-1308-3207-B348-D06400E2C8AB}"/>
              </a:ext>
            </a:extLst>
          </p:cNvPr>
          <p:cNvSpPr/>
          <p:nvPr/>
        </p:nvSpPr>
        <p:spPr>
          <a:xfrm>
            <a:off x="3179594" y="2951360"/>
            <a:ext cx="2709943" cy="1829437"/>
          </a:xfrm>
          <a:prstGeom prst="rect">
            <a:avLst/>
          </a:prstGeom>
          <a:solidFill>
            <a:schemeClr val="bg1"/>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a:solidFill>
                  <a:srgbClr val="008080"/>
                </a:solidFill>
                <a:latin typeface="Roboto" panose="02000000000000000000" pitchFamily="2" charset="0"/>
                <a:ea typeface="Roboto" panose="02000000000000000000" pitchFamily="2" charset="0"/>
                <a:cs typeface="Roboto" panose="02000000000000000000" pitchFamily="2" charset="0"/>
              </a:rPr>
              <a:t>Impact Assessment</a:t>
            </a:r>
          </a:p>
          <a:p>
            <a:pPr algn="ctr"/>
            <a:endParaRPr lang="en-GB" sz="1600">
              <a:solidFill>
                <a:srgbClr val="008080"/>
              </a:solidFill>
              <a:latin typeface="Roboto" panose="02000000000000000000" pitchFamily="2" charset="0"/>
              <a:ea typeface="Roboto" panose="02000000000000000000" pitchFamily="2" charset="0"/>
              <a:cs typeface="Roboto" panose="02000000000000000000" pitchFamily="2" charset="0"/>
            </a:endParaRPr>
          </a:p>
          <a:p>
            <a:pPr algn="ctr"/>
            <a:r>
              <a:rPr lang="en-GB" sz="1600">
                <a:solidFill>
                  <a:schemeClr val="tx1"/>
                </a:solidFill>
                <a:latin typeface="Roboto" panose="02000000000000000000" pitchFamily="2" charset="0"/>
                <a:ea typeface="Roboto" panose="02000000000000000000" pitchFamily="2" charset="0"/>
                <a:cs typeface="Roboto" panose="02000000000000000000" pitchFamily="2" charset="0"/>
              </a:rPr>
              <a:t>The Network Development Plan (NDP) uses the DFES to identify future constraints</a:t>
            </a:r>
          </a:p>
        </p:txBody>
      </p:sp>
      <p:sp>
        <p:nvSpPr>
          <p:cNvPr id="37" name="Rectangle 36">
            <a:extLst>
              <a:ext uri="{FF2B5EF4-FFF2-40B4-BE49-F238E27FC236}">
                <a16:creationId xmlns:a16="http://schemas.microsoft.com/office/drawing/2014/main" id="{7F2E8713-E78C-E822-3CCE-733F9D90A745}"/>
              </a:ext>
            </a:extLst>
          </p:cNvPr>
          <p:cNvSpPr/>
          <p:nvPr/>
        </p:nvSpPr>
        <p:spPr>
          <a:xfrm>
            <a:off x="6200863" y="2946700"/>
            <a:ext cx="2709943" cy="1829437"/>
          </a:xfrm>
          <a:prstGeom prst="rect">
            <a:avLst/>
          </a:prstGeom>
          <a:solidFill>
            <a:schemeClr val="bg1"/>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a:solidFill>
                  <a:srgbClr val="008080"/>
                </a:solidFill>
                <a:latin typeface="Roboto" panose="02000000000000000000" pitchFamily="2" charset="0"/>
                <a:ea typeface="Roboto" panose="02000000000000000000" pitchFamily="2" charset="0"/>
                <a:cs typeface="Roboto" panose="02000000000000000000" pitchFamily="2" charset="0"/>
              </a:rPr>
              <a:t>Options appraisal</a:t>
            </a:r>
          </a:p>
          <a:p>
            <a:pPr algn="ctr"/>
            <a:endParaRPr lang="en-GB" sz="1600">
              <a:solidFill>
                <a:srgbClr val="008080"/>
              </a:solidFill>
              <a:latin typeface="Roboto" panose="02000000000000000000" pitchFamily="2" charset="0"/>
              <a:ea typeface="Roboto" panose="02000000000000000000" pitchFamily="2" charset="0"/>
              <a:cs typeface="Roboto" panose="02000000000000000000" pitchFamily="2" charset="0"/>
            </a:endParaRPr>
          </a:p>
          <a:p>
            <a:pPr algn="ctr"/>
            <a:r>
              <a:rPr lang="en-GB" sz="1600">
                <a:solidFill>
                  <a:schemeClr val="tx1"/>
                </a:solidFill>
                <a:latin typeface="Roboto" panose="02000000000000000000" pitchFamily="2" charset="0"/>
                <a:ea typeface="Roboto" panose="02000000000000000000" pitchFamily="2" charset="0"/>
                <a:cs typeface="Roboto" panose="02000000000000000000" pitchFamily="2" charset="0"/>
              </a:rPr>
              <a:t>The Distribution Network Options Assessment (DNOA) evaluates means to address constraints</a:t>
            </a:r>
          </a:p>
        </p:txBody>
      </p:sp>
      <p:sp>
        <p:nvSpPr>
          <p:cNvPr id="38" name="Rectangle 37">
            <a:extLst>
              <a:ext uri="{FF2B5EF4-FFF2-40B4-BE49-F238E27FC236}">
                <a16:creationId xmlns:a16="http://schemas.microsoft.com/office/drawing/2014/main" id="{CEB9933A-12C3-8D80-1C1C-A19CC390B42F}"/>
              </a:ext>
            </a:extLst>
          </p:cNvPr>
          <p:cNvSpPr/>
          <p:nvPr/>
        </p:nvSpPr>
        <p:spPr>
          <a:xfrm>
            <a:off x="9222132" y="2951359"/>
            <a:ext cx="2709943" cy="1829437"/>
          </a:xfrm>
          <a:prstGeom prst="rect">
            <a:avLst/>
          </a:prstGeom>
          <a:solidFill>
            <a:schemeClr val="bg1"/>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a:solidFill>
                  <a:srgbClr val="008080"/>
                </a:solidFill>
                <a:latin typeface="Roboto" panose="02000000000000000000" pitchFamily="2" charset="0"/>
                <a:ea typeface="Roboto" panose="02000000000000000000" pitchFamily="2" charset="0"/>
                <a:cs typeface="Roboto" panose="02000000000000000000" pitchFamily="2" charset="0"/>
              </a:rPr>
              <a:t>Business Planning</a:t>
            </a:r>
          </a:p>
          <a:p>
            <a:pPr algn="ctr"/>
            <a:endParaRPr lang="en-GB" sz="1600">
              <a:solidFill>
                <a:srgbClr val="008080"/>
              </a:solidFill>
              <a:latin typeface="Roboto" panose="02000000000000000000" pitchFamily="2" charset="0"/>
              <a:ea typeface="Roboto" panose="02000000000000000000" pitchFamily="2" charset="0"/>
              <a:cs typeface="Roboto" panose="02000000000000000000" pitchFamily="2" charset="0"/>
            </a:endParaRPr>
          </a:p>
          <a:p>
            <a:pPr algn="ctr"/>
            <a:r>
              <a:rPr lang="en-GB" sz="1600">
                <a:solidFill>
                  <a:schemeClr val="tx1"/>
                </a:solidFill>
                <a:latin typeface="Roboto" panose="02000000000000000000" pitchFamily="2" charset="0"/>
                <a:ea typeface="Roboto" panose="02000000000000000000" pitchFamily="2" charset="0"/>
                <a:cs typeface="Roboto" panose="02000000000000000000" pitchFamily="2" charset="0"/>
              </a:rPr>
              <a:t>The Business Plan outlines the case for future investment for a given RIIO period</a:t>
            </a:r>
          </a:p>
        </p:txBody>
      </p:sp>
      <p:sp>
        <p:nvSpPr>
          <p:cNvPr id="40" name="Isosceles Triangle 39">
            <a:extLst>
              <a:ext uri="{FF2B5EF4-FFF2-40B4-BE49-F238E27FC236}">
                <a16:creationId xmlns:a16="http://schemas.microsoft.com/office/drawing/2014/main" id="{5BE69A30-D438-38AC-0A51-6977DADBFEC4}"/>
              </a:ext>
            </a:extLst>
          </p:cNvPr>
          <p:cNvSpPr/>
          <p:nvPr/>
        </p:nvSpPr>
        <p:spPr>
          <a:xfrm rot="5400000">
            <a:off x="2777794" y="3655202"/>
            <a:ext cx="492274" cy="311326"/>
          </a:xfrm>
          <a:prstGeom prst="triangle">
            <a:avLst/>
          </a:prstGeom>
          <a:solidFill>
            <a:srgbClr val="008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Isosceles Triangle 40">
            <a:extLst>
              <a:ext uri="{FF2B5EF4-FFF2-40B4-BE49-F238E27FC236}">
                <a16:creationId xmlns:a16="http://schemas.microsoft.com/office/drawing/2014/main" id="{3EE6D9AF-BFC6-8780-70D2-BE8B983E600F}"/>
              </a:ext>
            </a:extLst>
          </p:cNvPr>
          <p:cNvSpPr/>
          <p:nvPr/>
        </p:nvSpPr>
        <p:spPr>
          <a:xfrm rot="5400000">
            <a:off x="5799063" y="3660170"/>
            <a:ext cx="492274" cy="311326"/>
          </a:xfrm>
          <a:prstGeom prst="triangle">
            <a:avLst/>
          </a:prstGeom>
          <a:solidFill>
            <a:srgbClr val="008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Isosceles Triangle 41">
            <a:extLst>
              <a:ext uri="{FF2B5EF4-FFF2-40B4-BE49-F238E27FC236}">
                <a16:creationId xmlns:a16="http://schemas.microsoft.com/office/drawing/2014/main" id="{2187B656-8197-B035-528E-4E3FC4879D24}"/>
              </a:ext>
            </a:extLst>
          </p:cNvPr>
          <p:cNvSpPr/>
          <p:nvPr/>
        </p:nvSpPr>
        <p:spPr>
          <a:xfrm rot="5400000">
            <a:off x="8820332" y="3665138"/>
            <a:ext cx="492274" cy="311326"/>
          </a:xfrm>
          <a:prstGeom prst="triangle">
            <a:avLst/>
          </a:prstGeom>
          <a:solidFill>
            <a:srgbClr val="008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457A68B9-393B-2FDF-FD99-84C1B39927F6}"/>
              </a:ext>
            </a:extLst>
          </p:cNvPr>
          <p:cNvSpPr/>
          <p:nvPr/>
        </p:nvSpPr>
        <p:spPr>
          <a:xfrm>
            <a:off x="158325" y="2439642"/>
            <a:ext cx="11773750" cy="318294"/>
          </a:xfrm>
          <a:prstGeom prst="rect">
            <a:avLst/>
          </a:prstGeom>
          <a:solidFill>
            <a:srgbClr val="B2C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a:latin typeface="Roboto" panose="02000000000000000000" pitchFamily="2" charset="0"/>
                <a:ea typeface="Roboto" panose="02000000000000000000" pitchFamily="2" charset="0"/>
                <a:cs typeface="Roboto" panose="02000000000000000000" pitchFamily="2" charset="0"/>
              </a:rPr>
              <a:t>Data, analysis and stakeholder input</a:t>
            </a:r>
          </a:p>
        </p:txBody>
      </p:sp>
      <p:sp>
        <p:nvSpPr>
          <p:cNvPr id="45" name="Isosceles Triangle 44">
            <a:extLst>
              <a:ext uri="{FF2B5EF4-FFF2-40B4-BE49-F238E27FC236}">
                <a16:creationId xmlns:a16="http://schemas.microsoft.com/office/drawing/2014/main" id="{C0AB7DE6-3A3A-DC14-BE53-D9EFF2EF3C93}"/>
              </a:ext>
            </a:extLst>
          </p:cNvPr>
          <p:cNvSpPr/>
          <p:nvPr/>
        </p:nvSpPr>
        <p:spPr>
          <a:xfrm rot="10800000">
            <a:off x="1335069" y="2749730"/>
            <a:ext cx="492274" cy="168736"/>
          </a:xfrm>
          <a:prstGeom prst="triangle">
            <a:avLst/>
          </a:prstGeom>
          <a:solidFill>
            <a:srgbClr val="B2C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Isosceles Triangle 45">
            <a:extLst>
              <a:ext uri="{FF2B5EF4-FFF2-40B4-BE49-F238E27FC236}">
                <a16:creationId xmlns:a16="http://schemas.microsoft.com/office/drawing/2014/main" id="{C618A440-5E0F-95E4-6DAE-C831B6C8FC07}"/>
              </a:ext>
            </a:extLst>
          </p:cNvPr>
          <p:cNvSpPr/>
          <p:nvPr/>
        </p:nvSpPr>
        <p:spPr>
          <a:xfrm rot="10800000">
            <a:off x="10330966" y="2749730"/>
            <a:ext cx="492274" cy="168736"/>
          </a:xfrm>
          <a:prstGeom prst="triangle">
            <a:avLst/>
          </a:prstGeom>
          <a:solidFill>
            <a:srgbClr val="B2C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xtBox 46">
            <a:extLst>
              <a:ext uri="{FF2B5EF4-FFF2-40B4-BE49-F238E27FC236}">
                <a16:creationId xmlns:a16="http://schemas.microsoft.com/office/drawing/2014/main" id="{E5D5D729-2810-5DC2-1DF6-2169E220E4A1}"/>
              </a:ext>
            </a:extLst>
          </p:cNvPr>
          <p:cNvSpPr txBox="1"/>
          <p:nvPr/>
        </p:nvSpPr>
        <p:spPr>
          <a:xfrm>
            <a:off x="369694" y="5088290"/>
            <a:ext cx="11345593" cy="830997"/>
          </a:xfrm>
          <a:prstGeom prst="rect">
            <a:avLst/>
          </a:prstGeom>
          <a:noFill/>
        </p:spPr>
        <p:txBody>
          <a:bodyPr wrap="square">
            <a:spAutoFit/>
          </a:bodyPr>
          <a:lstStyle/>
          <a:p>
            <a:pPr algn="ctr"/>
            <a:r>
              <a:rPr lang="en-GB" sz="2400" dirty="0">
                <a:solidFill>
                  <a:srgbClr val="008080"/>
                </a:solidFill>
                <a:latin typeface="Roboto" panose="02000000000000000000" pitchFamily="2" charset="0"/>
                <a:ea typeface="Roboto" panose="02000000000000000000" pitchFamily="2" charset="0"/>
                <a:cs typeface="Roboto" panose="02000000000000000000" pitchFamily="2" charset="0"/>
              </a:rPr>
              <a:t>The 5-year control periods are called ‘RIIO’ </a:t>
            </a:r>
            <a:r>
              <a:rPr lang="en-GB" sz="2000" dirty="0">
                <a:solidFill>
                  <a:srgbClr val="008080"/>
                </a:solidFill>
                <a:latin typeface="Roboto" panose="02000000000000000000" pitchFamily="2" charset="0"/>
                <a:ea typeface="Roboto" panose="02000000000000000000" pitchFamily="2" charset="0"/>
                <a:cs typeface="Roboto" panose="02000000000000000000" pitchFamily="2" charset="0"/>
              </a:rPr>
              <a:t>(Revenue = Incentives+Innovation+Outputs)</a:t>
            </a:r>
          </a:p>
          <a:p>
            <a:pPr algn="ctr"/>
            <a:r>
              <a:rPr lang="en-GB" sz="2400" dirty="0">
                <a:solidFill>
                  <a:srgbClr val="008080"/>
                </a:solidFill>
                <a:latin typeface="Roboto" panose="02000000000000000000" pitchFamily="2" charset="0"/>
                <a:ea typeface="Roboto" panose="02000000000000000000" pitchFamily="2" charset="0"/>
                <a:cs typeface="Roboto" panose="02000000000000000000" pitchFamily="2" charset="0"/>
              </a:rPr>
              <a:t>The current period (2023-2028) is called ‘RIIO-ED2’</a:t>
            </a:r>
          </a:p>
        </p:txBody>
      </p:sp>
    </p:spTree>
    <p:extLst>
      <p:ext uri="{BB962C8B-B14F-4D97-AF65-F5344CB8AC3E}">
        <p14:creationId xmlns:p14="http://schemas.microsoft.com/office/powerpoint/2010/main" val="1942461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D4C2DE56-E4C4-BDBA-9609-8E22CB1D9C8C}"/>
              </a:ext>
            </a:extLst>
          </p:cNvPr>
          <p:cNvPicPr>
            <a:picLocks noChangeAspect="1"/>
          </p:cNvPicPr>
          <p:nvPr/>
        </p:nvPicPr>
        <p:blipFill>
          <a:blip r:embed="rId3"/>
          <a:stretch>
            <a:fillRect/>
          </a:stretch>
        </p:blipFill>
        <p:spPr>
          <a:xfrm>
            <a:off x="5001731" y="1049589"/>
            <a:ext cx="1145070" cy="1307229"/>
          </a:xfrm>
          <a:prstGeom prst="rect">
            <a:avLst/>
          </a:prstGeom>
          <a:ln>
            <a:solidFill>
              <a:schemeClr val="tx1">
                <a:lumMod val="50000"/>
                <a:lumOff val="50000"/>
              </a:schemeClr>
            </a:solidFill>
          </a:ln>
        </p:spPr>
      </p:pic>
      <p:pic>
        <p:nvPicPr>
          <p:cNvPr id="55" name="Picture 54">
            <a:extLst>
              <a:ext uri="{FF2B5EF4-FFF2-40B4-BE49-F238E27FC236}">
                <a16:creationId xmlns:a16="http://schemas.microsoft.com/office/drawing/2014/main" id="{9FABD994-8551-FA8C-BBD4-7AC1AF36C703}"/>
              </a:ext>
            </a:extLst>
          </p:cNvPr>
          <p:cNvPicPr>
            <a:picLocks noChangeAspect="1"/>
          </p:cNvPicPr>
          <p:nvPr/>
        </p:nvPicPr>
        <p:blipFill>
          <a:blip r:embed="rId4"/>
          <a:stretch>
            <a:fillRect/>
          </a:stretch>
        </p:blipFill>
        <p:spPr>
          <a:xfrm>
            <a:off x="6146800" y="1049589"/>
            <a:ext cx="1065569" cy="1307228"/>
          </a:xfrm>
          <a:prstGeom prst="rect">
            <a:avLst/>
          </a:prstGeom>
          <a:ln>
            <a:solidFill>
              <a:schemeClr val="tx1">
                <a:lumMod val="50000"/>
                <a:lumOff val="50000"/>
              </a:schemeClr>
            </a:solidFill>
          </a:ln>
        </p:spPr>
      </p:pic>
      <p:pic>
        <p:nvPicPr>
          <p:cNvPr id="57" name="Picture 56">
            <a:extLst>
              <a:ext uri="{FF2B5EF4-FFF2-40B4-BE49-F238E27FC236}">
                <a16:creationId xmlns:a16="http://schemas.microsoft.com/office/drawing/2014/main" id="{EE2C923E-09C0-4CE0-C150-BA01BED7D4AC}"/>
              </a:ext>
            </a:extLst>
          </p:cNvPr>
          <p:cNvPicPr>
            <a:picLocks noChangeAspect="1"/>
          </p:cNvPicPr>
          <p:nvPr/>
        </p:nvPicPr>
        <p:blipFill>
          <a:blip r:embed="rId5"/>
          <a:stretch>
            <a:fillRect/>
          </a:stretch>
        </p:blipFill>
        <p:spPr>
          <a:xfrm>
            <a:off x="7360644" y="1049590"/>
            <a:ext cx="1122992" cy="1307228"/>
          </a:xfrm>
          <a:prstGeom prst="rect">
            <a:avLst/>
          </a:prstGeom>
        </p:spPr>
      </p:pic>
      <p:pic>
        <p:nvPicPr>
          <p:cNvPr id="59" name="Picture 58">
            <a:extLst>
              <a:ext uri="{FF2B5EF4-FFF2-40B4-BE49-F238E27FC236}">
                <a16:creationId xmlns:a16="http://schemas.microsoft.com/office/drawing/2014/main" id="{0B7B160A-160D-85AC-0384-1BBCDB43547F}"/>
              </a:ext>
            </a:extLst>
          </p:cNvPr>
          <p:cNvPicPr>
            <a:picLocks noChangeAspect="1"/>
          </p:cNvPicPr>
          <p:nvPr/>
        </p:nvPicPr>
        <p:blipFill>
          <a:blip r:embed="rId6"/>
          <a:stretch>
            <a:fillRect/>
          </a:stretch>
        </p:blipFill>
        <p:spPr>
          <a:xfrm>
            <a:off x="8496813" y="1049590"/>
            <a:ext cx="1113987" cy="1307228"/>
          </a:xfrm>
          <a:prstGeom prst="rect">
            <a:avLst/>
          </a:prstGeom>
        </p:spPr>
      </p:pic>
      <p:pic>
        <p:nvPicPr>
          <p:cNvPr id="49" name="Picture 48">
            <a:extLst>
              <a:ext uri="{FF2B5EF4-FFF2-40B4-BE49-F238E27FC236}">
                <a16:creationId xmlns:a16="http://schemas.microsoft.com/office/drawing/2014/main" id="{1084CECC-6250-CB32-8753-AF9F9CF046A4}"/>
              </a:ext>
            </a:extLst>
          </p:cNvPr>
          <p:cNvPicPr>
            <a:picLocks noChangeAspect="1"/>
          </p:cNvPicPr>
          <p:nvPr/>
        </p:nvPicPr>
        <p:blipFill>
          <a:blip r:embed="rId7"/>
          <a:stretch>
            <a:fillRect/>
          </a:stretch>
        </p:blipFill>
        <p:spPr>
          <a:xfrm>
            <a:off x="3704808" y="1049615"/>
            <a:ext cx="1122991" cy="1307229"/>
          </a:xfrm>
          <a:prstGeom prst="rect">
            <a:avLst/>
          </a:prstGeom>
        </p:spPr>
      </p:pic>
      <p:pic>
        <p:nvPicPr>
          <p:cNvPr id="51" name="Picture 50">
            <a:extLst>
              <a:ext uri="{FF2B5EF4-FFF2-40B4-BE49-F238E27FC236}">
                <a16:creationId xmlns:a16="http://schemas.microsoft.com/office/drawing/2014/main" id="{C9AE1604-9B11-71A9-FB76-A4D09E95259F}"/>
              </a:ext>
            </a:extLst>
          </p:cNvPr>
          <p:cNvPicPr>
            <a:picLocks noChangeAspect="1"/>
          </p:cNvPicPr>
          <p:nvPr/>
        </p:nvPicPr>
        <p:blipFill>
          <a:blip r:embed="rId8"/>
          <a:stretch>
            <a:fillRect/>
          </a:stretch>
        </p:blipFill>
        <p:spPr>
          <a:xfrm>
            <a:off x="2593877" y="1058081"/>
            <a:ext cx="1106698" cy="1316174"/>
          </a:xfrm>
          <a:prstGeom prst="rect">
            <a:avLst/>
          </a:prstGeom>
          <a:ln>
            <a:solidFill>
              <a:schemeClr val="tx1">
                <a:lumMod val="50000"/>
                <a:lumOff val="50000"/>
              </a:schemeClr>
            </a:solidFill>
          </a:ln>
        </p:spPr>
      </p:pic>
      <p:pic>
        <p:nvPicPr>
          <p:cNvPr id="37" name="Picture 36">
            <a:extLst>
              <a:ext uri="{FF2B5EF4-FFF2-40B4-BE49-F238E27FC236}">
                <a16:creationId xmlns:a16="http://schemas.microsoft.com/office/drawing/2014/main" id="{1B1C61C1-2B39-4E4D-AE4B-DB5CCC85FA05}"/>
              </a:ext>
            </a:extLst>
          </p:cNvPr>
          <p:cNvPicPr>
            <a:picLocks noChangeAspect="1"/>
          </p:cNvPicPr>
          <p:nvPr/>
        </p:nvPicPr>
        <p:blipFill rotWithShape="1">
          <a:blip r:embed="rId9"/>
          <a:srcRect b="-152"/>
          <a:stretch/>
        </p:blipFill>
        <p:spPr>
          <a:xfrm>
            <a:off x="207434" y="1058081"/>
            <a:ext cx="2218178" cy="1316174"/>
          </a:xfrm>
          <a:prstGeom prst="rect">
            <a:avLst/>
          </a:prstGeom>
          <a:ln>
            <a:solidFill>
              <a:schemeClr val="tx1">
                <a:lumMod val="50000"/>
                <a:lumOff val="50000"/>
              </a:schemeClr>
            </a:solidFill>
          </a:ln>
        </p:spPr>
      </p:pic>
      <p:sp>
        <p:nvSpPr>
          <p:cNvPr id="38" name="Rectangle 37">
            <a:extLst>
              <a:ext uri="{FF2B5EF4-FFF2-40B4-BE49-F238E27FC236}">
                <a16:creationId xmlns:a16="http://schemas.microsoft.com/office/drawing/2014/main" id="{EFFD96E1-B434-315C-662C-D68146CED438}"/>
              </a:ext>
            </a:extLst>
          </p:cNvPr>
          <p:cNvSpPr/>
          <p:nvPr/>
        </p:nvSpPr>
        <p:spPr>
          <a:xfrm>
            <a:off x="202698" y="2356844"/>
            <a:ext cx="2228511" cy="1200329"/>
          </a:xfrm>
          <a:prstGeom prst="rect">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endParaRPr lang="en-GB">
              <a:solidFill>
                <a:srgbClr val="008080"/>
              </a:solidFill>
              <a:latin typeface="Roboto" panose="02000000000000000000" pitchFamily="2" charset="0"/>
              <a:ea typeface="Roboto" panose="02000000000000000000" pitchFamily="2" charset="0"/>
              <a:cs typeface="Roboto" panose="02000000000000000000" pitchFamily="2" charset="0"/>
            </a:endParaRPr>
          </a:p>
        </p:txBody>
      </p:sp>
      <p:sp>
        <p:nvSpPr>
          <p:cNvPr id="39" name="Rectangle 38">
            <a:extLst>
              <a:ext uri="{FF2B5EF4-FFF2-40B4-BE49-F238E27FC236}">
                <a16:creationId xmlns:a16="http://schemas.microsoft.com/office/drawing/2014/main" id="{29E1203F-9D5E-1D3E-ADFF-5D1AED4B81DB}"/>
              </a:ext>
            </a:extLst>
          </p:cNvPr>
          <p:cNvSpPr/>
          <p:nvPr/>
        </p:nvSpPr>
        <p:spPr>
          <a:xfrm>
            <a:off x="2591502" y="2356844"/>
            <a:ext cx="2228511" cy="1200329"/>
          </a:xfrm>
          <a:prstGeom prst="rect">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endParaRPr lang="en-GB">
              <a:solidFill>
                <a:srgbClr val="008080"/>
              </a:solidFill>
              <a:latin typeface="Roboto" panose="02000000000000000000" pitchFamily="2" charset="0"/>
              <a:ea typeface="Roboto" panose="02000000000000000000" pitchFamily="2" charset="0"/>
              <a:cs typeface="Roboto" panose="02000000000000000000" pitchFamily="2" charset="0"/>
            </a:endParaRPr>
          </a:p>
        </p:txBody>
      </p:sp>
      <p:sp>
        <p:nvSpPr>
          <p:cNvPr id="40" name="Rectangle 39">
            <a:extLst>
              <a:ext uri="{FF2B5EF4-FFF2-40B4-BE49-F238E27FC236}">
                <a16:creationId xmlns:a16="http://schemas.microsoft.com/office/drawing/2014/main" id="{EF357C0E-5B56-F292-950F-49B71D5EDA41}"/>
              </a:ext>
            </a:extLst>
          </p:cNvPr>
          <p:cNvSpPr/>
          <p:nvPr/>
        </p:nvSpPr>
        <p:spPr>
          <a:xfrm>
            <a:off x="4980307" y="2356844"/>
            <a:ext cx="2228511" cy="1200329"/>
          </a:xfrm>
          <a:prstGeom prst="rect">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endParaRPr lang="en-GB">
              <a:solidFill>
                <a:srgbClr val="008080"/>
              </a:solidFill>
              <a:latin typeface="Roboto" panose="02000000000000000000" pitchFamily="2" charset="0"/>
              <a:ea typeface="Roboto" panose="02000000000000000000" pitchFamily="2" charset="0"/>
              <a:cs typeface="Roboto" panose="02000000000000000000" pitchFamily="2" charset="0"/>
            </a:endParaRPr>
          </a:p>
        </p:txBody>
      </p:sp>
      <p:sp>
        <p:nvSpPr>
          <p:cNvPr id="41" name="Rectangle 40">
            <a:extLst>
              <a:ext uri="{FF2B5EF4-FFF2-40B4-BE49-F238E27FC236}">
                <a16:creationId xmlns:a16="http://schemas.microsoft.com/office/drawing/2014/main" id="{DDFCA069-022D-DA68-65EC-65E9636D4629}"/>
              </a:ext>
            </a:extLst>
          </p:cNvPr>
          <p:cNvSpPr/>
          <p:nvPr/>
        </p:nvSpPr>
        <p:spPr>
          <a:xfrm>
            <a:off x="7369111" y="2356844"/>
            <a:ext cx="2228511" cy="1200329"/>
          </a:xfrm>
          <a:prstGeom prst="rect">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endParaRPr lang="en-GB">
              <a:solidFill>
                <a:srgbClr val="008080"/>
              </a:solidFill>
              <a:latin typeface="Roboto" panose="02000000000000000000" pitchFamily="2" charset="0"/>
              <a:ea typeface="Roboto" panose="02000000000000000000" pitchFamily="2" charset="0"/>
              <a:cs typeface="Roboto" panose="02000000000000000000" pitchFamily="2" charset="0"/>
            </a:endParaRPr>
          </a:p>
        </p:txBody>
      </p:sp>
      <p:sp>
        <p:nvSpPr>
          <p:cNvPr id="42" name="Rectangle 41">
            <a:extLst>
              <a:ext uri="{FF2B5EF4-FFF2-40B4-BE49-F238E27FC236}">
                <a16:creationId xmlns:a16="http://schemas.microsoft.com/office/drawing/2014/main" id="{9E272A2D-0EBC-ADEF-C44E-B92BB4A725E5}"/>
              </a:ext>
            </a:extLst>
          </p:cNvPr>
          <p:cNvSpPr/>
          <p:nvPr/>
        </p:nvSpPr>
        <p:spPr>
          <a:xfrm>
            <a:off x="9757916" y="2356844"/>
            <a:ext cx="2228511" cy="1200329"/>
          </a:xfrm>
          <a:prstGeom prst="rect">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endParaRPr lang="en-GB">
              <a:solidFill>
                <a:srgbClr val="008080"/>
              </a:solidFill>
              <a:latin typeface="Roboto" panose="02000000000000000000" pitchFamily="2" charset="0"/>
              <a:ea typeface="Roboto" panose="02000000000000000000" pitchFamily="2" charset="0"/>
              <a:cs typeface="Roboto" panose="02000000000000000000" pitchFamily="2" charset="0"/>
            </a:endParaRPr>
          </a:p>
        </p:txBody>
      </p:sp>
      <p:sp>
        <p:nvSpPr>
          <p:cNvPr id="16" name="Rectangle 15">
            <a:extLst>
              <a:ext uri="{FF2B5EF4-FFF2-40B4-BE49-F238E27FC236}">
                <a16:creationId xmlns:a16="http://schemas.microsoft.com/office/drawing/2014/main" id="{122DA9B3-A554-56D1-9794-0C3B8C1F764D}"/>
              </a:ext>
            </a:extLst>
          </p:cNvPr>
          <p:cNvSpPr/>
          <p:nvPr/>
        </p:nvSpPr>
        <p:spPr>
          <a:xfrm>
            <a:off x="0" y="0"/>
            <a:ext cx="12192000" cy="884921"/>
          </a:xfrm>
          <a:prstGeom prst="rect">
            <a:avLst/>
          </a:prstGeom>
          <a:solidFill>
            <a:srgbClr val="008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E448DFAB-7394-867C-EECF-C6B0586A2074}"/>
              </a:ext>
            </a:extLst>
          </p:cNvPr>
          <p:cNvSpPr txBox="1"/>
          <p:nvPr/>
        </p:nvSpPr>
        <p:spPr>
          <a:xfrm>
            <a:off x="148346" y="138129"/>
            <a:ext cx="12192000" cy="646331"/>
          </a:xfrm>
          <a:prstGeom prst="rect">
            <a:avLst/>
          </a:prstGeom>
          <a:noFill/>
        </p:spPr>
        <p:txBody>
          <a:bodyPr wrap="square">
            <a:spAutoFit/>
          </a:bodyPr>
          <a:lstStyle/>
          <a:p>
            <a:r>
              <a:rPr lang="en-GB" sz="3600" b="1">
                <a:solidFill>
                  <a:schemeClr val="bg1"/>
                </a:solidFill>
                <a:latin typeface="Roboto" panose="02000000000000000000" pitchFamily="2" charset="0"/>
                <a:ea typeface="Roboto" panose="02000000000000000000" pitchFamily="2" charset="0"/>
                <a:cs typeface="Roboto" panose="02000000000000000000" pitchFamily="2" charset="0"/>
              </a:rPr>
              <a:t>How is demand forecast? </a:t>
            </a:r>
            <a:r>
              <a:rPr lang="en-GB" sz="3000">
                <a:solidFill>
                  <a:schemeClr val="bg1"/>
                </a:solidFill>
                <a:latin typeface="Roboto" panose="02000000000000000000" pitchFamily="2" charset="0"/>
                <a:ea typeface="Roboto" panose="02000000000000000000" pitchFamily="2" charset="0"/>
                <a:cs typeface="Roboto" panose="02000000000000000000" pitchFamily="2" charset="0"/>
              </a:rPr>
              <a:t>Business planning</a:t>
            </a:r>
            <a:endParaRPr lang="en-GB" sz="3000" b="1">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8" name="Rectangle 17">
            <a:extLst>
              <a:ext uri="{FF2B5EF4-FFF2-40B4-BE49-F238E27FC236}">
                <a16:creationId xmlns:a16="http://schemas.microsoft.com/office/drawing/2014/main" id="{053223D7-5D04-6730-774E-8F2AEE71F038}"/>
              </a:ext>
            </a:extLst>
          </p:cNvPr>
          <p:cNvSpPr/>
          <p:nvPr/>
        </p:nvSpPr>
        <p:spPr>
          <a:xfrm>
            <a:off x="0" y="6459369"/>
            <a:ext cx="12192000" cy="404761"/>
          </a:xfrm>
          <a:prstGeom prst="rect">
            <a:avLst/>
          </a:prstGeom>
          <a:solidFill>
            <a:srgbClr val="008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a:extLst>
              <a:ext uri="{FF2B5EF4-FFF2-40B4-BE49-F238E27FC236}">
                <a16:creationId xmlns:a16="http://schemas.microsoft.com/office/drawing/2014/main" id="{2EAB5A96-906F-6BF4-2D88-CF32D91A884D}"/>
              </a:ext>
            </a:extLst>
          </p:cNvPr>
          <p:cNvGrpSpPr/>
          <p:nvPr/>
        </p:nvGrpSpPr>
        <p:grpSpPr>
          <a:xfrm>
            <a:off x="11097683" y="6513554"/>
            <a:ext cx="1011528" cy="296390"/>
            <a:chOff x="8948148" y="5756915"/>
            <a:chExt cx="3002166" cy="920334"/>
          </a:xfrm>
        </p:grpSpPr>
        <p:sp>
          <p:nvSpPr>
            <p:cNvPr id="20" name="Oval 19">
              <a:extLst>
                <a:ext uri="{FF2B5EF4-FFF2-40B4-BE49-F238E27FC236}">
                  <a16:creationId xmlns:a16="http://schemas.microsoft.com/office/drawing/2014/main" id="{C1F1FA89-B31B-30D0-8EAF-B879E78C40F7}"/>
                </a:ext>
              </a:extLst>
            </p:cNvPr>
            <p:cNvSpPr/>
            <p:nvPr/>
          </p:nvSpPr>
          <p:spPr>
            <a:xfrm>
              <a:off x="8948148" y="5756915"/>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A8802AD2-7775-4685-A3D6-C0461E606127}"/>
                </a:ext>
              </a:extLst>
            </p:cNvPr>
            <p:cNvSpPr/>
            <p:nvPr/>
          </p:nvSpPr>
          <p:spPr>
            <a:xfrm>
              <a:off x="9992031" y="5756915"/>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371F2F81-7EA2-E799-3FAF-617766180F7D}"/>
                </a:ext>
              </a:extLst>
            </p:cNvPr>
            <p:cNvSpPr/>
            <p:nvPr/>
          </p:nvSpPr>
          <p:spPr>
            <a:xfrm>
              <a:off x="11035914" y="5756915"/>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22" descr="Electric Tower outline">
              <a:extLst>
                <a:ext uri="{FF2B5EF4-FFF2-40B4-BE49-F238E27FC236}">
                  <a16:creationId xmlns:a16="http://schemas.microsoft.com/office/drawing/2014/main" id="{7C722A70-FC47-9FE3-2D5A-ABF9050752D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019248" y="5828015"/>
              <a:ext cx="772200" cy="772200"/>
            </a:xfrm>
            <a:prstGeom prst="rect">
              <a:avLst/>
            </a:prstGeom>
          </p:spPr>
        </p:pic>
        <p:pic>
          <p:nvPicPr>
            <p:cNvPr id="24" name="Graphic 23" descr="Plugged Unplugged outline">
              <a:extLst>
                <a:ext uri="{FF2B5EF4-FFF2-40B4-BE49-F238E27FC236}">
                  <a16:creationId xmlns:a16="http://schemas.microsoft.com/office/drawing/2014/main" id="{B36914A9-E663-CD4A-9656-8048C617D29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10800000">
              <a:off x="11081984" y="5854993"/>
              <a:ext cx="822258" cy="822256"/>
            </a:xfrm>
            <a:prstGeom prst="rect">
              <a:avLst/>
            </a:prstGeom>
          </p:spPr>
        </p:pic>
        <p:pic>
          <p:nvPicPr>
            <p:cNvPr id="25" name="Picture 24">
              <a:extLst>
                <a:ext uri="{FF2B5EF4-FFF2-40B4-BE49-F238E27FC236}">
                  <a16:creationId xmlns:a16="http://schemas.microsoft.com/office/drawing/2014/main" id="{9DD6600E-1EF9-B7FD-97EC-EEDA00DA8511}"/>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10154522" y="5900872"/>
              <a:ext cx="626643" cy="660154"/>
            </a:xfrm>
            <a:prstGeom prst="rect">
              <a:avLst/>
            </a:prstGeom>
          </p:spPr>
        </p:pic>
      </p:grpSp>
      <p:sp>
        <p:nvSpPr>
          <p:cNvPr id="26" name="Rectangle 25">
            <a:extLst>
              <a:ext uri="{FF2B5EF4-FFF2-40B4-BE49-F238E27FC236}">
                <a16:creationId xmlns:a16="http://schemas.microsoft.com/office/drawing/2014/main" id="{B5EA865E-E6F1-7675-CACE-63907F0C5CE2}"/>
              </a:ext>
            </a:extLst>
          </p:cNvPr>
          <p:cNvSpPr/>
          <p:nvPr/>
        </p:nvSpPr>
        <p:spPr>
          <a:xfrm>
            <a:off x="0" y="0"/>
            <a:ext cx="12192000" cy="884921"/>
          </a:xfrm>
          <a:prstGeom prst="rect">
            <a:avLst/>
          </a:prstGeom>
          <a:solidFill>
            <a:srgbClr val="008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F64C7551-F2F3-92DB-9DB7-3360A4574E44}"/>
              </a:ext>
            </a:extLst>
          </p:cNvPr>
          <p:cNvSpPr txBox="1"/>
          <p:nvPr/>
        </p:nvSpPr>
        <p:spPr>
          <a:xfrm>
            <a:off x="148346" y="138129"/>
            <a:ext cx="12192000" cy="646331"/>
          </a:xfrm>
          <a:prstGeom prst="rect">
            <a:avLst/>
          </a:prstGeom>
          <a:noFill/>
        </p:spPr>
        <p:txBody>
          <a:bodyPr wrap="square">
            <a:spAutoFit/>
          </a:bodyPr>
          <a:lstStyle/>
          <a:p>
            <a:r>
              <a:rPr lang="en-GB" sz="3600" b="1">
                <a:solidFill>
                  <a:schemeClr val="bg1"/>
                </a:solidFill>
                <a:latin typeface="Roboto" panose="02000000000000000000" pitchFamily="2" charset="0"/>
                <a:ea typeface="Roboto" panose="02000000000000000000" pitchFamily="2" charset="0"/>
                <a:cs typeface="Roboto" panose="02000000000000000000" pitchFamily="2" charset="0"/>
              </a:rPr>
              <a:t>Information &amp; network planning documents</a:t>
            </a:r>
            <a:endParaRPr lang="en-GB" sz="3000" b="1">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28" name="Picture 27" descr="A green logo with text&#10;&#10;Description automatically generated">
            <a:extLst>
              <a:ext uri="{FF2B5EF4-FFF2-40B4-BE49-F238E27FC236}">
                <a16:creationId xmlns:a16="http://schemas.microsoft.com/office/drawing/2014/main" id="{30ED397A-9DC9-20CC-E1EF-8594368A8B72}"/>
              </a:ext>
            </a:extLst>
          </p:cNvPr>
          <p:cNvPicPr>
            <a:picLocks noChangeAspect="1"/>
          </p:cNvPicPr>
          <p:nvPr/>
        </p:nvPicPr>
        <p:blipFill>
          <a:blip r:embed="rId15">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10637605" y="163303"/>
            <a:ext cx="1294470" cy="551688"/>
          </a:xfrm>
          <a:prstGeom prst="rect">
            <a:avLst/>
          </a:prstGeom>
        </p:spPr>
      </p:pic>
      <p:sp>
        <p:nvSpPr>
          <p:cNvPr id="30" name="Rectangle 29">
            <a:extLst>
              <a:ext uri="{FF2B5EF4-FFF2-40B4-BE49-F238E27FC236}">
                <a16:creationId xmlns:a16="http://schemas.microsoft.com/office/drawing/2014/main" id="{3B511CF4-8BBD-1276-4AEB-16431177AA8D}"/>
              </a:ext>
            </a:extLst>
          </p:cNvPr>
          <p:cNvSpPr/>
          <p:nvPr/>
        </p:nvSpPr>
        <p:spPr>
          <a:xfrm>
            <a:off x="199146" y="2358755"/>
            <a:ext cx="2228511" cy="3890078"/>
          </a:xfrm>
          <a:prstGeom prst="rect">
            <a:avLst/>
          </a:prstGeom>
          <a:no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2400" b="1">
                <a:solidFill>
                  <a:schemeClr val="bg1"/>
                </a:solidFill>
                <a:latin typeface="Roboto" panose="02000000000000000000" pitchFamily="2" charset="0"/>
                <a:ea typeface="Roboto" panose="02000000000000000000" pitchFamily="2" charset="0"/>
                <a:cs typeface="Roboto" panose="02000000000000000000" pitchFamily="2" charset="0"/>
              </a:rPr>
              <a:t>Heat </a:t>
            </a:r>
          </a:p>
          <a:p>
            <a:r>
              <a:rPr lang="en-GB" sz="2400" b="1">
                <a:solidFill>
                  <a:schemeClr val="bg1"/>
                </a:solidFill>
                <a:latin typeface="Roboto" panose="02000000000000000000" pitchFamily="2" charset="0"/>
                <a:ea typeface="Roboto" panose="02000000000000000000" pitchFamily="2" charset="0"/>
                <a:cs typeface="Roboto" panose="02000000000000000000" pitchFamily="2" charset="0"/>
              </a:rPr>
              <a:t>Maps</a:t>
            </a:r>
          </a:p>
          <a:p>
            <a:endParaRPr lang="en-GB">
              <a:solidFill>
                <a:srgbClr val="008080"/>
              </a:solidFill>
              <a:latin typeface="Roboto" panose="02000000000000000000" pitchFamily="2" charset="0"/>
              <a:ea typeface="Roboto" panose="02000000000000000000" pitchFamily="2" charset="0"/>
              <a:cs typeface="Roboto" panose="02000000000000000000" pitchFamily="2" charset="0"/>
            </a:endParaRPr>
          </a:p>
          <a:p>
            <a:endParaRPr lang="en-GB">
              <a:solidFill>
                <a:srgbClr val="008080"/>
              </a:solidFill>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GB">
                <a:solidFill>
                  <a:srgbClr val="008080"/>
                </a:solidFill>
                <a:latin typeface="Roboto" panose="02000000000000000000" pitchFamily="2" charset="0"/>
                <a:ea typeface="Roboto" panose="02000000000000000000" pitchFamily="2" charset="0"/>
                <a:cs typeface="Roboto" panose="02000000000000000000" pitchFamily="2" charset="0"/>
              </a:rPr>
              <a:t>Updated regularly.</a:t>
            </a:r>
          </a:p>
          <a:p>
            <a:pPr marL="285750" indent="-285750">
              <a:buFont typeface="Arial" panose="020B0604020202020204" pitchFamily="34" charset="0"/>
              <a:buChar char="•"/>
            </a:pPr>
            <a:r>
              <a:rPr lang="en-GB">
                <a:solidFill>
                  <a:srgbClr val="008080"/>
                </a:solidFill>
                <a:latin typeface="Roboto" panose="02000000000000000000" pitchFamily="2" charset="0"/>
                <a:ea typeface="Roboto" panose="02000000000000000000" pitchFamily="2" charset="0"/>
                <a:cs typeface="Roboto" panose="02000000000000000000" pitchFamily="2" charset="0"/>
              </a:rPr>
              <a:t>Show current constraints and capacity.</a:t>
            </a:r>
          </a:p>
          <a:p>
            <a:pPr marL="285750" indent="-285750">
              <a:buFont typeface="Arial" panose="020B0604020202020204" pitchFamily="34" charset="0"/>
              <a:buChar char="•"/>
            </a:pPr>
            <a:r>
              <a:rPr lang="en-GB">
                <a:solidFill>
                  <a:srgbClr val="008080"/>
                </a:solidFill>
                <a:latin typeface="Roboto" panose="02000000000000000000" pitchFamily="2" charset="0"/>
                <a:ea typeface="Roboto" panose="02000000000000000000" pitchFamily="2" charset="0"/>
                <a:cs typeface="Roboto" panose="02000000000000000000" pitchFamily="2" charset="0"/>
              </a:rPr>
              <a:t>Show where reinforcements would most likely be triggered.</a:t>
            </a:r>
          </a:p>
        </p:txBody>
      </p:sp>
      <p:sp>
        <p:nvSpPr>
          <p:cNvPr id="31" name="Rectangle 30">
            <a:extLst>
              <a:ext uri="{FF2B5EF4-FFF2-40B4-BE49-F238E27FC236}">
                <a16:creationId xmlns:a16="http://schemas.microsoft.com/office/drawing/2014/main" id="{F958C415-88F4-86A6-DCF5-C3C61EB66BF5}"/>
              </a:ext>
            </a:extLst>
          </p:cNvPr>
          <p:cNvSpPr/>
          <p:nvPr/>
        </p:nvSpPr>
        <p:spPr>
          <a:xfrm>
            <a:off x="2587950" y="2358755"/>
            <a:ext cx="2228511" cy="3890078"/>
          </a:xfrm>
          <a:prstGeom prst="rect">
            <a:avLst/>
          </a:prstGeom>
          <a:no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2400" b="1">
                <a:solidFill>
                  <a:schemeClr val="bg1"/>
                </a:solidFill>
                <a:latin typeface="Roboto" panose="02000000000000000000" pitchFamily="2" charset="0"/>
                <a:ea typeface="Roboto" panose="02000000000000000000" pitchFamily="2" charset="0"/>
                <a:cs typeface="Roboto" panose="02000000000000000000" pitchFamily="2" charset="0"/>
              </a:rPr>
              <a:t>Long-term Development Statements</a:t>
            </a:r>
          </a:p>
          <a:p>
            <a:endParaRPr lang="en-GB">
              <a:solidFill>
                <a:srgbClr val="008080"/>
              </a:solidFill>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GB">
                <a:solidFill>
                  <a:srgbClr val="008080"/>
                </a:solidFill>
                <a:latin typeface="Roboto" panose="02000000000000000000" pitchFamily="2" charset="0"/>
                <a:ea typeface="Roboto" panose="02000000000000000000" pitchFamily="2" charset="0"/>
                <a:cs typeface="Roboto" panose="02000000000000000000" pitchFamily="2" charset="0"/>
              </a:rPr>
              <a:t>Annual statements (November).</a:t>
            </a:r>
          </a:p>
          <a:p>
            <a:pPr marL="285750" indent="-285750">
              <a:buFont typeface="Arial" panose="020B0604020202020204" pitchFamily="34" charset="0"/>
              <a:buChar char="•"/>
            </a:pPr>
            <a:r>
              <a:rPr lang="en-GB">
                <a:solidFill>
                  <a:srgbClr val="008080"/>
                </a:solidFill>
                <a:latin typeface="Roboto" panose="02000000000000000000" pitchFamily="2" charset="0"/>
                <a:ea typeface="Roboto" panose="02000000000000000000" pitchFamily="2" charset="0"/>
                <a:cs typeface="Roboto" panose="02000000000000000000" pitchFamily="2" charset="0"/>
              </a:rPr>
              <a:t>Rolling 5yr view.</a:t>
            </a:r>
          </a:p>
          <a:p>
            <a:pPr marL="285750" indent="-285750">
              <a:buFont typeface="Arial" panose="020B0604020202020204" pitchFamily="34" charset="0"/>
              <a:buChar char="•"/>
            </a:pPr>
            <a:r>
              <a:rPr lang="en-GB">
                <a:solidFill>
                  <a:srgbClr val="008080"/>
                </a:solidFill>
                <a:latin typeface="Roboto" panose="02000000000000000000" pitchFamily="2" charset="0"/>
                <a:ea typeface="Roboto" panose="02000000000000000000" pitchFamily="2" charset="0"/>
                <a:cs typeface="Roboto" panose="02000000000000000000" pitchFamily="2" charset="0"/>
              </a:rPr>
              <a:t>Show expected constraints for the next 5 years.</a:t>
            </a:r>
          </a:p>
        </p:txBody>
      </p:sp>
      <p:sp>
        <p:nvSpPr>
          <p:cNvPr id="32" name="Rectangle 31">
            <a:extLst>
              <a:ext uri="{FF2B5EF4-FFF2-40B4-BE49-F238E27FC236}">
                <a16:creationId xmlns:a16="http://schemas.microsoft.com/office/drawing/2014/main" id="{A3D843DE-FC74-A85F-EC9B-BAE14AB88C18}"/>
              </a:ext>
            </a:extLst>
          </p:cNvPr>
          <p:cNvSpPr/>
          <p:nvPr/>
        </p:nvSpPr>
        <p:spPr>
          <a:xfrm>
            <a:off x="4976755" y="2358755"/>
            <a:ext cx="2228511" cy="3890078"/>
          </a:xfrm>
          <a:prstGeom prst="rect">
            <a:avLst/>
          </a:prstGeom>
          <a:no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2400" b="1">
                <a:solidFill>
                  <a:schemeClr val="bg1"/>
                </a:solidFill>
                <a:latin typeface="Roboto" panose="02000000000000000000" pitchFamily="2" charset="0"/>
                <a:ea typeface="Roboto" panose="02000000000000000000" pitchFamily="2" charset="0"/>
                <a:cs typeface="Roboto" panose="02000000000000000000" pitchFamily="2" charset="0"/>
              </a:rPr>
              <a:t>Distribution Future Energy Scenarios</a:t>
            </a:r>
          </a:p>
          <a:p>
            <a:endParaRPr lang="en-GB">
              <a:solidFill>
                <a:srgbClr val="008080"/>
              </a:solidFill>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GB">
                <a:solidFill>
                  <a:srgbClr val="008080"/>
                </a:solidFill>
                <a:latin typeface="Roboto" panose="02000000000000000000" pitchFamily="2" charset="0"/>
                <a:ea typeface="Roboto" panose="02000000000000000000" pitchFamily="2" charset="0"/>
                <a:cs typeface="Roboto" panose="02000000000000000000" pitchFamily="2" charset="0"/>
              </a:rPr>
              <a:t>Annual analysis</a:t>
            </a:r>
          </a:p>
          <a:p>
            <a:pPr marL="285750" indent="-285750">
              <a:buFont typeface="Arial" panose="020B0604020202020204" pitchFamily="34" charset="0"/>
              <a:buChar char="•"/>
            </a:pPr>
            <a:r>
              <a:rPr lang="en-GB">
                <a:solidFill>
                  <a:srgbClr val="008080"/>
                </a:solidFill>
                <a:latin typeface="Roboto" panose="02000000000000000000" pitchFamily="2" charset="0"/>
                <a:ea typeface="Roboto" panose="02000000000000000000" pitchFamily="2" charset="0"/>
                <a:cs typeface="Roboto" panose="02000000000000000000" pitchFamily="2" charset="0"/>
              </a:rPr>
              <a:t>Scenario-based, projections.</a:t>
            </a:r>
          </a:p>
          <a:p>
            <a:pPr marL="285750" indent="-285750">
              <a:buFont typeface="Arial" panose="020B0604020202020204" pitchFamily="34" charset="0"/>
              <a:buChar char="•"/>
            </a:pPr>
            <a:r>
              <a:rPr lang="en-GB">
                <a:solidFill>
                  <a:srgbClr val="008080"/>
                </a:solidFill>
                <a:latin typeface="Roboto" panose="02000000000000000000" pitchFamily="2" charset="0"/>
                <a:ea typeface="Roboto" panose="02000000000000000000" pitchFamily="2" charset="0"/>
                <a:cs typeface="Roboto" panose="02000000000000000000" pitchFamily="2" charset="0"/>
              </a:rPr>
              <a:t>Forecast constraints to 2050.</a:t>
            </a:r>
          </a:p>
        </p:txBody>
      </p:sp>
      <p:sp>
        <p:nvSpPr>
          <p:cNvPr id="33" name="Rectangle 32">
            <a:extLst>
              <a:ext uri="{FF2B5EF4-FFF2-40B4-BE49-F238E27FC236}">
                <a16:creationId xmlns:a16="http://schemas.microsoft.com/office/drawing/2014/main" id="{EC317384-B0F2-3EF7-4E94-13F96943C9D2}"/>
              </a:ext>
            </a:extLst>
          </p:cNvPr>
          <p:cNvSpPr/>
          <p:nvPr/>
        </p:nvSpPr>
        <p:spPr>
          <a:xfrm>
            <a:off x="7365559" y="2358755"/>
            <a:ext cx="2228511" cy="3890078"/>
          </a:xfrm>
          <a:prstGeom prst="rect">
            <a:avLst/>
          </a:prstGeom>
          <a:no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2400" b="1">
                <a:solidFill>
                  <a:schemeClr val="bg1"/>
                </a:solidFill>
                <a:latin typeface="Roboto" panose="02000000000000000000" pitchFamily="2" charset="0"/>
                <a:ea typeface="Roboto" panose="02000000000000000000" pitchFamily="2" charset="0"/>
                <a:cs typeface="Roboto" panose="02000000000000000000" pitchFamily="2" charset="0"/>
              </a:rPr>
              <a:t>RIIO-ED Business Plans</a:t>
            </a:r>
          </a:p>
          <a:p>
            <a:endParaRPr lang="en-GB">
              <a:solidFill>
                <a:srgbClr val="008080"/>
              </a:solidFill>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GB">
                <a:solidFill>
                  <a:srgbClr val="008080"/>
                </a:solidFill>
                <a:latin typeface="Roboto" panose="02000000000000000000" pitchFamily="2" charset="0"/>
                <a:ea typeface="Roboto" panose="02000000000000000000" pitchFamily="2" charset="0"/>
                <a:cs typeface="Roboto" panose="02000000000000000000" pitchFamily="2" charset="0"/>
              </a:rPr>
              <a:t>Produced for each 5yr RIIO-ED period (now 2023-28).</a:t>
            </a:r>
          </a:p>
          <a:p>
            <a:pPr marL="285750" indent="-285750">
              <a:buFont typeface="Arial" panose="020B0604020202020204" pitchFamily="34" charset="0"/>
              <a:buChar char="•"/>
            </a:pPr>
            <a:r>
              <a:rPr lang="en-GB">
                <a:solidFill>
                  <a:srgbClr val="008080"/>
                </a:solidFill>
                <a:latin typeface="Roboto" panose="02000000000000000000" pitchFamily="2" charset="0"/>
                <a:ea typeface="Roboto" panose="02000000000000000000" pitchFamily="2" charset="0"/>
                <a:cs typeface="Roboto" panose="02000000000000000000" pitchFamily="2" charset="0"/>
              </a:rPr>
              <a:t>Approved by Ofgem.</a:t>
            </a:r>
          </a:p>
          <a:p>
            <a:pPr marL="285750" indent="-285750">
              <a:buFont typeface="Arial" panose="020B0604020202020204" pitchFamily="34" charset="0"/>
              <a:buChar char="•"/>
            </a:pPr>
            <a:r>
              <a:rPr lang="en-GB">
                <a:solidFill>
                  <a:srgbClr val="008080"/>
                </a:solidFill>
                <a:latin typeface="Roboto" panose="02000000000000000000" pitchFamily="2" charset="0"/>
                <a:ea typeface="Roboto" panose="02000000000000000000" pitchFamily="2" charset="0"/>
                <a:cs typeface="Roboto" panose="02000000000000000000" pitchFamily="2" charset="0"/>
              </a:rPr>
              <a:t>Informed by the DFES.</a:t>
            </a:r>
          </a:p>
        </p:txBody>
      </p:sp>
      <p:sp>
        <p:nvSpPr>
          <p:cNvPr id="34" name="Rectangle 33">
            <a:extLst>
              <a:ext uri="{FF2B5EF4-FFF2-40B4-BE49-F238E27FC236}">
                <a16:creationId xmlns:a16="http://schemas.microsoft.com/office/drawing/2014/main" id="{1533F453-8F81-CE61-7044-2385DD078A03}"/>
              </a:ext>
            </a:extLst>
          </p:cNvPr>
          <p:cNvSpPr/>
          <p:nvPr/>
        </p:nvSpPr>
        <p:spPr>
          <a:xfrm>
            <a:off x="9754364" y="2358755"/>
            <a:ext cx="2228511" cy="3890078"/>
          </a:xfrm>
          <a:prstGeom prst="rect">
            <a:avLst/>
          </a:prstGeom>
          <a:no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2400" b="1">
                <a:solidFill>
                  <a:schemeClr val="bg1"/>
                </a:solidFill>
                <a:latin typeface="Roboto" panose="02000000000000000000" pitchFamily="2" charset="0"/>
                <a:ea typeface="Roboto" panose="02000000000000000000" pitchFamily="2" charset="0"/>
                <a:cs typeface="Roboto" panose="02000000000000000000" pitchFamily="2" charset="0"/>
              </a:rPr>
              <a:t>Network Development Plans</a:t>
            </a:r>
          </a:p>
          <a:p>
            <a:endParaRPr lang="en-GB">
              <a:solidFill>
                <a:srgbClr val="008080"/>
              </a:solidFill>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GB">
                <a:solidFill>
                  <a:srgbClr val="008080"/>
                </a:solidFill>
                <a:latin typeface="Roboto" panose="02000000000000000000" pitchFamily="2" charset="0"/>
                <a:ea typeface="Roboto" panose="02000000000000000000" pitchFamily="2" charset="0"/>
                <a:cs typeface="Roboto" panose="02000000000000000000" pitchFamily="2" charset="0"/>
              </a:rPr>
              <a:t>10yr plan.</a:t>
            </a:r>
          </a:p>
          <a:p>
            <a:pPr marL="285750" indent="-285750">
              <a:buFont typeface="Arial" panose="020B0604020202020204" pitchFamily="34" charset="0"/>
              <a:buChar char="•"/>
            </a:pPr>
            <a:r>
              <a:rPr lang="en-GB">
                <a:solidFill>
                  <a:srgbClr val="008080"/>
                </a:solidFill>
                <a:latin typeface="Roboto" panose="02000000000000000000" pitchFamily="2" charset="0"/>
                <a:ea typeface="Roboto" panose="02000000000000000000" pitchFamily="2" charset="0"/>
                <a:cs typeface="Roboto" panose="02000000000000000000" pitchFamily="2" charset="0"/>
              </a:rPr>
              <a:t>Show intent…</a:t>
            </a:r>
          </a:p>
          <a:p>
            <a:pPr marL="285750" indent="-285750">
              <a:buFont typeface="Arial" panose="020B0604020202020204" pitchFamily="34" charset="0"/>
              <a:buChar char="•"/>
            </a:pPr>
            <a:r>
              <a:rPr lang="en-GB">
                <a:solidFill>
                  <a:srgbClr val="008080"/>
                </a:solidFill>
                <a:latin typeface="Roboto" panose="02000000000000000000" pitchFamily="2" charset="0"/>
                <a:ea typeface="Roboto" panose="02000000000000000000" pitchFamily="2" charset="0"/>
                <a:cs typeface="Roboto" panose="02000000000000000000" pitchFamily="2" charset="0"/>
              </a:rPr>
              <a:t>…but can be modified by new DFES analysis and are subject to Business Plan approval.</a:t>
            </a:r>
          </a:p>
        </p:txBody>
      </p:sp>
      <p:pic>
        <p:nvPicPr>
          <p:cNvPr id="60" name="Picture 59">
            <a:extLst>
              <a:ext uri="{FF2B5EF4-FFF2-40B4-BE49-F238E27FC236}">
                <a16:creationId xmlns:a16="http://schemas.microsoft.com/office/drawing/2014/main" id="{13F750DA-3A62-09EE-EF8A-2F52F5CB701D}"/>
              </a:ext>
            </a:extLst>
          </p:cNvPr>
          <p:cNvPicPr>
            <a:picLocks noChangeAspect="1"/>
          </p:cNvPicPr>
          <p:nvPr/>
        </p:nvPicPr>
        <p:blipFill>
          <a:blip r:embed="rId16"/>
          <a:stretch>
            <a:fillRect/>
          </a:stretch>
        </p:blipFill>
        <p:spPr>
          <a:xfrm>
            <a:off x="9753001" y="1037095"/>
            <a:ext cx="1109815" cy="1319722"/>
          </a:xfrm>
          <a:prstGeom prst="rect">
            <a:avLst/>
          </a:prstGeom>
        </p:spPr>
      </p:pic>
      <p:pic>
        <p:nvPicPr>
          <p:cNvPr id="62" name="Picture 61">
            <a:extLst>
              <a:ext uri="{FF2B5EF4-FFF2-40B4-BE49-F238E27FC236}">
                <a16:creationId xmlns:a16="http://schemas.microsoft.com/office/drawing/2014/main" id="{46EC3E54-81F6-6512-DFC4-8F79E45E5122}"/>
              </a:ext>
            </a:extLst>
          </p:cNvPr>
          <p:cNvPicPr>
            <a:picLocks noChangeAspect="1"/>
          </p:cNvPicPr>
          <p:nvPr/>
        </p:nvPicPr>
        <p:blipFill>
          <a:blip r:embed="rId17"/>
          <a:stretch>
            <a:fillRect/>
          </a:stretch>
        </p:blipFill>
        <p:spPr>
          <a:xfrm>
            <a:off x="10890325" y="1043508"/>
            <a:ext cx="1109814" cy="1311426"/>
          </a:xfrm>
          <a:prstGeom prst="rect">
            <a:avLst/>
          </a:prstGeom>
        </p:spPr>
      </p:pic>
    </p:spTree>
    <p:extLst>
      <p:ext uri="{BB962C8B-B14F-4D97-AF65-F5344CB8AC3E}">
        <p14:creationId xmlns:p14="http://schemas.microsoft.com/office/powerpoint/2010/main" val="2860188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EBCA30F-4E10-35A9-890F-EB99575D0B7C}"/>
              </a:ext>
            </a:extLst>
          </p:cNvPr>
          <p:cNvSpPr/>
          <p:nvPr/>
        </p:nvSpPr>
        <p:spPr>
          <a:xfrm>
            <a:off x="0" y="0"/>
            <a:ext cx="12192000" cy="884921"/>
          </a:xfrm>
          <a:prstGeom prst="rect">
            <a:avLst/>
          </a:prstGeom>
          <a:solidFill>
            <a:srgbClr val="008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19B0DB8F-B243-BD55-0D2D-D05791CB1CD8}"/>
              </a:ext>
            </a:extLst>
          </p:cNvPr>
          <p:cNvSpPr txBox="1"/>
          <p:nvPr/>
        </p:nvSpPr>
        <p:spPr>
          <a:xfrm>
            <a:off x="148347" y="138129"/>
            <a:ext cx="8859466" cy="646331"/>
          </a:xfrm>
          <a:prstGeom prst="rect">
            <a:avLst/>
          </a:prstGeom>
          <a:noFill/>
        </p:spPr>
        <p:txBody>
          <a:bodyPr wrap="square">
            <a:spAutoFit/>
          </a:bodyPr>
          <a:lstStyle/>
          <a:p>
            <a:r>
              <a:rPr lang="en-GB" sz="3600" b="1" dirty="0">
                <a:solidFill>
                  <a:schemeClr val="bg1"/>
                </a:solidFill>
                <a:latin typeface="Roboto" panose="02000000000000000000" pitchFamily="2" charset="0"/>
                <a:ea typeface="Roboto" panose="02000000000000000000" pitchFamily="2" charset="0"/>
                <a:cs typeface="Roboto" panose="02000000000000000000" pitchFamily="2" charset="0"/>
              </a:rPr>
              <a:t>What am I doing here?</a:t>
            </a:r>
          </a:p>
        </p:txBody>
      </p:sp>
      <p:pic>
        <p:nvPicPr>
          <p:cNvPr id="12" name="Picture 11" descr="A green logo with text&#10;&#10;Description automatically generated">
            <a:extLst>
              <a:ext uri="{FF2B5EF4-FFF2-40B4-BE49-F238E27FC236}">
                <a16:creationId xmlns:a16="http://schemas.microsoft.com/office/drawing/2014/main" id="{851E0DD2-6945-D3CF-C119-9ADD4C11C912}"/>
              </a:ext>
            </a:extLst>
          </p:cNvPr>
          <p:cNvPicPr>
            <a:picLocks noChangeAspect="1"/>
          </p:cNvPicPr>
          <p:nvPr/>
        </p:nvPicPr>
        <p:blipFill>
          <a:blip r:embed="rId3">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10637605" y="163303"/>
            <a:ext cx="1294470" cy="551688"/>
          </a:xfrm>
          <a:prstGeom prst="rect">
            <a:avLst/>
          </a:prstGeom>
        </p:spPr>
      </p:pic>
      <p:sp>
        <p:nvSpPr>
          <p:cNvPr id="15" name="Rectangle 14">
            <a:extLst>
              <a:ext uri="{FF2B5EF4-FFF2-40B4-BE49-F238E27FC236}">
                <a16:creationId xmlns:a16="http://schemas.microsoft.com/office/drawing/2014/main" id="{422B35F2-2BB6-0447-53C6-4FCECBC9802B}"/>
              </a:ext>
            </a:extLst>
          </p:cNvPr>
          <p:cNvSpPr/>
          <p:nvPr/>
        </p:nvSpPr>
        <p:spPr>
          <a:xfrm>
            <a:off x="0" y="6459369"/>
            <a:ext cx="12192000" cy="404761"/>
          </a:xfrm>
          <a:prstGeom prst="rect">
            <a:avLst/>
          </a:prstGeom>
          <a:solidFill>
            <a:srgbClr val="008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6" name="Group 15">
            <a:extLst>
              <a:ext uri="{FF2B5EF4-FFF2-40B4-BE49-F238E27FC236}">
                <a16:creationId xmlns:a16="http://schemas.microsoft.com/office/drawing/2014/main" id="{5DC55441-CF67-F68F-C3F1-08B6B0D49F80}"/>
              </a:ext>
            </a:extLst>
          </p:cNvPr>
          <p:cNvGrpSpPr/>
          <p:nvPr/>
        </p:nvGrpSpPr>
        <p:grpSpPr>
          <a:xfrm>
            <a:off x="11097683" y="6513554"/>
            <a:ext cx="1011528" cy="296390"/>
            <a:chOff x="11097683" y="6513554"/>
            <a:chExt cx="1011528" cy="296390"/>
          </a:xfrm>
        </p:grpSpPr>
        <p:sp>
          <p:nvSpPr>
            <p:cNvPr id="17" name="Oval 16">
              <a:extLst>
                <a:ext uri="{FF2B5EF4-FFF2-40B4-BE49-F238E27FC236}">
                  <a16:creationId xmlns:a16="http://schemas.microsoft.com/office/drawing/2014/main" id="{FFE9A6DB-AD7C-CB78-2344-F55D0FE6A570}"/>
                </a:ext>
              </a:extLst>
            </p:cNvPr>
            <p:cNvSpPr/>
            <p:nvPr/>
          </p:nvSpPr>
          <p:spPr>
            <a:xfrm>
              <a:off x="11097683" y="6513554"/>
              <a:ext cx="308091" cy="29447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Oval 17">
              <a:extLst>
                <a:ext uri="{FF2B5EF4-FFF2-40B4-BE49-F238E27FC236}">
                  <a16:creationId xmlns:a16="http://schemas.microsoft.com/office/drawing/2014/main" id="{1E6AA877-3C67-AF55-B910-D95638E517AA}"/>
                </a:ext>
              </a:extLst>
            </p:cNvPr>
            <p:cNvSpPr/>
            <p:nvPr/>
          </p:nvSpPr>
          <p:spPr>
            <a:xfrm>
              <a:off x="11801120" y="6513554"/>
              <a:ext cx="308091" cy="29447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9" name="Graphic 18" descr="Electric Tower outline">
              <a:extLst>
                <a:ext uri="{FF2B5EF4-FFF2-40B4-BE49-F238E27FC236}">
                  <a16:creationId xmlns:a16="http://schemas.microsoft.com/office/drawing/2014/main" id="{7ADAAB6D-9905-FD8F-1C33-D7144D03C79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21639" y="6536451"/>
              <a:ext cx="260179" cy="248684"/>
            </a:xfrm>
            <a:prstGeom prst="rect">
              <a:avLst/>
            </a:prstGeom>
          </p:spPr>
        </p:pic>
        <p:pic>
          <p:nvPicPr>
            <p:cNvPr id="21" name="Graphic 20" descr="Plugged Unplugged outline">
              <a:extLst>
                <a:ext uri="{FF2B5EF4-FFF2-40B4-BE49-F238E27FC236}">
                  <a16:creationId xmlns:a16="http://schemas.microsoft.com/office/drawing/2014/main" id="{C73A6206-020E-4CC8-83D0-82071D06EC2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800000">
              <a:off x="11816642" y="6545140"/>
              <a:ext cx="277046" cy="264804"/>
            </a:xfrm>
            <a:prstGeom prst="rect">
              <a:avLst/>
            </a:prstGeom>
          </p:spPr>
        </p:pic>
        <p:grpSp>
          <p:nvGrpSpPr>
            <p:cNvPr id="23" name="Group 22">
              <a:extLst>
                <a:ext uri="{FF2B5EF4-FFF2-40B4-BE49-F238E27FC236}">
                  <a16:creationId xmlns:a16="http://schemas.microsoft.com/office/drawing/2014/main" id="{DF233159-2D34-5E83-4076-95FBB04A493D}"/>
                </a:ext>
              </a:extLst>
            </p:cNvPr>
            <p:cNvGrpSpPr/>
            <p:nvPr/>
          </p:nvGrpSpPr>
          <p:grpSpPr>
            <a:xfrm>
              <a:off x="11449401" y="6513554"/>
              <a:ext cx="308091" cy="294479"/>
              <a:chOff x="11449401" y="6513554"/>
              <a:chExt cx="308091" cy="294479"/>
            </a:xfrm>
          </p:grpSpPr>
          <p:sp>
            <p:nvSpPr>
              <p:cNvPr id="25" name="Oval 24">
                <a:extLst>
                  <a:ext uri="{FF2B5EF4-FFF2-40B4-BE49-F238E27FC236}">
                    <a16:creationId xmlns:a16="http://schemas.microsoft.com/office/drawing/2014/main" id="{EE8BD2D6-F3C8-BA76-5F00-8C164D65CD6C}"/>
                  </a:ext>
                </a:extLst>
              </p:cNvPr>
              <p:cNvSpPr/>
              <p:nvPr/>
            </p:nvSpPr>
            <p:spPr>
              <a:xfrm>
                <a:off x="11449401" y="6513554"/>
                <a:ext cx="308091" cy="29447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6" name="Picture 25">
                <a:extLst>
                  <a:ext uri="{FF2B5EF4-FFF2-40B4-BE49-F238E27FC236}">
                    <a16:creationId xmlns:a16="http://schemas.microsoft.com/office/drawing/2014/main" id="{99B75B15-5AD2-FFFE-C880-CA6E7E57E9D5}"/>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1500649" y="6548617"/>
                <a:ext cx="205593" cy="216373"/>
              </a:xfrm>
              <a:prstGeom prst="rect">
                <a:avLst/>
              </a:prstGeom>
            </p:spPr>
          </p:pic>
        </p:grpSp>
      </p:grpSp>
      <p:sp>
        <p:nvSpPr>
          <p:cNvPr id="36" name="Rectangle 35">
            <a:extLst>
              <a:ext uri="{FF2B5EF4-FFF2-40B4-BE49-F238E27FC236}">
                <a16:creationId xmlns:a16="http://schemas.microsoft.com/office/drawing/2014/main" id="{EC223A3F-3CD2-4FF9-226F-750EB26712F7}"/>
              </a:ext>
            </a:extLst>
          </p:cNvPr>
          <p:cNvSpPr/>
          <p:nvPr/>
        </p:nvSpPr>
        <p:spPr>
          <a:xfrm>
            <a:off x="240067" y="1247033"/>
            <a:ext cx="11686605" cy="1381328"/>
          </a:xfrm>
          <a:prstGeom prst="rect">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350" dirty="0">
                <a:solidFill>
                  <a:schemeClr val="bg1"/>
                </a:solidFill>
              </a:rPr>
              <a:t>Energy policy isn’t just about how we generate it. The </a:t>
            </a:r>
            <a:r>
              <a:rPr lang="en-GB" sz="2350" b="1" dirty="0">
                <a:solidFill>
                  <a:schemeClr val="bg1"/>
                </a:solidFill>
              </a:rPr>
              <a:t>grid</a:t>
            </a:r>
            <a:r>
              <a:rPr lang="en-GB" sz="2350" dirty="0">
                <a:solidFill>
                  <a:schemeClr val="bg1"/>
                </a:solidFill>
              </a:rPr>
              <a:t> is of critical strategic importance too – for </a:t>
            </a:r>
            <a:r>
              <a:rPr lang="en-GB" sz="2350" b="1" dirty="0">
                <a:solidFill>
                  <a:schemeClr val="bg1"/>
                </a:solidFill>
              </a:rPr>
              <a:t>development</a:t>
            </a:r>
            <a:r>
              <a:rPr lang="en-GB" sz="2350" dirty="0">
                <a:solidFill>
                  <a:schemeClr val="bg1"/>
                </a:solidFill>
              </a:rPr>
              <a:t>, </a:t>
            </a:r>
            <a:r>
              <a:rPr lang="en-GB" sz="2350" b="1" dirty="0">
                <a:solidFill>
                  <a:schemeClr val="bg1"/>
                </a:solidFill>
              </a:rPr>
              <a:t>housing</a:t>
            </a:r>
            <a:r>
              <a:rPr lang="en-GB" sz="2350" dirty="0">
                <a:solidFill>
                  <a:schemeClr val="bg1"/>
                </a:solidFill>
              </a:rPr>
              <a:t>, </a:t>
            </a:r>
            <a:r>
              <a:rPr lang="en-GB" sz="2350" b="1" dirty="0">
                <a:solidFill>
                  <a:schemeClr val="bg1"/>
                </a:solidFill>
              </a:rPr>
              <a:t>economic growth</a:t>
            </a:r>
            <a:r>
              <a:rPr lang="en-GB" sz="2350" dirty="0">
                <a:solidFill>
                  <a:schemeClr val="bg1"/>
                </a:solidFill>
              </a:rPr>
              <a:t>, </a:t>
            </a:r>
            <a:r>
              <a:rPr lang="en-GB" sz="2350" b="1" dirty="0">
                <a:solidFill>
                  <a:schemeClr val="bg1"/>
                </a:solidFill>
              </a:rPr>
              <a:t>transport</a:t>
            </a:r>
            <a:r>
              <a:rPr lang="en-GB" sz="2350" dirty="0">
                <a:solidFill>
                  <a:schemeClr val="bg1"/>
                </a:solidFill>
              </a:rPr>
              <a:t>, and </a:t>
            </a:r>
            <a:r>
              <a:rPr lang="en-GB" sz="2350" b="1" dirty="0">
                <a:solidFill>
                  <a:schemeClr val="bg1"/>
                </a:solidFill>
              </a:rPr>
              <a:t>net zero</a:t>
            </a:r>
            <a:r>
              <a:rPr lang="en-GB" sz="2350" dirty="0">
                <a:solidFill>
                  <a:schemeClr val="bg1"/>
                </a:solidFill>
              </a:rPr>
              <a:t>. </a:t>
            </a:r>
          </a:p>
        </p:txBody>
      </p:sp>
      <p:grpSp>
        <p:nvGrpSpPr>
          <p:cNvPr id="8" name="Group 7">
            <a:extLst>
              <a:ext uri="{FF2B5EF4-FFF2-40B4-BE49-F238E27FC236}">
                <a16:creationId xmlns:a16="http://schemas.microsoft.com/office/drawing/2014/main" id="{8649626E-2957-7BB3-E187-7B524C3B6F06}"/>
              </a:ext>
            </a:extLst>
          </p:cNvPr>
          <p:cNvGrpSpPr/>
          <p:nvPr/>
        </p:nvGrpSpPr>
        <p:grpSpPr>
          <a:xfrm>
            <a:off x="317094" y="2982774"/>
            <a:ext cx="3778070" cy="1527451"/>
            <a:chOff x="317094" y="2652574"/>
            <a:chExt cx="3778070" cy="1527451"/>
          </a:xfrm>
        </p:grpSpPr>
        <p:sp>
          <p:nvSpPr>
            <p:cNvPr id="2" name="Freeform: Shape 1">
              <a:extLst>
                <a:ext uri="{FF2B5EF4-FFF2-40B4-BE49-F238E27FC236}">
                  <a16:creationId xmlns:a16="http://schemas.microsoft.com/office/drawing/2014/main" id="{FB1253E8-5F69-7A01-2E0D-7917D6CDE30E}"/>
                </a:ext>
              </a:extLst>
            </p:cNvPr>
            <p:cNvSpPr/>
            <p:nvPr/>
          </p:nvSpPr>
          <p:spPr>
            <a:xfrm>
              <a:off x="399763" y="2652574"/>
              <a:ext cx="3695401" cy="1527451"/>
            </a:xfrm>
            <a:custGeom>
              <a:avLst/>
              <a:gdLst>
                <a:gd name="connsiteX0" fmla="*/ 0 w 3695401"/>
                <a:gd name="connsiteY0" fmla="*/ 0 h 1622873"/>
                <a:gd name="connsiteX1" fmla="*/ 3695401 w 3695401"/>
                <a:gd name="connsiteY1" fmla="*/ 0 h 1622873"/>
                <a:gd name="connsiteX2" fmla="*/ 3695401 w 3695401"/>
                <a:gd name="connsiteY2" fmla="*/ 1622873 h 1622873"/>
                <a:gd name="connsiteX3" fmla="*/ 0 w 3695401"/>
                <a:gd name="connsiteY3" fmla="*/ 1622873 h 1622873"/>
                <a:gd name="connsiteX4" fmla="*/ 0 w 3695401"/>
                <a:gd name="connsiteY4" fmla="*/ 1153637 h 1622873"/>
                <a:gd name="connsiteX5" fmla="*/ 68226 w 3695401"/>
                <a:gd name="connsiteY5" fmla="*/ 1146666 h 1622873"/>
                <a:gd name="connsiteX6" fmla="*/ 348761 w 3695401"/>
                <a:gd name="connsiteY6" fmla="*/ 797766 h 1622873"/>
                <a:gd name="connsiteX7" fmla="*/ 68226 w 3695401"/>
                <a:gd name="connsiteY7" fmla="*/ 448866 h 1622873"/>
                <a:gd name="connsiteX8" fmla="*/ 0 w 3695401"/>
                <a:gd name="connsiteY8" fmla="*/ 441895 h 162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95401" h="1622873">
                  <a:moveTo>
                    <a:pt x="0" y="0"/>
                  </a:moveTo>
                  <a:lnTo>
                    <a:pt x="3695401" y="0"/>
                  </a:lnTo>
                  <a:lnTo>
                    <a:pt x="3695401" y="1622873"/>
                  </a:lnTo>
                  <a:lnTo>
                    <a:pt x="0" y="1622873"/>
                  </a:lnTo>
                  <a:lnTo>
                    <a:pt x="0" y="1153637"/>
                  </a:lnTo>
                  <a:lnTo>
                    <a:pt x="68226" y="1146666"/>
                  </a:lnTo>
                  <a:cubicBezTo>
                    <a:pt x="228327" y="1113457"/>
                    <a:pt x="348761" y="969868"/>
                    <a:pt x="348761" y="797766"/>
                  </a:cubicBezTo>
                  <a:cubicBezTo>
                    <a:pt x="348761" y="625664"/>
                    <a:pt x="228327" y="482075"/>
                    <a:pt x="68226" y="448866"/>
                  </a:cubicBezTo>
                  <a:lnTo>
                    <a:pt x="0" y="441895"/>
                  </a:lnTo>
                  <a:close/>
                </a:path>
              </a:pathLst>
            </a:custGeom>
            <a:solidFill>
              <a:schemeClr val="bg1"/>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1"/>
              <a:r>
                <a:rPr lang="en-GB" dirty="0">
                  <a:solidFill>
                    <a:srgbClr val="008080"/>
                  </a:solidFill>
                  <a:latin typeface="Roboto" panose="02000000000000000000" pitchFamily="2" charset="0"/>
                  <a:ea typeface="Roboto" panose="02000000000000000000" pitchFamily="2" charset="0"/>
                  <a:cs typeface="Roboto" panose="02000000000000000000" pitchFamily="2" charset="0"/>
                </a:rPr>
                <a:t>There’s significant strategic risks associated with the grid, and they threaten to worsen as more sources of demand and supply aims to connect.</a:t>
              </a:r>
            </a:p>
          </p:txBody>
        </p:sp>
        <p:sp>
          <p:nvSpPr>
            <p:cNvPr id="3" name="TextBox 2">
              <a:extLst>
                <a:ext uri="{FF2B5EF4-FFF2-40B4-BE49-F238E27FC236}">
                  <a16:creationId xmlns:a16="http://schemas.microsoft.com/office/drawing/2014/main" id="{3A37E3E0-110D-EBE0-AF8A-757073F29B43}"/>
                </a:ext>
              </a:extLst>
            </p:cNvPr>
            <p:cNvSpPr txBox="1"/>
            <p:nvPr/>
          </p:nvSpPr>
          <p:spPr>
            <a:xfrm>
              <a:off x="317094" y="3158185"/>
              <a:ext cx="330740" cy="477241"/>
            </a:xfrm>
            <a:prstGeom prst="rect">
              <a:avLst/>
            </a:prstGeom>
            <a:noFill/>
            <a:ln>
              <a:noFill/>
            </a:ln>
          </p:spPr>
          <p:txBody>
            <a:bodyPr wrap="square" rtlCol="0">
              <a:spAutoFit/>
            </a:bodyPr>
            <a:lstStyle/>
            <a:p>
              <a:r>
                <a:rPr lang="en-GB" sz="2800" b="1" dirty="0">
                  <a:solidFill>
                    <a:srgbClr val="008080"/>
                  </a:solidFill>
                  <a:latin typeface="Roboto" panose="02000000000000000000" pitchFamily="2" charset="0"/>
                  <a:ea typeface="Roboto" panose="02000000000000000000" pitchFamily="2" charset="0"/>
                  <a:cs typeface="Roboto" panose="02000000000000000000" pitchFamily="2" charset="0"/>
                </a:rPr>
                <a:t>1</a:t>
              </a:r>
            </a:p>
          </p:txBody>
        </p:sp>
      </p:grpSp>
      <p:grpSp>
        <p:nvGrpSpPr>
          <p:cNvPr id="9" name="Group 8">
            <a:extLst>
              <a:ext uri="{FF2B5EF4-FFF2-40B4-BE49-F238E27FC236}">
                <a16:creationId xmlns:a16="http://schemas.microsoft.com/office/drawing/2014/main" id="{614DA541-FA18-8E76-50C9-2EC263B1133F}"/>
              </a:ext>
            </a:extLst>
          </p:cNvPr>
          <p:cNvGrpSpPr/>
          <p:nvPr/>
        </p:nvGrpSpPr>
        <p:grpSpPr>
          <a:xfrm>
            <a:off x="4177833" y="2982774"/>
            <a:ext cx="3778070" cy="1527451"/>
            <a:chOff x="4177833" y="2652574"/>
            <a:chExt cx="3778070" cy="1527451"/>
          </a:xfrm>
        </p:grpSpPr>
        <p:sp>
          <p:nvSpPr>
            <p:cNvPr id="4" name="Freeform: Shape 3">
              <a:extLst>
                <a:ext uri="{FF2B5EF4-FFF2-40B4-BE49-F238E27FC236}">
                  <a16:creationId xmlns:a16="http://schemas.microsoft.com/office/drawing/2014/main" id="{636F433F-1059-64C2-5F92-F6B03C405048}"/>
                </a:ext>
              </a:extLst>
            </p:cNvPr>
            <p:cNvSpPr/>
            <p:nvPr/>
          </p:nvSpPr>
          <p:spPr>
            <a:xfrm>
              <a:off x="4260502" y="2652574"/>
              <a:ext cx="3695401" cy="1527451"/>
            </a:xfrm>
            <a:custGeom>
              <a:avLst/>
              <a:gdLst>
                <a:gd name="connsiteX0" fmla="*/ 0 w 3695401"/>
                <a:gd name="connsiteY0" fmla="*/ 0 h 1622873"/>
                <a:gd name="connsiteX1" fmla="*/ 3695401 w 3695401"/>
                <a:gd name="connsiteY1" fmla="*/ 0 h 1622873"/>
                <a:gd name="connsiteX2" fmla="*/ 3695401 w 3695401"/>
                <a:gd name="connsiteY2" fmla="*/ 1622873 h 1622873"/>
                <a:gd name="connsiteX3" fmla="*/ 0 w 3695401"/>
                <a:gd name="connsiteY3" fmla="*/ 1622873 h 1622873"/>
                <a:gd name="connsiteX4" fmla="*/ 0 w 3695401"/>
                <a:gd name="connsiteY4" fmla="*/ 1153637 h 1622873"/>
                <a:gd name="connsiteX5" fmla="*/ 68226 w 3695401"/>
                <a:gd name="connsiteY5" fmla="*/ 1146666 h 1622873"/>
                <a:gd name="connsiteX6" fmla="*/ 348761 w 3695401"/>
                <a:gd name="connsiteY6" fmla="*/ 797766 h 1622873"/>
                <a:gd name="connsiteX7" fmla="*/ 68226 w 3695401"/>
                <a:gd name="connsiteY7" fmla="*/ 448866 h 1622873"/>
                <a:gd name="connsiteX8" fmla="*/ 0 w 3695401"/>
                <a:gd name="connsiteY8" fmla="*/ 441895 h 162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95401" h="1622873">
                  <a:moveTo>
                    <a:pt x="0" y="0"/>
                  </a:moveTo>
                  <a:lnTo>
                    <a:pt x="3695401" y="0"/>
                  </a:lnTo>
                  <a:lnTo>
                    <a:pt x="3695401" y="1622873"/>
                  </a:lnTo>
                  <a:lnTo>
                    <a:pt x="0" y="1622873"/>
                  </a:lnTo>
                  <a:lnTo>
                    <a:pt x="0" y="1153637"/>
                  </a:lnTo>
                  <a:lnTo>
                    <a:pt x="68226" y="1146666"/>
                  </a:lnTo>
                  <a:cubicBezTo>
                    <a:pt x="228327" y="1113457"/>
                    <a:pt x="348761" y="969868"/>
                    <a:pt x="348761" y="797766"/>
                  </a:cubicBezTo>
                  <a:cubicBezTo>
                    <a:pt x="348761" y="625664"/>
                    <a:pt x="228327" y="482075"/>
                    <a:pt x="68226" y="448866"/>
                  </a:cubicBezTo>
                  <a:lnTo>
                    <a:pt x="0" y="441895"/>
                  </a:lnTo>
                  <a:close/>
                </a:path>
              </a:pathLst>
            </a:custGeom>
            <a:solidFill>
              <a:schemeClr val="bg1"/>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1"/>
              <a:r>
                <a:rPr lang="en-GB" dirty="0">
                  <a:solidFill>
                    <a:srgbClr val="008080"/>
                  </a:solidFill>
                  <a:latin typeface="Roboto" panose="02000000000000000000" pitchFamily="2" charset="0"/>
                  <a:ea typeface="Roboto" panose="02000000000000000000" pitchFamily="2" charset="0"/>
                  <a:cs typeface="Roboto" panose="02000000000000000000" pitchFamily="2" charset="0"/>
                </a:rPr>
                <a:t>There is a major programme of reform underway nationally from Government, Ofgem and network companies.</a:t>
              </a:r>
            </a:p>
          </p:txBody>
        </p:sp>
        <p:sp>
          <p:nvSpPr>
            <p:cNvPr id="5" name="TextBox 4">
              <a:extLst>
                <a:ext uri="{FF2B5EF4-FFF2-40B4-BE49-F238E27FC236}">
                  <a16:creationId xmlns:a16="http://schemas.microsoft.com/office/drawing/2014/main" id="{47DA44F2-6A34-5064-9987-E93ED0B6DF71}"/>
                </a:ext>
              </a:extLst>
            </p:cNvPr>
            <p:cNvSpPr txBox="1"/>
            <p:nvPr/>
          </p:nvSpPr>
          <p:spPr>
            <a:xfrm>
              <a:off x="4177833" y="3158185"/>
              <a:ext cx="330740" cy="477241"/>
            </a:xfrm>
            <a:prstGeom prst="rect">
              <a:avLst/>
            </a:prstGeom>
            <a:noFill/>
            <a:ln>
              <a:noFill/>
            </a:ln>
          </p:spPr>
          <p:txBody>
            <a:bodyPr wrap="square" rtlCol="0">
              <a:spAutoFit/>
            </a:bodyPr>
            <a:lstStyle/>
            <a:p>
              <a:r>
                <a:rPr lang="en-GB" sz="2800" b="1" dirty="0">
                  <a:solidFill>
                    <a:srgbClr val="008080"/>
                  </a:solidFill>
                  <a:latin typeface="Roboto" panose="02000000000000000000" pitchFamily="2" charset="0"/>
                  <a:ea typeface="Roboto" panose="02000000000000000000" pitchFamily="2" charset="0"/>
                  <a:cs typeface="Roboto" panose="02000000000000000000" pitchFamily="2" charset="0"/>
                </a:rPr>
                <a:t>2</a:t>
              </a:r>
            </a:p>
          </p:txBody>
        </p:sp>
      </p:grpSp>
      <p:grpSp>
        <p:nvGrpSpPr>
          <p:cNvPr id="13" name="Group 12">
            <a:extLst>
              <a:ext uri="{FF2B5EF4-FFF2-40B4-BE49-F238E27FC236}">
                <a16:creationId xmlns:a16="http://schemas.microsoft.com/office/drawing/2014/main" id="{2FEC3341-D3EB-1EA0-FCD3-D16612D6F9E9}"/>
              </a:ext>
            </a:extLst>
          </p:cNvPr>
          <p:cNvGrpSpPr/>
          <p:nvPr/>
        </p:nvGrpSpPr>
        <p:grpSpPr>
          <a:xfrm>
            <a:off x="8038572" y="2982774"/>
            <a:ext cx="3778070" cy="1527451"/>
            <a:chOff x="8038572" y="2652574"/>
            <a:chExt cx="3778070" cy="1527451"/>
          </a:xfrm>
        </p:grpSpPr>
        <p:sp>
          <p:nvSpPr>
            <p:cNvPr id="6" name="Freeform: Shape 5">
              <a:extLst>
                <a:ext uri="{FF2B5EF4-FFF2-40B4-BE49-F238E27FC236}">
                  <a16:creationId xmlns:a16="http://schemas.microsoft.com/office/drawing/2014/main" id="{56E11890-0FF5-6CC9-8CD6-6BE58F4E9CF7}"/>
                </a:ext>
              </a:extLst>
            </p:cNvPr>
            <p:cNvSpPr/>
            <p:nvPr/>
          </p:nvSpPr>
          <p:spPr>
            <a:xfrm>
              <a:off x="8121241" y="2652574"/>
              <a:ext cx="3695401" cy="1527451"/>
            </a:xfrm>
            <a:custGeom>
              <a:avLst/>
              <a:gdLst>
                <a:gd name="connsiteX0" fmla="*/ 0 w 3695401"/>
                <a:gd name="connsiteY0" fmla="*/ 0 h 1622873"/>
                <a:gd name="connsiteX1" fmla="*/ 3695401 w 3695401"/>
                <a:gd name="connsiteY1" fmla="*/ 0 h 1622873"/>
                <a:gd name="connsiteX2" fmla="*/ 3695401 w 3695401"/>
                <a:gd name="connsiteY2" fmla="*/ 1622873 h 1622873"/>
                <a:gd name="connsiteX3" fmla="*/ 0 w 3695401"/>
                <a:gd name="connsiteY3" fmla="*/ 1622873 h 1622873"/>
                <a:gd name="connsiteX4" fmla="*/ 0 w 3695401"/>
                <a:gd name="connsiteY4" fmla="*/ 1153637 h 1622873"/>
                <a:gd name="connsiteX5" fmla="*/ 68226 w 3695401"/>
                <a:gd name="connsiteY5" fmla="*/ 1146666 h 1622873"/>
                <a:gd name="connsiteX6" fmla="*/ 348761 w 3695401"/>
                <a:gd name="connsiteY6" fmla="*/ 797766 h 1622873"/>
                <a:gd name="connsiteX7" fmla="*/ 68226 w 3695401"/>
                <a:gd name="connsiteY7" fmla="*/ 448866 h 1622873"/>
                <a:gd name="connsiteX8" fmla="*/ 0 w 3695401"/>
                <a:gd name="connsiteY8" fmla="*/ 441895 h 162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95401" h="1622873">
                  <a:moveTo>
                    <a:pt x="0" y="0"/>
                  </a:moveTo>
                  <a:lnTo>
                    <a:pt x="3695401" y="0"/>
                  </a:lnTo>
                  <a:lnTo>
                    <a:pt x="3695401" y="1622873"/>
                  </a:lnTo>
                  <a:lnTo>
                    <a:pt x="0" y="1622873"/>
                  </a:lnTo>
                  <a:lnTo>
                    <a:pt x="0" y="1153637"/>
                  </a:lnTo>
                  <a:lnTo>
                    <a:pt x="68226" y="1146666"/>
                  </a:lnTo>
                  <a:cubicBezTo>
                    <a:pt x="228327" y="1113457"/>
                    <a:pt x="348761" y="969868"/>
                    <a:pt x="348761" y="797766"/>
                  </a:cubicBezTo>
                  <a:cubicBezTo>
                    <a:pt x="348761" y="625664"/>
                    <a:pt x="228327" y="482075"/>
                    <a:pt x="68226" y="448866"/>
                  </a:cubicBezTo>
                  <a:lnTo>
                    <a:pt x="0" y="441895"/>
                  </a:lnTo>
                  <a:close/>
                </a:path>
              </a:pathLst>
            </a:custGeom>
            <a:solidFill>
              <a:schemeClr val="bg1"/>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1"/>
              <a:r>
                <a:rPr lang="en-GB" dirty="0">
                  <a:solidFill>
                    <a:srgbClr val="008080"/>
                  </a:solidFill>
                  <a:latin typeface="Roboto" panose="02000000000000000000" pitchFamily="2" charset="0"/>
                  <a:ea typeface="Roboto" panose="02000000000000000000" pitchFamily="2" charset="0"/>
                  <a:cs typeface="Roboto" panose="02000000000000000000" pitchFamily="2" charset="0"/>
                </a:rPr>
                <a:t>This presents significant opportunities for the council to play a more strategic role in the planning of the future energy system.</a:t>
              </a:r>
            </a:p>
          </p:txBody>
        </p:sp>
        <p:sp>
          <p:nvSpPr>
            <p:cNvPr id="7" name="TextBox 6">
              <a:extLst>
                <a:ext uri="{FF2B5EF4-FFF2-40B4-BE49-F238E27FC236}">
                  <a16:creationId xmlns:a16="http://schemas.microsoft.com/office/drawing/2014/main" id="{69C10722-F867-A03C-66D0-9401F6D946FB}"/>
                </a:ext>
              </a:extLst>
            </p:cNvPr>
            <p:cNvSpPr txBox="1"/>
            <p:nvPr/>
          </p:nvSpPr>
          <p:spPr>
            <a:xfrm>
              <a:off x="8038572" y="3158185"/>
              <a:ext cx="330740" cy="477241"/>
            </a:xfrm>
            <a:prstGeom prst="rect">
              <a:avLst/>
            </a:prstGeom>
            <a:noFill/>
            <a:ln>
              <a:noFill/>
            </a:ln>
          </p:spPr>
          <p:txBody>
            <a:bodyPr wrap="square" rtlCol="0">
              <a:spAutoFit/>
            </a:bodyPr>
            <a:lstStyle/>
            <a:p>
              <a:r>
                <a:rPr lang="en-GB" sz="2800" b="1" dirty="0">
                  <a:solidFill>
                    <a:srgbClr val="008080"/>
                  </a:solidFill>
                  <a:latin typeface="Roboto" panose="02000000000000000000" pitchFamily="2" charset="0"/>
                  <a:ea typeface="Roboto" panose="02000000000000000000" pitchFamily="2" charset="0"/>
                  <a:cs typeface="Roboto" panose="02000000000000000000" pitchFamily="2" charset="0"/>
                </a:rPr>
                <a:t>3</a:t>
              </a:r>
            </a:p>
          </p:txBody>
        </p:sp>
      </p:grpSp>
      <p:sp>
        <p:nvSpPr>
          <p:cNvPr id="14" name="Rectangle 13">
            <a:extLst>
              <a:ext uri="{FF2B5EF4-FFF2-40B4-BE49-F238E27FC236}">
                <a16:creationId xmlns:a16="http://schemas.microsoft.com/office/drawing/2014/main" id="{E0BEE259-E676-258C-D2C2-DD6470F59600}"/>
              </a:ext>
            </a:extLst>
          </p:cNvPr>
          <p:cNvSpPr/>
          <p:nvPr/>
        </p:nvSpPr>
        <p:spPr>
          <a:xfrm>
            <a:off x="240067" y="4800142"/>
            <a:ext cx="11686605" cy="1381328"/>
          </a:xfrm>
          <a:prstGeom prst="rect">
            <a:avLst/>
          </a:prstGeom>
          <a:solidFill>
            <a:srgbClr val="008080">
              <a:alpha val="28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dirty="0">
                <a:solidFill>
                  <a:srgbClr val="008080"/>
                </a:solidFill>
              </a:rPr>
              <a:t>The Place and Resources Scrutiny Committee undertook a deep dive into the issue earlier this year. Today I’ll </a:t>
            </a:r>
            <a:r>
              <a:rPr lang="en-GB" sz="2400" b="1" dirty="0">
                <a:solidFill>
                  <a:srgbClr val="008080"/>
                </a:solidFill>
              </a:rPr>
              <a:t>(a)</a:t>
            </a:r>
            <a:r>
              <a:rPr lang="en-GB" sz="2400" dirty="0">
                <a:solidFill>
                  <a:srgbClr val="008080"/>
                </a:solidFill>
              </a:rPr>
              <a:t> recap some of their findings; and </a:t>
            </a:r>
            <a:r>
              <a:rPr lang="en-GB" sz="2400" b="1" dirty="0">
                <a:solidFill>
                  <a:srgbClr val="008080"/>
                </a:solidFill>
              </a:rPr>
              <a:t>(b)</a:t>
            </a:r>
            <a:r>
              <a:rPr lang="en-GB" sz="2400" dirty="0">
                <a:solidFill>
                  <a:srgbClr val="008080"/>
                </a:solidFill>
              </a:rPr>
              <a:t> update you on some progress around energy planning.</a:t>
            </a:r>
          </a:p>
        </p:txBody>
      </p:sp>
    </p:spTree>
    <p:extLst>
      <p:ext uri="{BB962C8B-B14F-4D97-AF65-F5344CB8AC3E}">
        <p14:creationId xmlns:p14="http://schemas.microsoft.com/office/powerpoint/2010/main" val="999918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458828-0675-F7C5-CA69-AB95021046F1}"/>
              </a:ext>
            </a:extLst>
          </p:cNvPr>
          <p:cNvSpPr/>
          <p:nvPr/>
        </p:nvSpPr>
        <p:spPr>
          <a:xfrm>
            <a:off x="0" y="0"/>
            <a:ext cx="12192000" cy="884921"/>
          </a:xfrm>
          <a:prstGeom prst="rect">
            <a:avLst/>
          </a:prstGeom>
          <a:solidFill>
            <a:srgbClr val="008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A68961F0-A7E8-53CC-34AE-27F9D413DD96}"/>
              </a:ext>
            </a:extLst>
          </p:cNvPr>
          <p:cNvSpPr txBox="1"/>
          <p:nvPr/>
        </p:nvSpPr>
        <p:spPr>
          <a:xfrm>
            <a:off x="148346" y="138129"/>
            <a:ext cx="12192000" cy="646331"/>
          </a:xfrm>
          <a:prstGeom prst="rect">
            <a:avLst/>
          </a:prstGeom>
          <a:noFill/>
        </p:spPr>
        <p:txBody>
          <a:bodyPr wrap="square">
            <a:spAutoFit/>
          </a:bodyPr>
          <a:lstStyle/>
          <a:p>
            <a:r>
              <a:rPr lang="en-GB" sz="3600" b="1">
                <a:solidFill>
                  <a:schemeClr val="bg1"/>
                </a:solidFill>
                <a:latin typeface="Roboto" panose="02000000000000000000" pitchFamily="2" charset="0"/>
                <a:ea typeface="Roboto" panose="02000000000000000000" pitchFamily="2" charset="0"/>
                <a:cs typeface="Roboto" panose="02000000000000000000" pitchFamily="2" charset="0"/>
              </a:rPr>
              <a:t>How is demand forecast? </a:t>
            </a:r>
            <a:r>
              <a:rPr lang="en-GB" sz="3000">
                <a:solidFill>
                  <a:schemeClr val="bg1"/>
                </a:solidFill>
                <a:latin typeface="Roboto" panose="02000000000000000000" pitchFamily="2" charset="0"/>
                <a:ea typeface="Roboto" panose="02000000000000000000" pitchFamily="2" charset="0"/>
                <a:cs typeface="Roboto" panose="02000000000000000000" pitchFamily="2" charset="0"/>
              </a:rPr>
              <a:t>Business planning</a:t>
            </a:r>
            <a:endParaRPr lang="en-GB" sz="3000" b="1">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8" name="Rectangle 7">
            <a:extLst>
              <a:ext uri="{FF2B5EF4-FFF2-40B4-BE49-F238E27FC236}">
                <a16:creationId xmlns:a16="http://schemas.microsoft.com/office/drawing/2014/main" id="{CB965F02-628F-5225-D7A1-ED921ED17ACF}"/>
              </a:ext>
            </a:extLst>
          </p:cNvPr>
          <p:cNvSpPr/>
          <p:nvPr/>
        </p:nvSpPr>
        <p:spPr>
          <a:xfrm>
            <a:off x="0" y="6459369"/>
            <a:ext cx="12192000" cy="404761"/>
          </a:xfrm>
          <a:prstGeom prst="rect">
            <a:avLst/>
          </a:prstGeom>
          <a:solidFill>
            <a:srgbClr val="008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a:extLst>
              <a:ext uri="{FF2B5EF4-FFF2-40B4-BE49-F238E27FC236}">
                <a16:creationId xmlns:a16="http://schemas.microsoft.com/office/drawing/2014/main" id="{0DBC7907-013A-22CC-B131-3E1DA1083F67}"/>
              </a:ext>
            </a:extLst>
          </p:cNvPr>
          <p:cNvGrpSpPr/>
          <p:nvPr/>
        </p:nvGrpSpPr>
        <p:grpSpPr>
          <a:xfrm>
            <a:off x="11097683" y="6513554"/>
            <a:ext cx="1011528" cy="296390"/>
            <a:chOff x="8948148" y="5756915"/>
            <a:chExt cx="3002166" cy="920334"/>
          </a:xfrm>
        </p:grpSpPr>
        <p:sp>
          <p:nvSpPr>
            <p:cNvPr id="10" name="Oval 9">
              <a:extLst>
                <a:ext uri="{FF2B5EF4-FFF2-40B4-BE49-F238E27FC236}">
                  <a16:creationId xmlns:a16="http://schemas.microsoft.com/office/drawing/2014/main" id="{7D1FFC66-9F7F-A1E9-48A7-50B08AE22A42}"/>
                </a:ext>
              </a:extLst>
            </p:cNvPr>
            <p:cNvSpPr/>
            <p:nvPr/>
          </p:nvSpPr>
          <p:spPr>
            <a:xfrm>
              <a:off x="8948148" y="5756915"/>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28919F13-FDA7-C269-274F-B67661A76F17}"/>
                </a:ext>
              </a:extLst>
            </p:cNvPr>
            <p:cNvSpPr/>
            <p:nvPr/>
          </p:nvSpPr>
          <p:spPr>
            <a:xfrm>
              <a:off x="9992031" y="5756915"/>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4A8A23BE-C4BC-0726-20C0-C0598B16B975}"/>
                </a:ext>
              </a:extLst>
            </p:cNvPr>
            <p:cNvSpPr/>
            <p:nvPr/>
          </p:nvSpPr>
          <p:spPr>
            <a:xfrm>
              <a:off x="11035914" y="5756915"/>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phic 12" descr="Electric Tower outline">
              <a:extLst>
                <a:ext uri="{FF2B5EF4-FFF2-40B4-BE49-F238E27FC236}">
                  <a16:creationId xmlns:a16="http://schemas.microsoft.com/office/drawing/2014/main" id="{055158AE-52E5-F7B4-699F-43B7DD5EDB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19248" y="5828015"/>
              <a:ext cx="772200" cy="772200"/>
            </a:xfrm>
            <a:prstGeom prst="rect">
              <a:avLst/>
            </a:prstGeom>
          </p:spPr>
        </p:pic>
        <p:pic>
          <p:nvPicPr>
            <p:cNvPr id="14" name="Graphic 13" descr="Plugged Unplugged outline">
              <a:extLst>
                <a:ext uri="{FF2B5EF4-FFF2-40B4-BE49-F238E27FC236}">
                  <a16:creationId xmlns:a16="http://schemas.microsoft.com/office/drawing/2014/main" id="{7F6A9669-E813-BD26-279E-B1F03261EE7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11081984" y="5854993"/>
              <a:ext cx="822258" cy="822256"/>
            </a:xfrm>
            <a:prstGeom prst="rect">
              <a:avLst/>
            </a:prstGeom>
          </p:spPr>
        </p:pic>
        <p:pic>
          <p:nvPicPr>
            <p:cNvPr id="15" name="Picture 14">
              <a:extLst>
                <a:ext uri="{FF2B5EF4-FFF2-40B4-BE49-F238E27FC236}">
                  <a16:creationId xmlns:a16="http://schemas.microsoft.com/office/drawing/2014/main" id="{17BF0ED3-4D0A-D8F0-C4A9-41743EA63EF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0154522" y="5900872"/>
              <a:ext cx="626643" cy="660154"/>
            </a:xfrm>
            <a:prstGeom prst="rect">
              <a:avLst/>
            </a:prstGeom>
          </p:spPr>
        </p:pic>
      </p:grpSp>
      <p:sp>
        <p:nvSpPr>
          <p:cNvPr id="16" name="Rectangle 15">
            <a:extLst>
              <a:ext uri="{FF2B5EF4-FFF2-40B4-BE49-F238E27FC236}">
                <a16:creationId xmlns:a16="http://schemas.microsoft.com/office/drawing/2014/main" id="{59F96A07-5E83-8180-55BE-D83FEEFBD500}"/>
              </a:ext>
            </a:extLst>
          </p:cNvPr>
          <p:cNvSpPr/>
          <p:nvPr/>
        </p:nvSpPr>
        <p:spPr>
          <a:xfrm>
            <a:off x="0" y="0"/>
            <a:ext cx="12192000" cy="884921"/>
          </a:xfrm>
          <a:prstGeom prst="rect">
            <a:avLst/>
          </a:prstGeom>
          <a:solidFill>
            <a:srgbClr val="008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0149776D-6CEE-159B-3D1E-532391C1A70D}"/>
              </a:ext>
            </a:extLst>
          </p:cNvPr>
          <p:cNvSpPr txBox="1"/>
          <p:nvPr/>
        </p:nvSpPr>
        <p:spPr>
          <a:xfrm>
            <a:off x="148346" y="138129"/>
            <a:ext cx="12192000" cy="646331"/>
          </a:xfrm>
          <a:prstGeom prst="rect">
            <a:avLst/>
          </a:prstGeom>
          <a:noFill/>
        </p:spPr>
        <p:txBody>
          <a:bodyPr wrap="square">
            <a:spAutoFit/>
          </a:bodyPr>
          <a:lstStyle/>
          <a:p>
            <a:r>
              <a:rPr lang="en-GB" sz="3600" b="1">
                <a:solidFill>
                  <a:schemeClr val="bg1"/>
                </a:solidFill>
                <a:latin typeface="Roboto" panose="02000000000000000000" pitchFamily="2" charset="0"/>
                <a:ea typeface="Roboto" panose="02000000000000000000" pitchFamily="2" charset="0"/>
                <a:cs typeface="Roboto" panose="02000000000000000000" pitchFamily="2" charset="0"/>
              </a:rPr>
              <a:t>SSEN’s proposed investments 2023-2028</a:t>
            </a:r>
            <a:endParaRPr lang="en-GB" sz="3000" b="1">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18" name="Picture 17" descr="A green logo with text&#10;&#10;Description automatically generated">
            <a:extLst>
              <a:ext uri="{FF2B5EF4-FFF2-40B4-BE49-F238E27FC236}">
                <a16:creationId xmlns:a16="http://schemas.microsoft.com/office/drawing/2014/main" id="{DD7D32BE-B11D-7411-3527-64EA1EBAC53C}"/>
              </a:ext>
            </a:extLst>
          </p:cNvPr>
          <p:cNvPicPr>
            <a:picLocks noChangeAspect="1"/>
          </p:cNvPicPr>
          <p:nvPr/>
        </p:nvPicPr>
        <p:blipFill>
          <a:blip r:embed="rId8">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10637605" y="163303"/>
            <a:ext cx="1294470" cy="551688"/>
          </a:xfrm>
          <a:prstGeom prst="rect">
            <a:avLst/>
          </a:prstGeom>
        </p:spPr>
      </p:pic>
      <p:sp>
        <p:nvSpPr>
          <p:cNvPr id="19" name="TextBox 18">
            <a:extLst>
              <a:ext uri="{FF2B5EF4-FFF2-40B4-BE49-F238E27FC236}">
                <a16:creationId xmlns:a16="http://schemas.microsoft.com/office/drawing/2014/main" id="{474F4F04-8D85-DF5C-6DA8-1511E1A5A4F0}"/>
              </a:ext>
            </a:extLst>
          </p:cNvPr>
          <p:cNvSpPr txBox="1"/>
          <p:nvPr/>
        </p:nvSpPr>
        <p:spPr>
          <a:xfrm>
            <a:off x="28215" y="6480658"/>
            <a:ext cx="448497" cy="369332"/>
          </a:xfrm>
          <a:prstGeom prst="rect">
            <a:avLst/>
          </a:prstGeom>
          <a:noFill/>
        </p:spPr>
        <p:txBody>
          <a:bodyPr wrap="square" rtlCol="0">
            <a:spAutoFit/>
          </a:bodyPr>
          <a:lstStyle/>
          <a:p>
            <a:r>
              <a:rPr lang="en-GB" b="1">
                <a:solidFill>
                  <a:schemeClr val="bg1"/>
                </a:solidFill>
                <a:latin typeface="Roboto" panose="02000000000000000000" pitchFamily="2" charset="0"/>
                <a:ea typeface="Roboto" panose="02000000000000000000" pitchFamily="2" charset="0"/>
                <a:cs typeface="Roboto" panose="02000000000000000000" pitchFamily="2" charset="0"/>
              </a:rPr>
              <a:t>14</a:t>
            </a:r>
          </a:p>
        </p:txBody>
      </p:sp>
      <p:pic>
        <p:nvPicPr>
          <p:cNvPr id="22" name="Picture 21">
            <a:extLst>
              <a:ext uri="{FF2B5EF4-FFF2-40B4-BE49-F238E27FC236}">
                <a16:creationId xmlns:a16="http://schemas.microsoft.com/office/drawing/2014/main" id="{B3A4D752-EE36-FFF6-1608-60F45FED3667}"/>
              </a:ext>
            </a:extLst>
          </p:cNvPr>
          <p:cNvPicPr>
            <a:picLocks noChangeAspect="1"/>
          </p:cNvPicPr>
          <p:nvPr/>
        </p:nvPicPr>
        <p:blipFill>
          <a:blip r:embed="rId9"/>
          <a:stretch>
            <a:fillRect/>
          </a:stretch>
        </p:blipFill>
        <p:spPr>
          <a:xfrm>
            <a:off x="4670974" y="1563783"/>
            <a:ext cx="3765005" cy="4519061"/>
          </a:xfrm>
          <a:prstGeom prst="rect">
            <a:avLst/>
          </a:prstGeom>
        </p:spPr>
      </p:pic>
      <p:grpSp>
        <p:nvGrpSpPr>
          <p:cNvPr id="26" name="Group 25">
            <a:extLst>
              <a:ext uri="{FF2B5EF4-FFF2-40B4-BE49-F238E27FC236}">
                <a16:creationId xmlns:a16="http://schemas.microsoft.com/office/drawing/2014/main" id="{7796B4EE-545D-9400-D868-F1F45B115FB2}"/>
              </a:ext>
            </a:extLst>
          </p:cNvPr>
          <p:cNvGrpSpPr/>
          <p:nvPr/>
        </p:nvGrpSpPr>
        <p:grpSpPr>
          <a:xfrm>
            <a:off x="8422900" y="1563783"/>
            <a:ext cx="3547835" cy="4542212"/>
            <a:chOff x="8748467" y="2196383"/>
            <a:chExt cx="3155666" cy="3955034"/>
          </a:xfrm>
        </p:grpSpPr>
        <p:pic>
          <p:nvPicPr>
            <p:cNvPr id="21" name="Picture 20">
              <a:extLst>
                <a:ext uri="{FF2B5EF4-FFF2-40B4-BE49-F238E27FC236}">
                  <a16:creationId xmlns:a16="http://schemas.microsoft.com/office/drawing/2014/main" id="{99BE16C3-23E8-6788-50F6-08ED107984EA}"/>
                </a:ext>
              </a:extLst>
            </p:cNvPr>
            <p:cNvPicPr>
              <a:picLocks noChangeAspect="1"/>
            </p:cNvPicPr>
            <p:nvPr/>
          </p:nvPicPr>
          <p:blipFill rotWithShape="1">
            <a:blip r:embed="rId10"/>
            <a:srcRect t="26538" b="1622"/>
            <a:stretch/>
          </p:blipFill>
          <p:spPr>
            <a:xfrm>
              <a:off x="8748467" y="2196383"/>
              <a:ext cx="3155666" cy="1667933"/>
            </a:xfrm>
            <a:prstGeom prst="rect">
              <a:avLst/>
            </a:prstGeom>
          </p:spPr>
        </p:pic>
        <p:pic>
          <p:nvPicPr>
            <p:cNvPr id="23" name="Picture 22">
              <a:extLst>
                <a:ext uri="{FF2B5EF4-FFF2-40B4-BE49-F238E27FC236}">
                  <a16:creationId xmlns:a16="http://schemas.microsoft.com/office/drawing/2014/main" id="{9BF56C5B-A778-84D4-5C45-0C300A4D7D44}"/>
                </a:ext>
              </a:extLst>
            </p:cNvPr>
            <p:cNvPicPr>
              <a:picLocks noChangeAspect="1"/>
            </p:cNvPicPr>
            <p:nvPr/>
          </p:nvPicPr>
          <p:blipFill>
            <a:blip r:embed="rId11"/>
            <a:stretch>
              <a:fillRect/>
            </a:stretch>
          </p:blipFill>
          <p:spPr>
            <a:xfrm>
              <a:off x="8765401" y="3845068"/>
              <a:ext cx="3089074" cy="2306349"/>
            </a:xfrm>
            <a:prstGeom prst="rect">
              <a:avLst/>
            </a:prstGeom>
          </p:spPr>
        </p:pic>
      </p:grpSp>
      <p:pic>
        <p:nvPicPr>
          <p:cNvPr id="24" name="Picture 23">
            <a:extLst>
              <a:ext uri="{FF2B5EF4-FFF2-40B4-BE49-F238E27FC236}">
                <a16:creationId xmlns:a16="http://schemas.microsoft.com/office/drawing/2014/main" id="{05AB0CDF-3400-2801-8FE3-72374C916E76}"/>
              </a:ext>
            </a:extLst>
          </p:cNvPr>
          <p:cNvPicPr>
            <a:picLocks noChangeAspect="1"/>
          </p:cNvPicPr>
          <p:nvPr/>
        </p:nvPicPr>
        <p:blipFill rotWithShape="1">
          <a:blip r:embed="rId12"/>
          <a:srcRect t="26321"/>
          <a:stretch/>
        </p:blipFill>
        <p:spPr>
          <a:xfrm>
            <a:off x="476712" y="3634992"/>
            <a:ext cx="3765005" cy="1394074"/>
          </a:xfrm>
          <a:prstGeom prst="rect">
            <a:avLst/>
          </a:prstGeom>
        </p:spPr>
      </p:pic>
      <p:pic>
        <p:nvPicPr>
          <p:cNvPr id="25" name="Picture 24">
            <a:extLst>
              <a:ext uri="{FF2B5EF4-FFF2-40B4-BE49-F238E27FC236}">
                <a16:creationId xmlns:a16="http://schemas.microsoft.com/office/drawing/2014/main" id="{3B58DBAE-381D-7E1F-1496-BC639AB860F6}"/>
              </a:ext>
            </a:extLst>
          </p:cNvPr>
          <p:cNvPicPr>
            <a:picLocks noChangeAspect="1"/>
          </p:cNvPicPr>
          <p:nvPr/>
        </p:nvPicPr>
        <p:blipFill rotWithShape="1">
          <a:blip r:embed="rId13"/>
          <a:srcRect t="5630"/>
          <a:stretch/>
        </p:blipFill>
        <p:spPr>
          <a:xfrm>
            <a:off x="480651" y="1614716"/>
            <a:ext cx="3765006" cy="1608293"/>
          </a:xfrm>
          <a:prstGeom prst="rect">
            <a:avLst/>
          </a:prstGeom>
        </p:spPr>
      </p:pic>
      <p:sp>
        <p:nvSpPr>
          <p:cNvPr id="27" name="TextBox 26">
            <a:extLst>
              <a:ext uri="{FF2B5EF4-FFF2-40B4-BE49-F238E27FC236}">
                <a16:creationId xmlns:a16="http://schemas.microsoft.com/office/drawing/2014/main" id="{CA44BEF4-6B31-046B-97DB-9EEED63FDDB0}"/>
              </a:ext>
            </a:extLst>
          </p:cNvPr>
          <p:cNvSpPr txBox="1"/>
          <p:nvPr/>
        </p:nvSpPr>
        <p:spPr>
          <a:xfrm>
            <a:off x="476712" y="1195715"/>
            <a:ext cx="3547835" cy="369332"/>
          </a:xfrm>
          <a:prstGeom prst="rect">
            <a:avLst/>
          </a:prstGeom>
          <a:noFill/>
        </p:spPr>
        <p:txBody>
          <a:bodyPr wrap="square" rtlCol="0">
            <a:spAutoFit/>
          </a:bodyPr>
          <a:lstStyle/>
          <a:p>
            <a:r>
              <a:rPr lang="en-GB" b="1">
                <a:solidFill>
                  <a:schemeClr val="bg1"/>
                </a:solidFill>
                <a:highlight>
                  <a:srgbClr val="008080"/>
                </a:highlight>
                <a:latin typeface="Roboto" panose="02000000000000000000" pitchFamily="2" charset="0"/>
                <a:ea typeface="Roboto" panose="02000000000000000000" pitchFamily="2" charset="0"/>
                <a:cs typeface="Roboto" panose="02000000000000000000" pitchFamily="2" charset="0"/>
              </a:rPr>
              <a:t>Axminster</a:t>
            </a:r>
          </a:p>
        </p:txBody>
      </p:sp>
      <p:sp>
        <p:nvSpPr>
          <p:cNvPr id="28" name="TextBox 27">
            <a:extLst>
              <a:ext uri="{FF2B5EF4-FFF2-40B4-BE49-F238E27FC236}">
                <a16:creationId xmlns:a16="http://schemas.microsoft.com/office/drawing/2014/main" id="{492A4BCA-0391-8C03-DF59-BB6560DB888C}"/>
              </a:ext>
            </a:extLst>
          </p:cNvPr>
          <p:cNvSpPr txBox="1"/>
          <p:nvPr/>
        </p:nvSpPr>
        <p:spPr>
          <a:xfrm>
            <a:off x="476711" y="3262064"/>
            <a:ext cx="3547835" cy="369332"/>
          </a:xfrm>
          <a:prstGeom prst="rect">
            <a:avLst/>
          </a:prstGeom>
          <a:noFill/>
        </p:spPr>
        <p:txBody>
          <a:bodyPr wrap="square" rtlCol="0">
            <a:spAutoFit/>
          </a:bodyPr>
          <a:lstStyle/>
          <a:p>
            <a:r>
              <a:rPr lang="en-GB" b="1" err="1">
                <a:solidFill>
                  <a:schemeClr val="bg1"/>
                </a:solidFill>
                <a:highlight>
                  <a:srgbClr val="008080"/>
                </a:highlight>
                <a:latin typeface="Roboto" panose="02000000000000000000" pitchFamily="2" charset="0"/>
                <a:ea typeface="Roboto" panose="02000000000000000000" pitchFamily="2" charset="0"/>
                <a:cs typeface="Roboto" panose="02000000000000000000" pitchFamily="2" charset="0"/>
              </a:rPr>
              <a:t>Chickrell</a:t>
            </a:r>
            <a:endParaRPr lang="en-GB" b="1">
              <a:solidFill>
                <a:schemeClr val="bg1"/>
              </a:solidFill>
              <a:highlight>
                <a:srgbClr val="008080"/>
              </a:highlight>
              <a:latin typeface="Roboto" panose="02000000000000000000" pitchFamily="2" charset="0"/>
              <a:ea typeface="Roboto" panose="02000000000000000000" pitchFamily="2" charset="0"/>
              <a:cs typeface="Roboto" panose="02000000000000000000" pitchFamily="2" charset="0"/>
            </a:endParaRPr>
          </a:p>
        </p:txBody>
      </p:sp>
      <p:sp>
        <p:nvSpPr>
          <p:cNvPr id="29" name="TextBox 28">
            <a:extLst>
              <a:ext uri="{FF2B5EF4-FFF2-40B4-BE49-F238E27FC236}">
                <a16:creationId xmlns:a16="http://schemas.microsoft.com/office/drawing/2014/main" id="{F9360236-6997-6C5C-6475-A77FF7D72720}"/>
              </a:ext>
            </a:extLst>
          </p:cNvPr>
          <p:cNvSpPr txBox="1"/>
          <p:nvPr/>
        </p:nvSpPr>
        <p:spPr>
          <a:xfrm>
            <a:off x="4600278" y="1195715"/>
            <a:ext cx="3547835" cy="369332"/>
          </a:xfrm>
          <a:prstGeom prst="rect">
            <a:avLst/>
          </a:prstGeom>
          <a:noFill/>
        </p:spPr>
        <p:txBody>
          <a:bodyPr wrap="square" rtlCol="0">
            <a:spAutoFit/>
          </a:bodyPr>
          <a:lstStyle/>
          <a:p>
            <a:r>
              <a:rPr lang="en-GB" b="1">
                <a:solidFill>
                  <a:schemeClr val="bg1"/>
                </a:solidFill>
                <a:highlight>
                  <a:srgbClr val="008080"/>
                </a:highlight>
                <a:latin typeface="Roboto" panose="02000000000000000000" pitchFamily="2" charset="0"/>
                <a:ea typeface="Roboto" panose="02000000000000000000" pitchFamily="2" charset="0"/>
                <a:cs typeface="Roboto" panose="02000000000000000000" pitchFamily="2" charset="0"/>
              </a:rPr>
              <a:t>Mannington</a:t>
            </a:r>
          </a:p>
        </p:txBody>
      </p:sp>
    </p:spTree>
    <p:extLst>
      <p:ext uri="{BB962C8B-B14F-4D97-AF65-F5344CB8AC3E}">
        <p14:creationId xmlns:p14="http://schemas.microsoft.com/office/powerpoint/2010/main" val="479112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5B6BCE-D8B1-EF28-3056-771D95FD3B5B}"/>
              </a:ext>
            </a:extLst>
          </p:cNvPr>
          <p:cNvSpPr/>
          <p:nvPr/>
        </p:nvSpPr>
        <p:spPr>
          <a:xfrm>
            <a:off x="0" y="-1"/>
            <a:ext cx="12192000" cy="6332375"/>
          </a:xfrm>
          <a:prstGeom prst="rect">
            <a:avLst/>
          </a:prstGeom>
          <a:solidFill>
            <a:srgbClr val="008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 name="Group 2">
            <a:extLst>
              <a:ext uri="{FF2B5EF4-FFF2-40B4-BE49-F238E27FC236}">
                <a16:creationId xmlns:a16="http://schemas.microsoft.com/office/drawing/2014/main" id="{24908742-41EA-349A-1D8D-4C9EDD008D53}"/>
              </a:ext>
            </a:extLst>
          </p:cNvPr>
          <p:cNvGrpSpPr/>
          <p:nvPr/>
        </p:nvGrpSpPr>
        <p:grpSpPr>
          <a:xfrm>
            <a:off x="8523602" y="5791421"/>
            <a:ext cx="914400" cy="914400"/>
            <a:chOff x="8948148" y="5756915"/>
            <a:chExt cx="914400" cy="914400"/>
          </a:xfrm>
        </p:grpSpPr>
        <p:sp>
          <p:nvSpPr>
            <p:cNvPr id="4" name="Oval 3">
              <a:extLst>
                <a:ext uri="{FF2B5EF4-FFF2-40B4-BE49-F238E27FC236}">
                  <a16:creationId xmlns:a16="http://schemas.microsoft.com/office/drawing/2014/main" id="{E90A669D-13F8-63A2-62DF-8FF697A31BA0}"/>
                </a:ext>
              </a:extLst>
            </p:cNvPr>
            <p:cNvSpPr/>
            <p:nvPr/>
          </p:nvSpPr>
          <p:spPr>
            <a:xfrm>
              <a:off x="8948148" y="5756915"/>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Graphic 4" descr="Electric Tower outline">
              <a:extLst>
                <a:ext uri="{FF2B5EF4-FFF2-40B4-BE49-F238E27FC236}">
                  <a16:creationId xmlns:a16="http://schemas.microsoft.com/office/drawing/2014/main" id="{E1CE9C25-DF39-E7AF-6EAD-D8758553C94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19248" y="5828015"/>
              <a:ext cx="772200" cy="772200"/>
            </a:xfrm>
            <a:prstGeom prst="rect">
              <a:avLst/>
            </a:prstGeom>
          </p:spPr>
        </p:pic>
      </p:grpSp>
      <p:grpSp>
        <p:nvGrpSpPr>
          <p:cNvPr id="6" name="Group 5">
            <a:extLst>
              <a:ext uri="{FF2B5EF4-FFF2-40B4-BE49-F238E27FC236}">
                <a16:creationId xmlns:a16="http://schemas.microsoft.com/office/drawing/2014/main" id="{CB47A3A4-85A1-7C22-A45C-A29BB2262BB4}"/>
              </a:ext>
            </a:extLst>
          </p:cNvPr>
          <p:cNvGrpSpPr/>
          <p:nvPr/>
        </p:nvGrpSpPr>
        <p:grpSpPr>
          <a:xfrm>
            <a:off x="10611368" y="5791421"/>
            <a:ext cx="914400" cy="914400"/>
            <a:chOff x="11035914" y="5756915"/>
            <a:chExt cx="914400" cy="914400"/>
          </a:xfrm>
        </p:grpSpPr>
        <p:sp>
          <p:nvSpPr>
            <p:cNvPr id="7" name="Oval 6">
              <a:extLst>
                <a:ext uri="{FF2B5EF4-FFF2-40B4-BE49-F238E27FC236}">
                  <a16:creationId xmlns:a16="http://schemas.microsoft.com/office/drawing/2014/main" id="{28582964-226E-9C00-C76C-BF3136FA1DCC}"/>
                </a:ext>
              </a:extLst>
            </p:cNvPr>
            <p:cNvSpPr/>
            <p:nvPr/>
          </p:nvSpPr>
          <p:spPr>
            <a:xfrm>
              <a:off x="11035914" y="5756915"/>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Graphic 10" descr="Plugged Unplugged outline">
              <a:extLst>
                <a:ext uri="{FF2B5EF4-FFF2-40B4-BE49-F238E27FC236}">
                  <a16:creationId xmlns:a16="http://schemas.microsoft.com/office/drawing/2014/main" id="{A8A53CE6-91AD-6FB9-012B-01A4889DD43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11076904" y="5812003"/>
              <a:ext cx="804225" cy="804223"/>
            </a:xfrm>
            <a:prstGeom prst="rect">
              <a:avLst/>
            </a:prstGeom>
          </p:spPr>
        </p:pic>
      </p:grpSp>
      <p:grpSp>
        <p:nvGrpSpPr>
          <p:cNvPr id="12" name="Group 11">
            <a:extLst>
              <a:ext uri="{FF2B5EF4-FFF2-40B4-BE49-F238E27FC236}">
                <a16:creationId xmlns:a16="http://schemas.microsoft.com/office/drawing/2014/main" id="{D8B4A1A6-ABD4-C327-28BB-1947FFD7A94C}"/>
              </a:ext>
            </a:extLst>
          </p:cNvPr>
          <p:cNvGrpSpPr/>
          <p:nvPr/>
        </p:nvGrpSpPr>
        <p:grpSpPr>
          <a:xfrm>
            <a:off x="9567485" y="5791421"/>
            <a:ext cx="914400" cy="914400"/>
            <a:chOff x="9992031" y="5756915"/>
            <a:chExt cx="914400" cy="914400"/>
          </a:xfrm>
        </p:grpSpPr>
        <p:sp>
          <p:nvSpPr>
            <p:cNvPr id="13" name="Oval 12">
              <a:extLst>
                <a:ext uri="{FF2B5EF4-FFF2-40B4-BE49-F238E27FC236}">
                  <a16:creationId xmlns:a16="http://schemas.microsoft.com/office/drawing/2014/main" id="{D496C259-E55C-5FB9-1AC2-3649E59AAD0E}"/>
                </a:ext>
              </a:extLst>
            </p:cNvPr>
            <p:cNvSpPr/>
            <p:nvPr/>
          </p:nvSpPr>
          <p:spPr>
            <a:xfrm>
              <a:off x="9992031" y="5756915"/>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4" name="Group 13">
              <a:extLst>
                <a:ext uri="{FF2B5EF4-FFF2-40B4-BE49-F238E27FC236}">
                  <a16:creationId xmlns:a16="http://schemas.microsoft.com/office/drawing/2014/main" id="{1C4C45CF-601A-1D2B-C2B7-CAA6E86FCED4}"/>
                </a:ext>
              </a:extLst>
            </p:cNvPr>
            <p:cNvGrpSpPr/>
            <p:nvPr/>
          </p:nvGrpSpPr>
          <p:grpSpPr>
            <a:xfrm>
              <a:off x="10153404" y="5911985"/>
              <a:ext cx="591653" cy="636453"/>
              <a:chOff x="572587" y="3365168"/>
              <a:chExt cx="637818" cy="682188"/>
            </a:xfrm>
          </p:grpSpPr>
          <p:sp>
            <p:nvSpPr>
              <p:cNvPr id="15" name="Rectangle: Top Corners Rounded 14">
                <a:extLst>
                  <a:ext uri="{FF2B5EF4-FFF2-40B4-BE49-F238E27FC236}">
                    <a16:creationId xmlns:a16="http://schemas.microsoft.com/office/drawing/2014/main" id="{82DC9C7A-E6F0-47D8-BAC4-D0F3661C3A69}"/>
                  </a:ext>
                </a:extLst>
              </p:cNvPr>
              <p:cNvSpPr/>
              <p:nvPr/>
            </p:nvSpPr>
            <p:spPr>
              <a:xfrm>
                <a:off x="572587" y="3626051"/>
                <a:ext cx="444088" cy="421305"/>
              </a:xfrm>
              <a:prstGeom prst="round2SameRect">
                <a:avLst/>
              </a:prstGeom>
              <a:no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Top Corners Rounded 15">
                <a:extLst>
                  <a:ext uri="{FF2B5EF4-FFF2-40B4-BE49-F238E27FC236}">
                    <a16:creationId xmlns:a16="http://schemas.microsoft.com/office/drawing/2014/main" id="{03D9D5C6-FF97-43D0-8F4D-99D0334CB5E4}"/>
                  </a:ext>
                </a:extLst>
              </p:cNvPr>
              <p:cNvSpPr/>
              <p:nvPr/>
            </p:nvSpPr>
            <p:spPr>
              <a:xfrm>
                <a:off x="621028" y="3776405"/>
                <a:ext cx="96714" cy="190828"/>
              </a:xfrm>
              <a:prstGeom prst="round2SameRect">
                <a:avLst>
                  <a:gd name="adj1" fmla="val 41288"/>
                  <a:gd name="adj2" fmla="val 0"/>
                </a:avLst>
              </a:prstGeom>
              <a:no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Top Corners Rounded 16">
                <a:extLst>
                  <a:ext uri="{FF2B5EF4-FFF2-40B4-BE49-F238E27FC236}">
                    <a16:creationId xmlns:a16="http://schemas.microsoft.com/office/drawing/2014/main" id="{19D7A7F2-2AD4-4B9B-C699-9ABDB472E57F}"/>
                  </a:ext>
                </a:extLst>
              </p:cNvPr>
              <p:cNvSpPr/>
              <p:nvPr/>
            </p:nvSpPr>
            <p:spPr>
              <a:xfrm>
                <a:off x="749562" y="3776405"/>
                <a:ext cx="96714" cy="190828"/>
              </a:xfrm>
              <a:prstGeom prst="round2SameRect">
                <a:avLst>
                  <a:gd name="adj1" fmla="val 41288"/>
                  <a:gd name="adj2" fmla="val 0"/>
                </a:avLst>
              </a:prstGeom>
              <a:no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Top Corners Rounded 17">
                <a:extLst>
                  <a:ext uri="{FF2B5EF4-FFF2-40B4-BE49-F238E27FC236}">
                    <a16:creationId xmlns:a16="http://schemas.microsoft.com/office/drawing/2014/main" id="{EF945648-CC1A-D2F8-FA63-E8A4F7FBD95B}"/>
                  </a:ext>
                </a:extLst>
              </p:cNvPr>
              <p:cNvSpPr/>
              <p:nvPr/>
            </p:nvSpPr>
            <p:spPr>
              <a:xfrm>
                <a:off x="878096" y="3776405"/>
                <a:ext cx="96714" cy="190828"/>
              </a:xfrm>
              <a:prstGeom prst="round2SameRect">
                <a:avLst>
                  <a:gd name="adj1" fmla="val 41288"/>
                  <a:gd name="adj2" fmla="val 0"/>
                </a:avLst>
              </a:prstGeom>
              <a:no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FF680FBC-52B6-4839-6423-7649CDEE84C0}"/>
                  </a:ext>
                </a:extLst>
              </p:cNvPr>
              <p:cNvSpPr/>
              <p:nvPr/>
            </p:nvSpPr>
            <p:spPr>
              <a:xfrm>
                <a:off x="618700" y="3922058"/>
                <a:ext cx="96714" cy="45719"/>
              </a:xfrm>
              <a:prstGeom prst="rect">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a:extLst>
                  <a:ext uri="{FF2B5EF4-FFF2-40B4-BE49-F238E27FC236}">
                    <a16:creationId xmlns:a16="http://schemas.microsoft.com/office/drawing/2014/main" id="{A83E2C80-D2D3-6E10-867B-429B97D3CB9D}"/>
                  </a:ext>
                </a:extLst>
              </p:cNvPr>
              <p:cNvSpPr/>
              <p:nvPr/>
            </p:nvSpPr>
            <p:spPr>
              <a:xfrm>
                <a:off x="749805" y="3922058"/>
                <a:ext cx="96714" cy="45719"/>
              </a:xfrm>
              <a:prstGeom prst="rect">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Rectangle 20">
                <a:extLst>
                  <a:ext uri="{FF2B5EF4-FFF2-40B4-BE49-F238E27FC236}">
                    <a16:creationId xmlns:a16="http://schemas.microsoft.com/office/drawing/2014/main" id="{3323A966-5B33-C801-931F-2A3E3E6E8CD3}"/>
                  </a:ext>
                </a:extLst>
              </p:cNvPr>
              <p:cNvSpPr/>
              <p:nvPr/>
            </p:nvSpPr>
            <p:spPr>
              <a:xfrm>
                <a:off x="876146" y="3922058"/>
                <a:ext cx="96714" cy="45719"/>
              </a:xfrm>
              <a:prstGeom prst="rect">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2" name="Straight Connector 21">
                <a:extLst>
                  <a:ext uri="{FF2B5EF4-FFF2-40B4-BE49-F238E27FC236}">
                    <a16:creationId xmlns:a16="http://schemas.microsoft.com/office/drawing/2014/main" id="{B42BEC08-86A8-5154-E15D-04FB593E1444}"/>
                  </a:ext>
                </a:extLst>
              </p:cNvPr>
              <p:cNvCxnSpPr/>
              <p:nvPr/>
            </p:nvCxnSpPr>
            <p:spPr>
              <a:xfrm>
                <a:off x="572587" y="3978349"/>
                <a:ext cx="444088"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3E768F-ED95-731C-7B2C-249FCCD2F686}"/>
                  </a:ext>
                </a:extLst>
              </p:cNvPr>
              <p:cNvCxnSpPr>
                <a:cxnSpLocks/>
              </p:cNvCxnSpPr>
              <p:nvPr/>
            </p:nvCxnSpPr>
            <p:spPr>
              <a:xfrm>
                <a:off x="585287" y="3660849"/>
                <a:ext cx="418013"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B8B4AC2-D373-22D3-A950-F8D60DB9D1FE}"/>
                  </a:ext>
                </a:extLst>
              </p:cNvPr>
              <p:cNvCxnSpPr>
                <a:cxnSpLocks/>
              </p:cNvCxnSpPr>
              <p:nvPr/>
            </p:nvCxnSpPr>
            <p:spPr>
              <a:xfrm>
                <a:off x="673409" y="3660849"/>
                <a:ext cx="0" cy="114128"/>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BC2B05C-B6E3-B7FB-682F-158A23CBDF12}"/>
                  </a:ext>
                </a:extLst>
              </p:cNvPr>
              <p:cNvCxnSpPr>
                <a:cxnSpLocks/>
              </p:cNvCxnSpPr>
              <p:nvPr/>
            </p:nvCxnSpPr>
            <p:spPr>
              <a:xfrm>
                <a:off x="797777" y="3657662"/>
                <a:ext cx="0" cy="114128"/>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3A08AF6-A8BD-A069-AEE2-1017DEC3189E}"/>
                  </a:ext>
                </a:extLst>
              </p:cNvPr>
              <p:cNvCxnSpPr>
                <a:cxnSpLocks/>
              </p:cNvCxnSpPr>
              <p:nvPr/>
            </p:nvCxnSpPr>
            <p:spPr>
              <a:xfrm>
                <a:off x="927679" y="3657662"/>
                <a:ext cx="0" cy="114128"/>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D360C9-0B5D-950C-1031-13C5339AB641}"/>
                  </a:ext>
                </a:extLst>
              </p:cNvPr>
              <p:cNvCxnSpPr>
                <a:cxnSpLocks/>
              </p:cNvCxnSpPr>
              <p:nvPr/>
            </p:nvCxnSpPr>
            <p:spPr>
              <a:xfrm>
                <a:off x="671821" y="3365168"/>
                <a:ext cx="0" cy="114128"/>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0183626-913B-DB9D-B0D6-55EF25CE1BA4}"/>
                  </a:ext>
                </a:extLst>
              </p:cNvPr>
              <p:cNvCxnSpPr>
                <a:cxnSpLocks/>
              </p:cNvCxnSpPr>
              <p:nvPr/>
            </p:nvCxnSpPr>
            <p:spPr>
              <a:xfrm>
                <a:off x="799364" y="3365168"/>
                <a:ext cx="0" cy="114128"/>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1682597-865F-5564-A7F2-2852CE45EAC0}"/>
                  </a:ext>
                </a:extLst>
              </p:cNvPr>
              <p:cNvCxnSpPr>
                <a:cxnSpLocks/>
              </p:cNvCxnSpPr>
              <p:nvPr/>
            </p:nvCxnSpPr>
            <p:spPr>
              <a:xfrm>
                <a:off x="923733" y="3365168"/>
                <a:ext cx="0" cy="114128"/>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4FBEFA33-AA9E-C52C-CD53-EEEE5AA4EAD4}"/>
                  </a:ext>
                </a:extLst>
              </p:cNvPr>
              <p:cNvSpPr/>
              <p:nvPr/>
            </p:nvSpPr>
            <p:spPr>
              <a:xfrm>
                <a:off x="630237" y="3432175"/>
                <a:ext cx="83582" cy="128045"/>
              </a:xfrm>
              <a:prstGeom prst="roundRect">
                <a:avLst>
                  <a:gd name="adj" fmla="val 33761"/>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ectangle: Rounded Corners 30">
                <a:extLst>
                  <a:ext uri="{FF2B5EF4-FFF2-40B4-BE49-F238E27FC236}">
                    <a16:creationId xmlns:a16="http://schemas.microsoft.com/office/drawing/2014/main" id="{F6E6F447-E091-B613-2163-109BD6DEC047}"/>
                  </a:ext>
                </a:extLst>
              </p:cNvPr>
              <p:cNvSpPr/>
              <p:nvPr/>
            </p:nvSpPr>
            <p:spPr>
              <a:xfrm>
                <a:off x="757067" y="3431196"/>
                <a:ext cx="83582" cy="128045"/>
              </a:xfrm>
              <a:prstGeom prst="roundRect">
                <a:avLst>
                  <a:gd name="adj" fmla="val 33761"/>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Rounded Corners 31">
                <a:extLst>
                  <a:ext uri="{FF2B5EF4-FFF2-40B4-BE49-F238E27FC236}">
                    <a16:creationId xmlns:a16="http://schemas.microsoft.com/office/drawing/2014/main" id="{AA78BE87-983B-05B8-D972-C3A5F5EB33CB}"/>
                  </a:ext>
                </a:extLst>
              </p:cNvPr>
              <p:cNvSpPr/>
              <p:nvPr/>
            </p:nvSpPr>
            <p:spPr>
              <a:xfrm>
                <a:off x="883897" y="3427042"/>
                <a:ext cx="83582" cy="128045"/>
              </a:xfrm>
              <a:prstGeom prst="roundRect">
                <a:avLst>
                  <a:gd name="adj" fmla="val 33761"/>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Left Bracket 32">
                <a:extLst>
                  <a:ext uri="{FF2B5EF4-FFF2-40B4-BE49-F238E27FC236}">
                    <a16:creationId xmlns:a16="http://schemas.microsoft.com/office/drawing/2014/main" id="{BFE83E77-B061-F934-476D-C56F96D13F37}"/>
                  </a:ext>
                </a:extLst>
              </p:cNvPr>
              <p:cNvSpPr/>
              <p:nvPr/>
            </p:nvSpPr>
            <p:spPr>
              <a:xfrm rot="5400000">
                <a:off x="648114" y="3577223"/>
                <a:ext cx="45719" cy="45719"/>
              </a:xfrm>
              <a:prstGeom prst="leftBracket">
                <a:avLst/>
              </a:prstGeom>
              <a:ln w="28575">
                <a:solidFill>
                  <a:srgbClr val="0080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4" name="Left Bracket 33">
                <a:extLst>
                  <a:ext uri="{FF2B5EF4-FFF2-40B4-BE49-F238E27FC236}">
                    <a16:creationId xmlns:a16="http://schemas.microsoft.com/office/drawing/2014/main" id="{4C5702DB-B238-46DE-B2F6-E0CA33B42799}"/>
                  </a:ext>
                </a:extLst>
              </p:cNvPr>
              <p:cNvSpPr/>
              <p:nvPr/>
            </p:nvSpPr>
            <p:spPr>
              <a:xfrm rot="5400000">
                <a:off x="777088" y="3576956"/>
                <a:ext cx="45719" cy="45719"/>
              </a:xfrm>
              <a:prstGeom prst="leftBracket">
                <a:avLst/>
              </a:prstGeom>
              <a:ln w="28575">
                <a:solidFill>
                  <a:srgbClr val="0080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5" name="Left Bracket 34">
                <a:extLst>
                  <a:ext uri="{FF2B5EF4-FFF2-40B4-BE49-F238E27FC236}">
                    <a16:creationId xmlns:a16="http://schemas.microsoft.com/office/drawing/2014/main" id="{08698136-3131-9642-184C-156F8ADF59FC}"/>
                  </a:ext>
                </a:extLst>
              </p:cNvPr>
              <p:cNvSpPr/>
              <p:nvPr/>
            </p:nvSpPr>
            <p:spPr>
              <a:xfrm rot="5400000">
                <a:off x="898982" y="3573341"/>
                <a:ext cx="45719" cy="45719"/>
              </a:xfrm>
              <a:prstGeom prst="leftBracket">
                <a:avLst/>
              </a:prstGeom>
              <a:ln w="28575">
                <a:solidFill>
                  <a:srgbClr val="0080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6" name="Rectangle: Top Corners Rounded 35">
                <a:extLst>
                  <a:ext uri="{FF2B5EF4-FFF2-40B4-BE49-F238E27FC236}">
                    <a16:creationId xmlns:a16="http://schemas.microsoft.com/office/drawing/2014/main" id="{989351E0-7C18-C82C-49A3-FE3A8D77BD49}"/>
                  </a:ext>
                </a:extLst>
              </p:cNvPr>
              <p:cNvSpPr/>
              <p:nvPr/>
            </p:nvSpPr>
            <p:spPr>
              <a:xfrm>
                <a:off x="1092572" y="3775866"/>
                <a:ext cx="117833" cy="271487"/>
              </a:xfrm>
              <a:prstGeom prst="round2SameRect">
                <a:avLst>
                  <a:gd name="adj1" fmla="val 41288"/>
                  <a:gd name="adj2" fmla="val 0"/>
                </a:avLst>
              </a:prstGeom>
              <a:no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Hexagon 36">
                <a:extLst>
                  <a:ext uri="{FF2B5EF4-FFF2-40B4-BE49-F238E27FC236}">
                    <a16:creationId xmlns:a16="http://schemas.microsoft.com/office/drawing/2014/main" id="{96092B48-87F1-66CB-2AC1-A9AC2AF1CBF7}"/>
                  </a:ext>
                </a:extLst>
              </p:cNvPr>
              <p:cNvSpPr/>
              <p:nvPr/>
            </p:nvSpPr>
            <p:spPr>
              <a:xfrm>
                <a:off x="887028" y="3365168"/>
                <a:ext cx="77273" cy="63832"/>
              </a:xfrm>
              <a:prstGeom prst="hexagon">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Hexagon 37">
                <a:extLst>
                  <a:ext uri="{FF2B5EF4-FFF2-40B4-BE49-F238E27FC236}">
                    <a16:creationId xmlns:a16="http://schemas.microsoft.com/office/drawing/2014/main" id="{2E54CC32-5DDD-18BE-E624-475F6BA80E5A}"/>
                  </a:ext>
                </a:extLst>
              </p:cNvPr>
              <p:cNvSpPr/>
              <p:nvPr/>
            </p:nvSpPr>
            <p:spPr>
              <a:xfrm>
                <a:off x="1112992" y="3365652"/>
                <a:ext cx="77273" cy="63832"/>
              </a:xfrm>
              <a:prstGeom prst="hexagon">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9" name="Straight Connector 38">
                <a:extLst>
                  <a:ext uri="{FF2B5EF4-FFF2-40B4-BE49-F238E27FC236}">
                    <a16:creationId xmlns:a16="http://schemas.microsoft.com/office/drawing/2014/main" id="{AC53A781-F0BB-08E0-C2AC-31F3ED7AF830}"/>
                  </a:ext>
                </a:extLst>
              </p:cNvPr>
              <p:cNvCxnSpPr>
                <a:cxnSpLocks/>
              </p:cNvCxnSpPr>
              <p:nvPr/>
            </p:nvCxnSpPr>
            <p:spPr>
              <a:xfrm>
                <a:off x="964301" y="3398673"/>
                <a:ext cx="148691" cy="484"/>
              </a:xfrm>
              <a:prstGeom prst="line">
                <a:avLst/>
              </a:prstGeom>
              <a:ln w="38100">
                <a:solidFill>
                  <a:srgbClr val="008080"/>
                </a:solidFill>
              </a:ln>
            </p:spPr>
            <p:style>
              <a:lnRef idx="1">
                <a:schemeClr val="accent1"/>
              </a:lnRef>
              <a:fillRef idx="0">
                <a:schemeClr val="accent1"/>
              </a:fillRef>
              <a:effectRef idx="0">
                <a:schemeClr val="accent1"/>
              </a:effectRef>
              <a:fontRef idx="minor">
                <a:schemeClr val="tx1"/>
              </a:fontRef>
            </p:style>
          </p:cxnSp>
          <p:sp>
            <p:nvSpPr>
              <p:cNvPr id="40" name="Left Bracket 39">
                <a:extLst>
                  <a:ext uri="{FF2B5EF4-FFF2-40B4-BE49-F238E27FC236}">
                    <a16:creationId xmlns:a16="http://schemas.microsoft.com/office/drawing/2014/main" id="{61F7A6BB-EDBF-05B1-2392-1FAB2FA98B1E}"/>
                  </a:ext>
                </a:extLst>
              </p:cNvPr>
              <p:cNvSpPr/>
              <p:nvPr/>
            </p:nvSpPr>
            <p:spPr>
              <a:xfrm rot="5400000">
                <a:off x="1130010" y="3731289"/>
                <a:ext cx="45719" cy="45719"/>
              </a:xfrm>
              <a:prstGeom prst="leftBracket">
                <a:avLst/>
              </a:prstGeom>
              <a:ln w="28575">
                <a:solidFill>
                  <a:srgbClr val="0080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cxnSp>
            <p:nvCxnSpPr>
              <p:cNvPr id="41" name="Straight Connector 40">
                <a:extLst>
                  <a:ext uri="{FF2B5EF4-FFF2-40B4-BE49-F238E27FC236}">
                    <a16:creationId xmlns:a16="http://schemas.microsoft.com/office/drawing/2014/main" id="{E0DC1F65-E879-CF61-34C7-97DBACF977F2}"/>
                  </a:ext>
                </a:extLst>
              </p:cNvPr>
              <p:cNvCxnSpPr>
                <a:cxnSpLocks/>
                <a:endCxn id="40" idx="1"/>
              </p:cNvCxnSpPr>
              <p:nvPr/>
            </p:nvCxnSpPr>
            <p:spPr>
              <a:xfrm>
                <a:off x="1151488" y="3434000"/>
                <a:ext cx="1381" cy="297289"/>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5417B51-4ACC-A2B7-1964-9A1BD515202B}"/>
                  </a:ext>
                </a:extLst>
              </p:cNvPr>
              <p:cNvCxnSpPr>
                <a:cxnSpLocks/>
              </p:cNvCxnSpPr>
              <p:nvPr/>
            </p:nvCxnSpPr>
            <p:spPr>
              <a:xfrm>
                <a:off x="1110208" y="3445711"/>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48DA436-6210-FD82-B800-46244DE75E29}"/>
                  </a:ext>
                </a:extLst>
              </p:cNvPr>
              <p:cNvCxnSpPr>
                <a:cxnSpLocks/>
              </p:cNvCxnSpPr>
              <p:nvPr/>
            </p:nvCxnSpPr>
            <p:spPr>
              <a:xfrm>
                <a:off x="1110208" y="3482977"/>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9565BD3-CF99-EAF0-8257-D43C723C5604}"/>
                  </a:ext>
                </a:extLst>
              </p:cNvPr>
              <p:cNvCxnSpPr>
                <a:cxnSpLocks/>
              </p:cNvCxnSpPr>
              <p:nvPr/>
            </p:nvCxnSpPr>
            <p:spPr>
              <a:xfrm>
                <a:off x="1110208" y="3520243"/>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1BC37D4-866F-03C1-65B9-29753D7719A2}"/>
                  </a:ext>
                </a:extLst>
              </p:cNvPr>
              <p:cNvCxnSpPr>
                <a:cxnSpLocks/>
              </p:cNvCxnSpPr>
              <p:nvPr/>
            </p:nvCxnSpPr>
            <p:spPr>
              <a:xfrm>
                <a:off x="1110208" y="3557509"/>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1D6C9F9-E448-6132-E42D-5E8A08D44245}"/>
                  </a:ext>
                </a:extLst>
              </p:cNvPr>
              <p:cNvCxnSpPr>
                <a:cxnSpLocks/>
              </p:cNvCxnSpPr>
              <p:nvPr/>
            </p:nvCxnSpPr>
            <p:spPr>
              <a:xfrm>
                <a:off x="1110208" y="3594775"/>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C44EE91-5949-05E5-45AD-FB9C720FEB1A}"/>
                  </a:ext>
                </a:extLst>
              </p:cNvPr>
              <p:cNvCxnSpPr>
                <a:cxnSpLocks/>
              </p:cNvCxnSpPr>
              <p:nvPr/>
            </p:nvCxnSpPr>
            <p:spPr>
              <a:xfrm>
                <a:off x="1110208" y="3632041"/>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A78AF7C-2221-1717-9C64-B49CEB9F1B4C}"/>
                  </a:ext>
                </a:extLst>
              </p:cNvPr>
              <p:cNvCxnSpPr>
                <a:cxnSpLocks/>
              </p:cNvCxnSpPr>
              <p:nvPr/>
            </p:nvCxnSpPr>
            <p:spPr>
              <a:xfrm>
                <a:off x="1110208" y="3669307"/>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1FB03BF-AACA-BC58-1EC0-7DAC5AEDCCD1}"/>
                  </a:ext>
                </a:extLst>
              </p:cNvPr>
              <p:cNvCxnSpPr>
                <a:cxnSpLocks/>
              </p:cNvCxnSpPr>
              <p:nvPr/>
            </p:nvCxnSpPr>
            <p:spPr>
              <a:xfrm>
                <a:off x="1110208" y="3706573"/>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6DFFE1FE-66FF-6C06-AAA2-0621ABD58E37}"/>
                  </a:ext>
                </a:extLst>
              </p:cNvPr>
              <p:cNvCxnSpPr>
                <a:cxnSpLocks/>
              </p:cNvCxnSpPr>
              <p:nvPr/>
            </p:nvCxnSpPr>
            <p:spPr>
              <a:xfrm>
                <a:off x="1092572" y="3944917"/>
                <a:ext cx="112031"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53D4E46-DDA9-7C23-0B2D-C7EF86C960FF}"/>
                  </a:ext>
                </a:extLst>
              </p:cNvPr>
              <p:cNvCxnSpPr>
                <a:cxnSpLocks/>
              </p:cNvCxnSpPr>
              <p:nvPr/>
            </p:nvCxnSpPr>
            <p:spPr>
              <a:xfrm>
                <a:off x="1098313" y="3978349"/>
                <a:ext cx="112031"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grpSp>
      </p:grpSp>
      <p:sp>
        <p:nvSpPr>
          <p:cNvPr id="9" name="TextBox 8">
            <a:extLst>
              <a:ext uri="{FF2B5EF4-FFF2-40B4-BE49-F238E27FC236}">
                <a16:creationId xmlns:a16="http://schemas.microsoft.com/office/drawing/2014/main" id="{E95880F2-E477-EBB0-14A3-D998A37F18D8}"/>
              </a:ext>
            </a:extLst>
          </p:cNvPr>
          <p:cNvSpPr txBox="1"/>
          <p:nvPr/>
        </p:nvSpPr>
        <p:spPr>
          <a:xfrm>
            <a:off x="677185" y="2942544"/>
            <a:ext cx="11057611" cy="769441"/>
          </a:xfrm>
          <a:prstGeom prst="rect">
            <a:avLst/>
          </a:prstGeom>
          <a:noFill/>
        </p:spPr>
        <p:txBody>
          <a:bodyPr wrap="square">
            <a:spAutoFit/>
          </a:bodyPr>
          <a:lstStyle/>
          <a:p>
            <a:r>
              <a:rPr lang="en-GB" sz="4400" b="1" dirty="0">
                <a:solidFill>
                  <a:schemeClr val="bg1"/>
                </a:solidFill>
                <a:latin typeface="Roboto" panose="02000000000000000000" pitchFamily="2" charset="0"/>
                <a:ea typeface="Roboto" panose="02000000000000000000" pitchFamily="2" charset="0"/>
                <a:cs typeface="Roboto" panose="02000000000000000000" pitchFamily="2" charset="0"/>
              </a:rPr>
              <a:t>2. The Scrutiny report’s key findings</a:t>
            </a:r>
          </a:p>
        </p:txBody>
      </p:sp>
      <p:pic>
        <p:nvPicPr>
          <p:cNvPr id="10" name="Picture 9" descr="A green logo with text&#10;&#10;Description automatically generated">
            <a:extLst>
              <a:ext uri="{FF2B5EF4-FFF2-40B4-BE49-F238E27FC236}">
                <a16:creationId xmlns:a16="http://schemas.microsoft.com/office/drawing/2014/main" id="{2FFDF6B8-5679-2647-8615-E7F162125FFF}"/>
              </a:ext>
            </a:extLst>
          </p:cNvPr>
          <p:cNvPicPr>
            <a:picLocks noChangeAspect="1"/>
          </p:cNvPicPr>
          <p:nvPr/>
        </p:nvPicPr>
        <p:blipFill>
          <a:blip r:embed="rId7">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10637605" y="163303"/>
            <a:ext cx="1294470" cy="551688"/>
          </a:xfrm>
          <a:prstGeom prst="rect">
            <a:avLst/>
          </a:prstGeom>
        </p:spPr>
      </p:pic>
    </p:spTree>
    <p:extLst>
      <p:ext uri="{BB962C8B-B14F-4D97-AF65-F5344CB8AC3E}">
        <p14:creationId xmlns:p14="http://schemas.microsoft.com/office/powerpoint/2010/main" val="1628393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Rectangle 112">
            <a:extLst>
              <a:ext uri="{FF2B5EF4-FFF2-40B4-BE49-F238E27FC236}">
                <a16:creationId xmlns:a16="http://schemas.microsoft.com/office/drawing/2014/main" id="{F00B2ACD-8481-4111-B61C-1DDE68AB67D2}"/>
              </a:ext>
            </a:extLst>
          </p:cNvPr>
          <p:cNvSpPr/>
          <p:nvPr/>
        </p:nvSpPr>
        <p:spPr>
          <a:xfrm>
            <a:off x="0" y="0"/>
            <a:ext cx="12192000" cy="884921"/>
          </a:xfrm>
          <a:prstGeom prst="rect">
            <a:avLst/>
          </a:prstGeom>
          <a:solidFill>
            <a:srgbClr val="008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C5A9BF6A-AF75-76C0-DEA1-B8B8A87E4F74}"/>
              </a:ext>
            </a:extLst>
          </p:cNvPr>
          <p:cNvSpPr txBox="1"/>
          <p:nvPr/>
        </p:nvSpPr>
        <p:spPr>
          <a:xfrm>
            <a:off x="148347" y="138129"/>
            <a:ext cx="8859466" cy="646331"/>
          </a:xfrm>
          <a:prstGeom prst="rect">
            <a:avLst/>
          </a:prstGeom>
          <a:noFill/>
        </p:spPr>
        <p:txBody>
          <a:bodyPr wrap="square">
            <a:spAutoFit/>
          </a:bodyPr>
          <a:lstStyle/>
          <a:p>
            <a:r>
              <a:rPr lang="en-GB" sz="3600" b="1" dirty="0">
                <a:solidFill>
                  <a:schemeClr val="bg1"/>
                </a:solidFill>
                <a:latin typeface="Roboto" panose="02000000000000000000" pitchFamily="2" charset="0"/>
                <a:ea typeface="Roboto" panose="02000000000000000000" pitchFamily="2" charset="0"/>
                <a:cs typeface="Roboto" panose="02000000000000000000" pitchFamily="2" charset="0"/>
              </a:rPr>
              <a:t>Final report</a:t>
            </a:r>
          </a:p>
        </p:txBody>
      </p:sp>
      <p:sp>
        <p:nvSpPr>
          <p:cNvPr id="1080" name="Rectangle 1079">
            <a:extLst>
              <a:ext uri="{FF2B5EF4-FFF2-40B4-BE49-F238E27FC236}">
                <a16:creationId xmlns:a16="http://schemas.microsoft.com/office/drawing/2014/main" id="{078BDBB4-84CE-DBA3-DC54-225E5B9D3498}"/>
              </a:ext>
            </a:extLst>
          </p:cNvPr>
          <p:cNvSpPr/>
          <p:nvPr/>
        </p:nvSpPr>
        <p:spPr>
          <a:xfrm>
            <a:off x="0" y="6459369"/>
            <a:ext cx="12192000" cy="404761"/>
          </a:xfrm>
          <a:prstGeom prst="rect">
            <a:avLst/>
          </a:prstGeom>
          <a:solidFill>
            <a:srgbClr val="008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80" name="Group 1379">
            <a:extLst>
              <a:ext uri="{FF2B5EF4-FFF2-40B4-BE49-F238E27FC236}">
                <a16:creationId xmlns:a16="http://schemas.microsoft.com/office/drawing/2014/main" id="{BAA1368F-61BF-77CB-A7D3-9552527B81E8}"/>
              </a:ext>
            </a:extLst>
          </p:cNvPr>
          <p:cNvGrpSpPr/>
          <p:nvPr/>
        </p:nvGrpSpPr>
        <p:grpSpPr>
          <a:xfrm>
            <a:off x="11097683" y="6513554"/>
            <a:ext cx="1011528" cy="296390"/>
            <a:chOff x="11097683" y="6513554"/>
            <a:chExt cx="1011528" cy="296390"/>
          </a:xfrm>
        </p:grpSpPr>
        <p:sp>
          <p:nvSpPr>
            <p:cNvPr id="1082" name="Oval 1081">
              <a:extLst>
                <a:ext uri="{FF2B5EF4-FFF2-40B4-BE49-F238E27FC236}">
                  <a16:creationId xmlns:a16="http://schemas.microsoft.com/office/drawing/2014/main" id="{C45B63B2-3090-C319-5AD1-E25DDD631276}"/>
                </a:ext>
              </a:extLst>
            </p:cNvPr>
            <p:cNvSpPr/>
            <p:nvPr/>
          </p:nvSpPr>
          <p:spPr>
            <a:xfrm>
              <a:off x="11097683" y="6513554"/>
              <a:ext cx="308091" cy="29447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84" name="Oval 1083">
              <a:extLst>
                <a:ext uri="{FF2B5EF4-FFF2-40B4-BE49-F238E27FC236}">
                  <a16:creationId xmlns:a16="http://schemas.microsoft.com/office/drawing/2014/main" id="{0E17DC78-E0CC-E450-B4B6-AC52B1CBF500}"/>
                </a:ext>
              </a:extLst>
            </p:cNvPr>
            <p:cNvSpPr/>
            <p:nvPr/>
          </p:nvSpPr>
          <p:spPr>
            <a:xfrm>
              <a:off x="11801120" y="6513554"/>
              <a:ext cx="308091" cy="29447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85" name="Graphic 1084" descr="Electric Tower outline">
              <a:extLst>
                <a:ext uri="{FF2B5EF4-FFF2-40B4-BE49-F238E27FC236}">
                  <a16:creationId xmlns:a16="http://schemas.microsoft.com/office/drawing/2014/main" id="{3AA45023-0673-FD4B-F104-F2470A5843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21639" y="6536451"/>
              <a:ext cx="260179" cy="248684"/>
            </a:xfrm>
            <a:prstGeom prst="rect">
              <a:avLst/>
            </a:prstGeom>
          </p:spPr>
        </p:pic>
        <p:pic>
          <p:nvPicPr>
            <p:cNvPr id="1086" name="Graphic 1085" descr="Plugged Unplugged outline">
              <a:extLst>
                <a:ext uri="{FF2B5EF4-FFF2-40B4-BE49-F238E27FC236}">
                  <a16:creationId xmlns:a16="http://schemas.microsoft.com/office/drawing/2014/main" id="{A0D770C6-ACB2-5982-4988-94B3E0D117E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11816642" y="6545140"/>
              <a:ext cx="277046" cy="264804"/>
            </a:xfrm>
            <a:prstGeom prst="rect">
              <a:avLst/>
            </a:prstGeom>
          </p:spPr>
        </p:pic>
        <p:grpSp>
          <p:nvGrpSpPr>
            <p:cNvPr id="1379" name="Group 1378">
              <a:extLst>
                <a:ext uri="{FF2B5EF4-FFF2-40B4-BE49-F238E27FC236}">
                  <a16:creationId xmlns:a16="http://schemas.microsoft.com/office/drawing/2014/main" id="{0B6F3B84-277D-3FC3-82DF-BE65F2B3C97B}"/>
                </a:ext>
              </a:extLst>
            </p:cNvPr>
            <p:cNvGrpSpPr/>
            <p:nvPr/>
          </p:nvGrpSpPr>
          <p:grpSpPr>
            <a:xfrm>
              <a:off x="11449401" y="6513554"/>
              <a:ext cx="308091" cy="294479"/>
              <a:chOff x="11449401" y="6513554"/>
              <a:chExt cx="308091" cy="294479"/>
            </a:xfrm>
          </p:grpSpPr>
          <p:sp>
            <p:nvSpPr>
              <p:cNvPr id="1083" name="Oval 1082">
                <a:extLst>
                  <a:ext uri="{FF2B5EF4-FFF2-40B4-BE49-F238E27FC236}">
                    <a16:creationId xmlns:a16="http://schemas.microsoft.com/office/drawing/2014/main" id="{5A821A81-0FCB-EEF6-0CCC-CB6014217ECC}"/>
                  </a:ext>
                </a:extLst>
              </p:cNvPr>
              <p:cNvSpPr/>
              <p:nvPr/>
            </p:nvSpPr>
            <p:spPr>
              <a:xfrm>
                <a:off x="11449401" y="6513554"/>
                <a:ext cx="308091" cy="29447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378" name="Picture 1377">
                <a:extLst>
                  <a:ext uri="{FF2B5EF4-FFF2-40B4-BE49-F238E27FC236}">
                    <a16:creationId xmlns:a16="http://schemas.microsoft.com/office/drawing/2014/main" id="{122D4072-5D9D-7948-9936-2EFA256A14C8}"/>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1500649" y="6548617"/>
                <a:ext cx="205593" cy="216373"/>
              </a:xfrm>
              <a:prstGeom prst="rect">
                <a:avLst/>
              </a:prstGeom>
            </p:spPr>
          </p:pic>
        </p:grpSp>
      </p:grpSp>
      <p:pic>
        <p:nvPicPr>
          <p:cNvPr id="1381" name="Picture 1380" descr="A green logo with text&#10;&#10;Description automatically generated">
            <a:extLst>
              <a:ext uri="{FF2B5EF4-FFF2-40B4-BE49-F238E27FC236}">
                <a16:creationId xmlns:a16="http://schemas.microsoft.com/office/drawing/2014/main" id="{97D87714-2992-B0CA-0E12-6819B8A97BFE}"/>
              </a:ext>
            </a:extLst>
          </p:cNvPr>
          <p:cNvPicPr>
            <a:picLocks noChangeAspect="1"/>
          </p:cNvPicPr>
          <p:nvPr/>
        </p:nvPicPr>
        <p:blipFill>
          <a:blip r:embed="rId8">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10637605" y="163303"/>
            <a:ext cx="1294470" cy="551688"/>
          </a:xfrm>
          <a:prstGeom prst="rect">
            <a:avLst/>
          </a:prstGeom>
        </p:spPr>
      </p:pic>
      <p:pic>
        <p:nvPicPr>
          <p:cNvPr id="16" name="Picture 15">
            <a:extLst>
              <a:ext uri="{FF2B5EF4-FFF2-40B4-BE49-F238E27FC236}">
                <a16:creationId xmlns:a16="http://schemas.microsoft.com/office/drawing/2014/main" id="{DC81EC0A-B404-E2C5-EEE4-A31731C7C0C8}"/>
              </a:ext>
            </a:extLst>
          </p:cNvPr>
          <p:cNvPicPr>
            <a:picLocks noChangeAspect="1"/>
          </p:cNvPicPr>
          <p:nvPr/>
        </p:nvPicPr>
        <p:blipFill>
          <a:blip r:embed="rId9"/>
          <a:stretch>
            <a:fillRect/>
          </a:stretch>
        </p:blipFill>
        <p:spPr>
          <a:xfrm>
            <a:off x="9360910" y="1094016"/>
            <a:ext cx="2345332" cy="3418882"/>
          </a:xfrm>
          <a:prstGeom prst="rect">
            <a:avLst/>
          </a:prstGeom>
          <a:ln>
            <a:solidFill>
              <a:srgbClr val="008080"/>
            </a:solidFill>
          </a:ln>
          <a:scene3d>
            <a:camera prst="perspectiveLeft"/>
            <a:lightRig rig="threePt" dir="t"/>
          </a:scene3d>
        </p:spPr>
      </p:pic>
      <p:pic>
        <p:nvPicPr>
          <p:cNvPr id="14" name="Picture 13">
            <a:extLst>
              <a:ext uri="{FF2B5EF4-FFF2-40B4-BE49-F238E27FC236}">
                <a16:creationId xmlns:a16="http://schemas.microsoft.com/office/drawing/2014/main" id="{15449927-0BCF-970D-4230-84AF95D1C278}"/>
              </a:ext>
            </a:extLst>
          </p:cNvPr>
          <p:cNvPicPr>
            <a:picLocks noChangeAspect="1"/>
          </p:cNvPicPr>
          <p:nvPr/>
        </p:nvPicPr>
        <p:blipFill>
          <a:blip r:embed="rId10"/>
          <a:stretch>
            <a:fillRect/>
          </a:stretch>
        </p:blipFill>
        <p:spPr>
          <a:xfrm>
            <a:off x="9029626" y="1790653"/>
            <a:ext cx="2347825" cy="3418882"/>
          </a:xfrm>
          <a:prstGeom prst="rect">
            <a:avLst/>
          </a:prstGeom>
          <a:ln>
            <a:solidFill>
              <a:srgbClr val="008080"/>
            </a:solidFill>
          </a:ln>
          <a:scene3d>
            <a:camera prst="perspectiveLeft"/>
            <a:lightRig rig="threePt" dir="t"/>
          </a:scene3d>
        </p:spPr>
      </p:pic>
      <p:pic>
        <p:nvPicPr>
          <p:cNvPr id="12" name="Picture 11">
            <a:extLst>
              <a:ext uri="{FF2B5EF4-FFF2-40B4-BE49-F238E27FC236}">
                <a16:creationId xmlns:a16="http://schemas.microsoft.com/office/drawing/2014/main" id="{662448C5-0224-D95B-1859-8EAF7EC3553D}"/>
              </a:ext>
            </a:extLst>
          </p:cNvPr>
          <p:cNvPicPr>
            <a:picLocks noChangeAspect="1"/>
          </p:cNvPicPr>
          <p:nvPr/>
        </p:nvPicPr>
        <p:blipFill>
          <a:blip r:embed="rId11"/>
          <a:stretch>
            <a:fillRect/>
          </a:stretch>
        </p:blipFill>
        <p:spPr>
          <a:xfrm>
            <a:off x="8444223" y="2202985"/>
            <a:ext cx="2370146" cy="3417396"/>
          </a:xfrm>
          <a:prstGeom prst="rect">
            <a:avLst/>
          </a:prstGeom>
          <a:ln>
            <a:solidFill>
              <a:srgbClr val="008080"/>
            </a:solidFill>
          </a:ln>
          <a:scene3d>
            <a:camera prst="perspectiveLeft"/>
            <a:lightRig rig="threePt" dir="t"/>
          </a:scene3d>
        </p:spPr>
      </p:pic>
      <p:pic>
        <p:nvPicPr>
          <p:cNvPr id="9" name="Picture 8">
            <a:extLst>
              <a:ext uri="{FF2B5EF4-FFF2-40B4-BE49-F238E27FC236}">
                <a16:creationId xmlns:a16="http://schemas.microsoft.com/office/drawing/2014/main" id="{A605622D-19CF-2985-AC3E-8EA97259CCEA}"/>
              </a:ext>
            </a:extLst>
          </p:cNvPr>
          <p:cNvPicPr>
            <a:picLocks noChangeAspect="1"/>
          </p:cNvPicPr>
          <p:nvPr/>
        </p:nvPicPr>
        <p:blipFill>
          <a:blip r:embed="rId12"/>
          <a:stretch>
            <a:fillRect/>
          </a:stretch>
        </p:blipFill>
        <p:spPr>
          <a:xfrm>
            <a:off x="7988968" y="2489480"/>
            <a:ext cx="2447226" cy="3760794"/>
          </a:xfrm>
          <a:prstGeom prst="rect">
            <a:avLst/>
          </a:prstGeom>
          <a:scene3d>
            <a:camera prst="perspectiveLeft"/>
            <a:lightRig rig="threePt" dir="t"/>
          </a:scene3d>
        </p:spPr>
      </p:pic>
      <p:sp>
        <p:nvSpPr>
          <p:cNvPr id="20" name="Rectangle 19">
            <a:extLst>
              <a:ext uri="{FF2B5EF4-FFF2-40B4-BE49-F238E27FC236}">
                <a16:creationId xmlns:a16="http://schemas.microsoft.com/office/drawing/2014/main" id="{94E2B876-44FA-0700-6CBA-26B35CA8FA16}"/>
              </a:ext>
            </a:extLst>
          </p:cNvPr>
          <p:cNvSpPr/>
          <p:nvPr/>
        </p:nvSpPr>
        <p:spPr>
          <a:xfrm>
            <a:off x="222259" y="1926250"/>
            <a:ext cx="3682583" cy="1575881"/>
          </a:xfrm>
          <a:prstGeom prst="rect">
            <a:avLst/>
          </a:prstGeom>
          <a:solidFill>
            <a:schemeClr val="bg1"/>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rgbClr val="008080"/>
                </a:solidFill>
              </a:rPr>
              <a:t>The final 40 page report contains a summary of the findings, alongside the recommendations from Session 5.</a:t>
            </a:r>
          </a:p>
        </p:txBody>
      </p:sp>
      <p:sp>
        <p:nvSpPr>
          <p:cNvPr id="21" name="Rectangle 20">
            <a:extLst>
              <a:ext uri="{FF2B5EF4-FFF2-40B4-BE49-F238E27FC236}">
                <a16:creationId xmlns:a16="http://schemas.microsoft.com/office/drawing/2014/main" id="{E31056AD-2890-8399-A244-34F9E73D393F}"/>
              </a:ext>
            </a:extLst>
          </p:cNvPr>
          <p:cNvSpPr/>
          <p:nvPr/>
        </p:nvSpPr>
        <p:spPr>
          <a:xfrm>
            <a:off x="4086068" y="1926012"/>
            <a:ext cx="3682583" cy="1575881"/>
          </a:xfrm>
          <a:prstGeom prst="rect">
            <a:avLst/>
          </a:prstGeom>
          <a:solidFill>
            <a:schemeClr val="bg1"/>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rgbClr val="008080"/>
                </a:solidFill>
              </a:rPr>
              <a:t>It’s written as a primer for anyone without background knowledge – so should be accessible to anyone who wasn’t engaged in the process.</a:t>
            </a:r>
          </a:p>
        </p:txBody>
      </p:sp>
      <p:sp>
        <p:nvSpPr>
          <p:cNvPr id="22" name="Rectangle 21">
            <a:extLst>
              <a:ext uri="{FF2B5EF4-FFF2-40B4-BE49-F238E27FC236}">
                <a16:creationId xmlns:a16="http://schemas.microsoft.com/office/drawing/2014/main" id="{9ABE2A6E-1282-ADF7-36EC-1B8D00087C8D}"/>
              </a:ext>
            </a:extLst>
          </p:cNvPr>
          <p:cNvSpPr/>
          <p:nvPr/>
        </p:nvSpPr>
        <p:spPr>
          <a:xfrm>
            <a:off x="2127308" y="3684015"/>
            <a:ext cx="3682583" cy="1575881"/>
          </a:xfrm>
          <a:prstGeom prst="rect">
            <a:avLst/>
          </a:prstGeom>
          <a:solidFill>
            <a:schemeClr val="bg1"/>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rgbClr val="008080"/>
                </a:solidFill>
              </a:rPr>
              <a:t>It also contains briefings on the policy and reform context – which you might find helpful if you need help navigating that.</a:t>
            </a:r>
          </a:p>
        </p:txBody>
      </p:sp>
      <p:sp>
        <p:nvSpPr>
          <p:cNvPr id="32" name="TextBox 31">
            <a:extLst>
              <a:ext uri="{FF2B5EF4-FFF2-40B4-BE49-F238E27FC236}">
                <a16:creationId xmlns:a16="http://schemas.microsoft.com/office/drawing/2014/main" id="{B27DB1D3-71C0-0100-BF5F-E5723DE68ED5}"/>
              </a:ext>
            </a:extLst>
          </p:cNvPr>
          <p:cNvSpPr txBox="1"/>
          <p:nvPr/>
        </p:nvSpPr>
        <p:spPr>
          <a:xfrm>
            <a:off x="245470" y="5833272"/>
            <a:ext cx="5029200" cy="461665"/>
          </a:xfrm>
          <a:prstGeom prst="rect">
            <a:avLst/>
          </a:prstGeom>
          <a:noFill/>
        </p:spPr>
        <p:txBody>
          <a:bodyPr wrap="square" rtlCol="0">
            <a:spAutoFit/>
          </a:bodyPr>
          <a:lstStyle/>
          <a:p>
            <a:r>
              <a:rPr lang="en-GB" sz="2400" b="1" dirty="0">
                <a:solidFill>
                  <a:srgbClr val="008080"/>
                </a:solidFill>
              </a:rPr>
              <a:t>In a nutshell, the report includes…</a:t>
            </a:r>
          </a:p>
        </p:txBody>
      </p:sp>
    </p:spTree>
    <p:extLst>
      <p:ext uri="{BB962C8B-B14F-4D97-AF65-F5344CB8AC3E}">
        <p14:creationId xmlns:p14="http://schemas.microsoft.com/office/powerpoint/2010/main" val="2502631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Rectangle 112">
            <a:extLst>
              <a:ext uri="{FF2B5EF4-FFF2-40B4-BE49-F238E27FC236}">
                <a16:creationId xmlns:a16="http://schemas.microsoft.com/office/drawing/2014/main" id="{F00B2ACD-8481-4111-B61C-1DDE68AB67D2}"/>
              </a:ext>
            </a:extLst>
          </p:cNvPr>
          <p:cNvSpPr/>
          <p:nvPr/>
        </p:nvSpPr>
        <p:spPr>
          <a:xfrm>
            <a:off x="0" y="0"/>
            <a:ext cx="12192000" cy="884921"/>
          </a:xfrm>
          <a:prstGeom prst="rect">
            <a:avLst/>
          </a:prstGeom>
          <a:solidFill>
            <a:srgbClr val="008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C5A9BF6A-AF75-76C0-DEA1-B8B8A87E4F74}"/>
              </a:ext>
            </a:extLst>
          </p:cNvPr>
          <p:cNvSpPr txBox="1"/>
          <p:nvPr/>
        </p:nvSpPr>
        <p:spPr>
          <a:xfrm>
            <a:off x="148347" y="138129"/>
            <a:ext cx="8859466" cy="646331"/>
          </a:xfrm>
          <a:prstGeom prst="rect">
            <a:avLst/>
          </a:prstGeom>
          <a:noFill/>
        </p:spPr>
        <p:txBody>
          <a:bodyPr wrap="square">
            <a:spAutoFit/>
          </a:bodyPr>
          <a:lstStyle/>
          <a:p>
            <a:r>
              <a:rPr lang="en-GB" sz="3600" b="1" dirty="0">
                <a:solidFill>
                  <a:schemeClr val="bg1"/>
                </a:solidFill>
                <a:latin typeface="Roboto" panose="02000000000000000000" pitchFamily="2" charset="0"/>
                <a:ea typeface="Roboto" panose="02000000000000000000" pitchFamily="2" charset="0"/>
                <a:cs typeface="Roboto" panose="02000000000000000000" pitchFamily="2" charset="0"/>
              </a:rPr>
              <a:t>Final report </a:t>
            </a:r>
            <a:r>
              <a:rPr lang="en-GB" sz="3600" dirty="0">
                <a:solidFill>
                  <a:schemeClr val="bg1"/>
                </a:solidFill>
                <a:latin typeface="Roboto" panose="02000000000000000000" pitchFamily="2" charset="0"/>
                <a:ea typeface="Roboto" panose="02000000000000000000" pitchFamily="2" charset="0"/>
                <a:cs typeface="Roboto" panose="02000000000000000000" pitchFamily="2" charset="0"/>
              </a:rPr>
              <a:t>|</a:t>
            </a:r>
            <a:r>
              <a:rPr lang="en-GB" sz="3600" b="1" dirty="0">
                <a:solidFill>
                  <a:schemeClr val="bg1"/>
                </a:solidFill>
                <a:latin typeface="Roboto" panose="02000000000000000000" pitchFamily="2" charset="0"/>
                <a:ea typeface="Roboto" panose="02000000000000000000" pitchFamily="2" charset="0"/>
                <a:cs typeface="Roboto" panose="02000000000000000000" pitchFamily="2" charset="0"/>
              </a:rPr>
              <a:t> Key points</a:t>
            </a:r>
          </a:p>
        </p:txBody>
      </p:sp>
      <p:sp>
        <p:nvSpPr>
          <p:cNvPr id="1080" name="Rectangle 1079">
            <a:extLst>
              <a:ext uri="{FF2B5EF4-FFF2-40B4-BE49-F238E27FC236}">
                <a16:creationId xmlns:a16="http://schemas.microsoft.com/office/drawing/2014/main" id="{078BDBB4-84CE-DBA3-DC54-225E5B9D3498}"/>
              </a:ext>
            </a:extLst>
          </p:cNvPr>
          <p:cNvSpPr/>
          <p:nvPr/>
        </p:nvSpPr>
        <p:spPr>
          <a:xfrm>
            <a:off x="0" y="6459369"/>
            <a:ext cx="12192000" cy="404761"/>
          </a:xfrm>
          <a:prstGeom prst="rect">
            <a:avLst/>
          </a:prstGeom>
          <a:solidFill>
            <a:srgbClr val="008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80" name="Group 1379">
            <a:extLst>
              <a:ext uri="{FF2B5EF4-FFF2-40B4-BE49-F238E27FC236}">
                <a16:creationId xmlns:a16="http://schemas.microsoft.com/office/drawing/2014/main" id="{BAA1368F-61BF-77CB-A7D3-9552527B81E8}"/>
              </a:ext>
            </a:extLst>
          </p:cNvPr>
          <p:cNvGrpSpPr/>
          <p:nvPr/>
        </p:nvGrpSpPr>
        <p:grpSpPr>
          <a:xfrm>
            <a:off x="11097683" y="6513554"/>
            <a:ext cx="1011528" cy="296390"/>
            <a:chOff x="11097683" y="6513554"/>
            <a:chExt cx="1011528" cy="296390"/>
          </a:xfrm>
        </p:grpSpPr>
        <p:sp>
          <p:nvSpPr>
            <p:cNvPr id="1082" name="Oval 1081">
              <a:extLst>
                <a:ext uri="{FF2B5EF4-FFF2-40B4-BE49-F238E27FC236}">
                  <a16:creationId xmlns:a16="http://schemas.microsoft.com/office/drawing/2014/main" id="{C45B63B2-3090-C319-5AD1-E25DDD631276}"/>
                </a:ext>
              </a:extLst>
            </p:cNvPr>
            <p:cNvSpPr/>
            <p:nvPr/>
          </p:nvSpPr>
          <p:spPr>
            <a:xfrm>
              <a:off x="11097683" y="6513554"/>
              <a:ext cx="308091" cy="29447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84" name="Oval 1083">
              <a:extLst>
                <a:ext uri="{FF2B5EF4-FFF2-40B4-BE49-F238E27FC236}">
                  <a16:creationId xmlns:a16="http://schemas.microsoft.com/office/drawing/2014/main" id="{0E17DC78-E0CC-E450-B4B6-AC52B1CBF500}"/>
                </a:ext>
              </a:extLst>
            </p:cNvPr>
            <p:cNvSpPr/>
            <p:nvPr/>
          </p:nvSpPr>
          <p:spPr>
            <a:xfrm>
              <a:off x="11801120" y="6513554"/>
              <a:ext cx="308091" cy="29447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85" name="Graphic 1084" descr="Electric Tower outline">
              <a:extLst>
                <a:ext uri="{FF2B5EF4-FFF2-40B4-BE49-F238E27FC236}">
                  <a16:creationId xmlns:a16="http://schemas.microsoft.com/office/drawing/2014/main" id="{3AA45023-0673-FD4B-F104-F2470A5843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21639" y="6536451"/>
              <a:ext cx="260179" cy="248684"/>
            </a:xfrm>
            <a:prstGeom prst="rect">
              <a:avLst/>
            </a:prstGeom>
          </p:spPr>
        </p:pic>
        <p:pic>
          <p:nvPicPr>
            <p:cNvPr id="1086" name="Graphic 1085" descr="Plugged Unplugged outline">
              <a:extLst>
                <a:ext uri="{FF2B5EF4-FFF2-40B4-BE49-F238E27FC236}">
                  <a16:creationId xmlns:a16="http://schemas.microsoft.com/office/drawing/2014/main" id="{A0D770C6-ACB2-5982-4988-94B3E0D117E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11816642" y="6545140"/>
              <a:ext cx="277046" cy="264804"/>
            </a:xfrm>
            <a:prstGeom prst="rect">
              <a:avLst/>
            </a:prstGeom>
          </p:spPr>
        </p:pic>
        <p:grpSp>
          <p:nvGrpSpPr>
            <p:cNvPr id="1379" name="Group 1378">
              <a:extLst>
                <a:ext uri="{FF2B5EF4-FFF2-40B4-BE49-F238E27FC236}">
                  <a16:creationId xmlns:a16="http://schemas.microsoft.com/office/drawing/2014/main" id="{0B6F3B84-277D-3FC3-82DF-BE65F2B3C97B}"/>
                </a:ext>
              </a:extLst>
            </p:cNvPr>
            <p:cNvGrpSpPr/>
            <p:nvPr/>
          </p:nvGrpSpPr>
          <p:grpSpPr>
            <a:xfrm>
              <a:off x="11449401" y="6513554"/>
              <a:ext cx="308091" cy="294479"/>
              <a:chOff x="11449401" y="6513554"/>
              <a:chExt cx="308091" cy="294479"/>
            </a:xfrm>
          </p:grpSpPr>
          <p:sp>
            <p:nvSpPr>
              <p:cNvPr id="1083" name="Oval 1082">
                <a:extLst>
                  <a:ext uri="{FF2B5EF4-FFF2-40B4-BE49-F238E27FC236}">
                    <a16:creationId xmlns:a16="http://schemas.microsoft.com/office/drawing/2014/main" id="{5A821A81-0FCB-EEF6-0CCC-CB6014217ECC}"/>
                  </a:ext>
                </a:extLst>
              </p:cNvPr>
              <p:cNvSpPr/>
              <p:nvPr/>
            </p:nvSpPr>
            <p:spPr>
              <a:xfrm>
                <a:off x="11449401" y="6513554"/>
                <a:ext cx="308091" cy="29447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378" name="Picture 1377">
                <a:extLst>
                  <a:ext uri="{FF2B5EF4-FFF2-40B4-BE49-F238E27FC236}">
                    <a16:creationId xmlns:a16="http://schemas.microsoft.com/office/drawing/2014/main" id="{122D4072-5D9D-7948-9936-2EFA256A14C8}"/>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1500649" y="6548617"/>
                <a:ext cx="205593" cy="216373"/>
              </a:xfrm>
              <a:prstGeom prst="rect">
                <a:avLst/>
              </a:prstGeom>
            </p:spPr>
          </p:pic>
        </p:grpSp>
      </p:grpSp>
      <p:pic>
        <p:nvPicPr>
          <p:cNvPr id="1381" name="Picture 1380" descr="A green logo with text&#10;&#10;Description automatically generated">
            <a:extLst>
              <a:ext uri="{FF2B5EF4-FFF2-40B4-BE49-F238E27FC236}">
                <a16:creationId xmlns:a16="http://schemas.microsoft.com/office/drawing/2014/main" id="{97D87714-2992-B0CA-0E12-6819B8A97BFE}"/>
              </a:ext>
            </a:extLst>
          </p:cNvPr>
          <p:cNvPicPr>
            <a:picLocks noChangeAspect="1"/>
          </p:cNvPicPr>
          <p:nvPr/>
        </p:nvPicPr>
        <p:blipFill>
          <a:blip r:embed="rId8">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10637605" y="163303"/>
            <a:ext cx="1294470" cy="551688"/>
          </a:xfrm>
          <a:prstGeom prst="rect">
            <a:avLst/>
          </a:prstGeom>
        </p:spPr>
      </p:pic>
      <p:sp>
        <p:nvSpPr>
          <p:cNvPr id="7" name="TextBox 6">
            <a:extLst>
              <a:ext uri="{FF2B5EF4-FFF2-40B4-BE49-F238E27FC236}">
                <a16:creationId xmlns:a16="http://schemas.microsoft.com/office/drawing/2014/main" id="{ED6F8C64-4E4C-AFA4-887D-245BF3ED1831}"/>
              </a:ext>
            </a:extLst>
          </p:cNvPr>
          <p:cNvSpPr txBox="1"/>
          <p:nvPr/>
        </p:nvSpPr>
        <p:spPr>
          <a:xfrm>
            <a:off x="414337" y="1078658"/>
            <a:ext cx="11416879" cy="860877"/>
          </a:xfrm>
          <a:prstGeom prst="rect">
            <a:avLst/>
          </a:prstGeom>
          <a:noFill/>
          <a:ln>
            <a:solidFill>
              <a:srgbClr val="008080"/>
            </a:solidFill>
          </a:ln>
        </p:spPr>
        <p:txBody>
          <a:bodyPr wrap="square">
            <a:spAutoFit/>
          </a:bodyPr>
          <a:lstStyle/>
          <a:p>
            <a:pPr>
              <a:lnSpc>
                <a:spcPct val="107000"/>
              </a:lnSpc>
              <a:spcAft>
                <a:spcPts val="800"/>
              </a:spcAft>
            </a:pPr>
            <a:r>
              <a:rPr lang="en-GB" sz="2400" dirty="0">
                <a:solidFill>
                  <a:srgbClr val="008080"/>
                </a:solidFill>
                <a:effectLst/>
                <a:latin typeface="Roboto" panose="02000000000000000000" pitchFamily="2" charset="0"/>
                <a:ea typeface="Roboto" panose="02000000000000000000" pitchFamily="2" charset="0"/>
                <a:cs typeface="Roboto" panose="02000000000000000000" pitchFamily="2" charset="0"/>
              </a:rPr>
              <a:t>Grid constraints are a drag on decarbonisation, business expansion, development, investment and economic growth.</a:t>
            </a:r>
          </a:p>
        </p:txBody>
      </p:sp>
      <p:sp>
        <p:nvSpPr>
          <p:cNvPr id="8" name="TextBox 7">
            <a:extLst>
              <a:ext uri="{FF2B5EF4-FFF2-40B4-BE49-F238E27FC236}">
                <a16:creationId xmlns:a16="http://schemas.microsoft.com/office/drawing/2014/main" id="{C3C8FB31-3B91-CEA8-1875-351224A57CA4}"/>
              </a:ext>
            </a:extLst>
          </p:cNvPr>
          <p:cNvSpPr txBox="1"/>
          <p:nvPr/>
        </p:nvSpPr>
        <p:spPr>
          <a:xfrm>
            <a:off x="424624" y="2081958"/>
            <a:ext cx="11416879" cy="1256049"/>
          </a:xfrm>
          <a:prstGeom prst="rect">
            <a:avLst/>
          </a:prstGeom>
          <a:noFill/>
          <a:ln>
            <a:solidFill>
              <a:srgbClr val="008080"/>
            </a:solidFill>
          </a:ln>
        </p:spPr>
        <p:txBody>
          <a:bodyPr wrap="square">
            <a:spAutoFit/>
          </a:bodyPr>
          <a:lstStyle/>
          <a:p>
            <a:pPr>
              <a:lnSpc>
                <a:spcPct val="107000"/>
              </a:lnSpc>
              <a:spcAft>
                <a:spcPts val="800"/>
              </a:spcAft>
            </a:pPr>
            <a:r>
              <a:rPr lang="en-GB" sz="2400" dirty="0">
                <a:solidFill>
                  <a:srgbClr val="008080"/>
                </a:solidFill>
                <a:effectLst/>
                <a:latin typeface="Roboto" panose="02000000000000000000" pitchFamily="2" charset="0"/>
                <a:ea typeface="Roboto" panose="02000000000000000000" pitchFamily="2" charset="0"/>
                <a:cs typeface="Roboto" panose="02000000000000000000" pitchFamily="2" charset="0"/>
              </a:rPr>
              <a:t>Local projects already face delays, curtailment or cancellation owing to prohibitive connection costs or grid strengthening delays – and in some cases it has impaired project viability entirely. Some are unable to connect until 2036.</a:t>
            </a:r>
          </a:p>
        </p:txBody>
      </p:sp>
      <p:sp>
        <p:nvSpPr>
          <p:cNvPr id="11" name="TextBox 10">
            <a:extLst>
              <a:ext uri="{FF2B5EF4-FFF2-40B4-BE49-F238E27FC236}">
                <a16:creationId xmlns:a16="http://schemas.microsoft.com/office/drawing/2014/main" id="{5303E76B-858E-8E59-F187-8292C04EEFF3}"/>
              </a:ext>
            </a:extLst>
          </p:cNvPr>
          <p:cNvSpPr txBox="1"/>
          <p:nvPr/>
        </p:nvSpPr>
        <p:spPr>
          <a:xfrm>
            <a:off x="424624" y="3514845"/>
            <a:ext cx="11416879" cy="2744534"/>
          </a:xfrm>
          <a:prstGeom prst="rect">
            <a:avLst/>
          </a:prstGeom>
          <a:noFill/>
          <a:ln>
            <a:solidFill>
              <a:srgbClr val="008080"/>
            </a:solidFill>
          </a:ln>
        </p:spPr>
        <p:txBody>
          <a:bodyPr wrap="square">
            <a:spAutoFit/>
          </a:bodyPr>
          <a:lstStyle/>
          <a:p>
            <a:pPr>
              <a:lnSpc>
                <a:spcPct val="107000"/>
              </a:lnSpc>
              <a:spcAft>
                <a:spcPts val="800"/>
              </a:spcAft>
            </a:pPr>
            <a:r>
              <a:rPr lang="en-GB" sz="2400" dirty="0">
                <a:solidFill>
                  <a:srgbClr val="008080"/>
                </a:solidFill>
                <a:effectLst/>
                <a:latin typeface="Roboto" panose="02000000000000000000" pitchFamily="2" charset="0"/>
                <a:ea typeface="Roboto" panose="02000000000000000000" pitchFamily="2" charset="0"/>
                <a:cs typeface="Roboto" panose="02000000000000000000" pitchFamily="2" charset="0"/>
              </a:rPr>
              <a:t>But stakeholders identified clear opportunities for the council, such as: </a:t>
            </a:r>
          </a:p>
          <a:p>
            <a:pPr marL="342900" indent="-342900">
              <a:spcAft>
                <a:spcPts val="800"/>
              </a:spcAft>
              <a:buFont typeface="Wingdings" panose="05000000000000000000" pitchFamily="2" charset="2"/>
              <a:buChar char="§"/>
            </a:pPr>
            <a:r>
              <a:rPr lang="en-GB" sz="2000" dirty="0">
                <a:solidFill>
                  <a:srgbClr val="008080"/>
                </a:solidFill>
                <a:effectLst/>
                <a:latin typeface="Roboto" panose="02000000000000000000" pitchFamily="2" charset="0"/>
                <a:ea typeface="Roboto" panose="02000000000000000000" pitchFamily="2" charset="0"/>
                <a:cs typeface="Roboto" panose="02000000000000000000" pitchFamily="2" charset="0"/>
              </a:rPr>
              <a:t>Strengthening the evidence base for local network investment need and the strategic planning of the future grid; </a:t>
            </a:r>
          </a:p>
          <a:p>
            <a:pPr marL="342900" indent="-342900">
              <a:spcAft>
                <a:spcPts val="800"/>
              </a:spcAft>
              <a:buFont typeface="Wingdings" panose="05000000000000000000" pitchFamily="2" charset="2"/>
              <a:buChar char="§"/>
            </a:pPr>
            <a:r>
              <a:rPr lang="en-GB" sz="2000" dirty="0">
                <a:solidFill>
                  <a:srgbClr val="008080"/>
                </a:solidFill>
                <a:latin typeface="Roboto" panose="02000000000000000000" pitchFamily="2" charset="0"/>
                <a:ea typeface="Roboto" panose="02000000000000000000" pitchFamily="2" charset="0"/>
                <a:cs typeface="Roboto" panose="02000000000000000000" pitchFamily="2" charset="0"/>
              </a:rPr>
              <a:t>S</a:t>
            </a:r>
            <a:r>
              <a:rPr lang="en-GB" sz="2000" dirty="0">
                <a:solidFill>
                  <a:srgbClr val="008080"/>
                </a:solidFill>
                <a:effectLst/>
                <a:latin typeface="Roboto" panose="02000000000000000000" pitchFamily="2" charset="0"/>
                <a:ea typeface="Roboto" panose="02000000000000000000" pitchFamily="2" charset="0"/>
                <a:cs typeface="Roboto" panose="02000000000000000000" pitchFamily="2" charset="0"/>
              </a:rPr>
              <a:t>trengthening collaboration with network companies; </a:t>
            </a:r>
          </a:p>
          <a:p>
            <a:pPr marL="342900" indent="-342900">
              <a:spcAft>
                <a:spcPts val="800"/>
              </a:spcAft>
              <a:buFont typeface="Wingdings" panose="05000000000000000000" pitchFamily="2" charset="2"/>
              <a:buChar char="§"/>
            </a:pPr>
            <a:r>
              <a:rPr lang="en-GB" sz="2000" dirty="0">
                <a:solidFill>
                  <a:srgbClr val="008080"/>
                </a:solidFill>
                <a:latin typeface="Roboto" panose="02000000000000000000" pitchFamily="2" charset="0"/>
                <a:ea typeface="Roboto" panose="02000000000000000000" pitchFamily="2" charset="0"/>
                <a:cs typeface="Roboto" panose="02000000000000000000" pitchFamily="2" charset="0"/>
              </a:rPr>
              <a:t>L</a:t>
            </a:r>
            <a:r>
              <a:rPr lang="en-GB" sz="2000" dirty="0">
                <a:solidFill>
                  <a:srgbClr val="008080"/>
                </a:solidFill>
                <a:effectLst/>
                <a:latin typeface="Roboto" panose="02000000000000000000" pitchFamily="2" charset="0"/>
                <a:ea typeface="Roboto" panose="02000000000000000000" pitchFamily="2" charset="0"/>
                <a:cs typeface="Roboto" panose="02000000000000000000" pitchFamily="2" charset="0"/>
              </a:rPr>
              <a:t>obbying to expedite upgrades; </a:t>
            </a:r>
          </a:p>
          <a:p>
            <a:pPr marL="342900" indent="-342900">
              <a:spcAft>
                <a:spcPts val="800"/>
              </a:spcAft>
              <a:buFont typeface="Wingdings" panose="05000000000000000000" pitchFamily="2" charset="2"/>
              <a:buChar char="§"/>
            </a:pPr>
            <a:r>
              <a:rPr lang="en-GB" sz="2000" dirty="0">
                <a:solidFill>
                  <a:srgbClr val="008080"/>
                </a:solidFill>
                <a:effectLst/>
                <a:latin typeface="Roboto" panose="02000000000000000000" pitchFamily="2" charset="0"/>
                <a:ea typeface="Roboto" panose="02000000000000000000" pitchFamily="2" charset="0"/>
                <a:cs typeface="Roboto" panose="02000000000000000000" pitchFamily="2" charset="0"/>
              </a:rPr>
              <a:t>Facilitating constraint mitigations like flexibility measures, microgrids, or alternative low carbon heat sources.</a:t>
            </a:r>
          </a:p>
        </p:txBody>
      </p:sp>
    </p:spTree>
    <p:extLst>
      <p:ext uri="{BB962C8B-B14F-4D97-AF65-F5344CB8AC3E}">
        <p14:creationId xmlns:p14="http://schemas.microsoft.com/office/powerpoint/2010/main" val="543419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Rectangle 112">
            <a:extLst>
              <a:ext uri="{FF2B5EF4-FFF2-40B4-BE49-F238E27FC236}">
                <a16:creationId xmlns:a16="http://schemas.microsoft.com/office/drawing/2014/main" id="{F00B2ACD-8481-4111-B61C-1DDE68AB67D2}"/>
              </a:ext>
            </a:extLst>
          </p:cNvPr>
          <p:cNvSpPr/>
          <p:nvPr/>
        </p:nvSpPr>
        <p:spPr>
          <a:xfrm>
            <a:off x="0" y="0"/>
            <a:ext cx="12192000" cy="884921"/>
          </a:xfrm>
          <a:prstGeom prst="rect">
            <a:avLst/>
          </a:prstGeom>
          <a:solidFill>
            <a:srgbClr val="008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C5A9BF6A-AF75-76C0-DEA1-B8B8A87E4F74}"/>
              </a:ext>
            </a:extLst>
          </p:cNvPr>
          <p:cNvSpPr txBox="1"/>
          <p:nvPr/>
        </p:nvSpPr>
        <p:spPr>
          <a:xfrm>
            <a:off x="148347" y="138129"/>
            <a:ext cx="8859466" cy="646331"/>
          </a:xfrm>
          <a:prstGeom prst="rect">
            <a:avLst/>
          </a:prstGeom>
          <a:noFill/>
        </p:spPr>
        <p:txBody>
          <a:bodyPr wrap="square">
            <a:spAutoFit/>
          </a:bodyPr>
          <a:lstStyle/>
          <a:p>
            <a:r>
              <a:rPr lang="en-GB" sz="3600" b="1" dirty="0">
                <a:solidFill>
                  <a:schemeClr val="bg1"/>
                </a:solidFill>
                <a:latin typeface="Roboto" panose="02000000000000000000" pitchFamily="2" charset="0"/>
                <a:ea typeface="Roboto" panose="02000000000000000000" pitchFamily="2" charset="0"/>
                <a:cs typeface="Roboto" panose="02000000000000000000" pitchFamily="2" charset="0"/>
              </a:rPr>
              <a:t>Final report </a:t>
            </a:r>
            <a:r>
              <a:rPr lang="en-GB" sz="3600" dirty="0">
                <a:solidFill>
                  <a:schemeClr val="bg1"/>
                </a:solidFill>
                <a:latin typeface="Roboto" panose="02000000000000000000" pitchFamily="2" charset="0"/>
                <a:ea typeface="Roboto" panose="02000000000000000000" pitchFamily="2" charset="0"/>
                <a:cs typeface="Roboto" panose="02000000000000000000" pitchFamily="2" charset="0"/>
              </a:rPr>
              <a:t>|</a:t>
            </a:r>
            <a:r>
              <a:rPr lang="en-GB" sz="3600" b="1"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en-GB" sz="3600" dirty="0">
                <a:solidFill>
                  <a:schemeClr val="bg1"/>
                </a:solidFill>
                <a:latin typeface="Roboto" panose="02000000000000000000" pitchFamily="2" charset="0"/>
                <a:ea typeface="Roboto" panose="02000000000000000000" pitchFamily="2" charset="0"/>
                <a:cs typeface="Roboto" panose="02000000000000000000" pitchFamily="2" charset="0"/>
              </a:rPr>
              <a:t>Key points</a:t>
            </a:r>
            <a:endParaRPr lang="en-GB" sz="36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080" name="Rectangle 1079">
            <a:extLst>
              <a:ext uri="{FF2B5EF4-FFF2-40B4-BE49-F238E27FC236}">
                <a16:creationId xmlns:a16="http://schemas.microsoft.com/office/drawing/2014/main" id="{078BDBB4-84CE-DBA3-DC54-225E5B9D3498}"/>
              </a:ext>
            </a:extLst>
          </p:cNvPr>
          <p:cNvSpPr/>
          <p:nvPr/>
        </p:nvSpPr>
        <p:spPr>
          <a:xfrm>
            <a:off x="0" y="6459369"/>
            <a:ext cx="12192000" cy="404761"/>
          </a:xfrm>
          <a:prstGeom prst="rect">
            <a:avLst/>
          </a:prstGeom>
          <a:solidFill>
            <a:srgbClr val="008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Roboto" panose="02000000000000000000" pitchFamily="2" charset="0"/>
              <a:ea typeface="Roboto" panose="02000000000000000000" pitchFamily="2" charset="0"/>
              <a:cs typeface="Roboto" panose="02000000000000000000" pitchFamily="2" charset="0"/>
            </a:endParaRPr>
          </a:p>
        </p:txBody>
      </p:sp>
      <p:grpSp>
        <p:nvGrpSpPr>
          <p:cNvPr id="1380" name="Group 1379">
            <a:extLst>
              <a:ext uri="{FF2B5EF4-FFF2-40B4-BE49-F238E27FC236}">
                <a16:creationId xmlns:a16="http://schemas.microsoft.com/office/drawing/2014/main" id="{BAA1368F-61BF-77CB-A7D3-9552527B81E8}"/>
              </a:ext>
            </a:extLst>
          </p:cNvPr>
          <p:cNvGrpSpPr/>
          <p:nvPr/>
        </p:nvGrpSpPr>
        <p:grpSpPr>
          <a:xfrm>
            <a:off x="11097683" y="6513554"/>
            <a:ext cx="1011528" cy="296390"/>
            <a:chOff x="11097683" y="6513554"/>
            <a:chExt cx="1011528" cy="296390"/>
          </a:xfrm>
        </p:grpSpPr>
        <p:sp>
          <p:nvSpPr>
            <p:cNvPr id="1082" name="Oval 1081">
              <a:extLst>
                <a:ext uri="{FF2B5EF4-FFF2-40B4-BE49-F238E27FC236}">
                  <a16:creationId xmlns:a16="http://schemas.microsoft.com/office/drawing/2014/main" id="{C45B63B2-3090-C319-5AD1-E25DDD631276}"/>
                </a:ext>
              </a:extLst>
            </p:cNvPr>
            <p:cNvSpPr/>
            <p:nvPr/>
          </p:nvSpPr>
          <p:spPr>
            <a:xfrm>
              <a:off x="11097683" y="6513554"/>
              <a:ext cx="308091" cy="29447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Roboto" panose="02000000000000000000" pitchFamily="2" charset="0"/>
                <a:ea typeface="Roboto" panose="02000000000000000000" pitchFamily="2" charset="0"/>
                <a:cs typeface="Roboto" panose="02000000000000000000" pitchFamily="2" charset="0"/>
              </a:endParaRPr>
            </a:p>
          </p:txBody>
        </p:sp>
        <p:sp>
          <p:nvSpPr>
            <p:cNvPr id="1084" name="Oval 1083">
              <a:extLst>
                <a:ext uri="{FF2B5EF4-FFF2-40B4-BE49-F238E27FC236}">
                  <a16:creationId xmlns:a16="http://schemas.microsoft.com/office/drawing/2014/main" id="{0E17DC78-E0CC-E450-B4B6-AC52B1CBF500}"/>
                </a:ext>
              </a:extLst>
            </p:cNvPr>
            <p:cNvSpPr/>
            <p:nvPr/>
          </p:nvSpPr>
          <p:spPr>
            <a:xfrm>
              <a:off x="11801120" y="6513554"/>
              <a:ext cx="308091" cy="29447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Roboto" panose="02000000000000000000" pitchFamily="2" charset="0"/>
                <a:ea typeface="Roboto" panose="02000000000000000000" pitchFamily="2" charset="0"/>
                <a:cs typeface="Roboto" panose="02000000000000000000" pitchFamily="2" charset="0"/>
              </a:endParaRPr>
            </a:p>
          </p:txBody>
        </p:sp>
        <p:pic>
          <p:nvPicPr>
            <p:cNvPr id="1085" name="Graphic 1084" descr="Electric Tower outline">
              <a:extLst>
                <a:ext uri="{FF2B5EF4-FFF2-40B4-BE49-F238E27FC236}">
                  <a16:creationId xmlns:a16="http://schemas.microsoft.com/office/drawing/2014/main" id="{3AA45023-0673-FD4B-F104-F2470A5843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21639" y="6536451"/>
              <a:ext cx="260179" cy="248684"/>
            </a:xfrm>
            <a:prstGeom prst="rect">
              <a:avLst/>
            </a:prstGeom>
          </p:spPr>
        </p:pic>
        <p:pic>
          <p:nvPicPr>
            <p:cNvPr id="1086" name="Graphic 1085" descr="Plugged Unplugged outline">
              <a:extLst>
                <a:ext uri="{FF2B5EF4-FFF2-40B4-BE49-F238E27FC236}">
                  <a16:creationId xmlns:a16="http://schemas.microsoft.com/office/drawing/2014/main" id="{A0D770C6-ACB2-5982-4988-94B3E0D117E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11816642" y="6545140"/>
              <a:ext cx="277046" cy="264804"/>
            </a:xfrm>
            <a:prstGeom prst="rect">
              <a:avLst/>
            </a:prstGeom>
          </p:spPr>
        </p:pic>
        <p:grpSp>
          <p:nvGrpSpPr>
            <p:cNvPr id="1379" name="Group 1378">
              <a:extLst>
                <a:ext uri="{FF2B5EF4-FFF2-40B4-BE49-F238E27FC236}">
                  <a16:creationId xmlns:a16="http://schemas.microsoft.com/office/drawing/2014/main" id="{0B6F3B84-277D-3FC3-82DF-BE65F2B3C97B}"/>
                </a:ext>
              </a:extLst>
            </p:cNvPr>
            <p:cNvGrpSpPr/>
            <p:nvPr/>
          </p:nvGrpSpPr>
          <p:grpSpPr>
            <a:xfrm>
              <a:off x="11449401" y="6513554"/>
              <a:ext cx="308091" cy="294479"/>
              <a:chOff x="11449401" y="6513554"/>
              <a:chExt cx="308091" cy="294479"/>
            </a:xfrm>
          </p:grpSpPr>
          <p:sp>
            <p:nvSpPr>
              <p:cNvPr id="1083" name="Oval 1082">
                <a:extLst>
                  <a:ext uri="{FF2B5EF4-FFF2-40B4-BE49-F238E27FC236}">
                    <a16:creationId xmlns:a16="http://schemas.microsoft.com/office/drawing/2014/main" id="{5A821A81-0FCB-EEF6-0CCC-CB6014217ECC}"/>
                  </a:ext>
                </a:extLst>
              </p:cNvPr>
              <p:cNvSpPr/>
              <p:nvPr/>
            </p:nvSpPr>
            <p:spPr>
              <a:xfrm>
                <a:off x="11449401" y="6513554"/>
                <a:ext cx="308091" cy="29447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Roboto" panose="02000000000000000000" pitchFamily="2" charset="0"/>
                  <a:ea typeface="Roboto" panose="02000000000000000000" pitchFamily="2" charset="0"/>
                  <a:cs typeface="Roboto" panose="02000000000000000000" pitchFamily="2" charset="0"/>
                </a:endParaRPr>
              </a:p>
            </p:txBody>
          </p:sp>
          <p:pic>
            <p:nvPicPr>
              <p:cNvPr id="1378" name="Picture 1377">
                <a:extLst>
                  <a:ext uri="{FF2B5EF4-FFF2-40B4-BE49-F238E27FC236}">
                    <a16:creationId xmlns:a16="http://schemas.microsoft.com/office/drawing/2014/main" id="{122D4072-5D9D-7948-9936-2EFA256A14C8}"/>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1500649" y="6548617"/>
                <a:ext cx="205593" cy="216373"/>
              </a:xfrm>
              <a:prstGeom prst="rect">
                <a:avLst/>
              </a:prstGeom>
            </p:spPr>
          </p:pic>
        </p:grpSp>
      </p:grpSp>
      <p:pic>
        <p:nvPicPr>
          <p:cNvPr id="1381" name="Picture 1380" descr="A green logo with text&#10;&#10;Description automatically generated">
            <a:extLst>
              <a:ext uri="{FF2B5EF4-FFF2-40B4-BE49-F238E27FC236}">
                <a16:creationId xmlns:a16="http://schemas.microsoft.com/office/drawing/2014/main" id="{97D87714-2992-B0CA-0E12-6819B8A97BFE}"/>
              </a:ext>
            </a:extLst>
          </p:cNvPr>
          <p:cNvPicPr>
            <a:picLocks noChangeAspect="1"/>
          </p:cNvPicPr>
          <p:nvPr/>
        </p:nvPicPr>
        <p:blipFill>
          <a:blip r:embed="rId8">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10637605" y="163303"/>
            <a:ext cx="1294470" cy="551688"/>
          </a:xfrm>
          <a:prstGeom prst="rect">
            <a:avLst/>
          </a:prstGeom>
        </p:spPr>
      </p:pic>
      <p:sp>
        <p:nvSpPr>
          <p:cNvPr id="3" name="TextBox 2">
            <a:extLst>
              <a:ext uri="{FF2B5EF4-FFF2-40B4-BE49-F238E27FC236}">
                <a16:creationId xmlns:a16="http://schemas.microsoft.com/office/drawing/2014/main" id="{CEF38650-161F-4F53-A091-6850D4CF4BD3}"/>
              </a:ext>
            </a:extLst>
          </p:cNvPr>
          <p:cNvSpPr txBox="1"/>
          <p:nvPr/>
        </p:nvSpPr>
        <p:spPr>
          <a:xfrm>
            <a:off x="259925" y="5045596"/>
            <a:ext cx="11672150" cy="707886"/>
          </a:xfrm>
          <a:prstGeom prst="rect">
            <a:avLst/>
          </a:prstGeom>
          <a:solidFill>
            <a:srgbClr val="008080"/>
          </a:solidFill>
        </p:spPr>
        <p:txBody>
          <a:bodyPr wrap="square" rtlCol="0">
            <a:spAutoFit/>
          </a:bodyPr>
          <a:lstStyle/>
          <a:p>
            <a:r>
              <a:rPr lang="en-GB" sz="2000" dirty="0">
                <a:solidFill>
                  <a:schemeClr val="bg1"/>
                </a:solidFill>
              </a:rPr>
              <a:t>Government and Ofgem now have a major programme of reform underway – including through their Transmission and Connections Action Plans. These present councils with strategic opportunities.</a:t>
            </a:r>
          </a:p>
        </p:txBody>
      </p:sp>
      <p:sp>
        <p:nvSpPr>
          <p:cNvPr id="7" name="Rectangle 6">
            <a:extLst>
              <a:ext uri="{FF2B5EF4-FFF2-40B4-BE49-F238E27FC236}">
                <a16:creationId xmlns:a16="http://schemas.microsoft.com/office/drawing/2014/main" id="{D9B60286-86D9-2744-92A5-DA120AB7AD9C}"/>
              </a:ext>
            </a:extLst>
          </p:cNvPr>
          <p:cNvSpPr/>
          <p:nvPr/>
        </p:nvSpPr>
        <p:spPr>
          <a:xfrm>
            <a:off x="406441" y="1500079"/>
            <a:ext cx="3682583" cy="3133083"/>
          </a:xfrm>
          <a:prstGeom prst="rect">
            <a:avLst/>
          </a:prstGeom>
          <a:solidFill>
            <a:schemeClr val="bg1"/>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rgbClr val="008080"/>
                </a:solidFill>
                <a:effectLst/>
                <a:latin typeface="Roboto" panose="02000000000000000000" pitchFamily="2" charset="0"/>
                <a:ea typeface="Roboto" panose="02000000000000000000" pitchFamily="2" charset="0"/>
                <a:cs typeface="Roboto" panose="02000000000000000000" pitchFamily="2" charset="0"/>
              </a:rPr>
              <a:t>Energy infrastructure must be seen through the same lens as other strategic infrastructure, with investment better aligned to local knowledge, ambition and decision-making. </a:t>
            </a:r>
          </a:p>
        </p:txBody>
      </p:sp>
      <p:sp>
        <p:nvSpPr>
          <p:cNvPr id="8" name="Rectangle 7">
            <a:extLst>
              <a:ext uri="{FF2B5EF4-FFF2-40B4-BE49-F238E27FC236}">
                <a16:creationId xmlns:a16="http://schemas.microsoft.com/office/drawing/2014/main" id="{01FDBB07-A5BA-F808-EAA0-57679587D0E5}"/>
              </a:ext>
            </a:extLst>
          </p:cNvPr>
          <p:cNvSpPr/>
          <p:nvPr/>
        </p:nvSpPr>
        <p:spPr>
          <a:xfrm>
            <a:off x="4270250" y="1499841"/>
            <a:ext cx="3682583" cy="3133083"/>
          </a:xfrm>
          <a:prstGeom prst="rect">
            <a:avLst/>
          </a:prstGeom>
          <a:solidFill>
            <a:schemeClr val="bg1"/>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rgbClr val="008080"/>
                </a:solidFill>
                <a:effectLst/>
                <a:latin typeface="Roboto" panose="02000000000000000000" pitchFamily="2" charset="0"/>
                <a:ea typeface="Roboto" panose="02000000000000000000" pitchFamily="2" charset="0"/>
                <a:cs typeface="Roboto" panose="02000000000000000000" pitchFamily="2" charset="0"/>
              </a:rPr>
              <a:t>Energy, development and transport are a triad of strategic spatial planning areas in which we have critical strategic interest. Whilst development and transport are more familiar, we’ll have opportunity to play a bigger role in energy in the future.</a:t>
            </a:r>
          </a:p>
        </p:txBody>
      </p:sp>
      <p:sp>
        <p:nvSpPr>
          <p:cNvPr id="11" name="Rectangle 10">
            <a:extLst>
              <a:ext uri="{FF2B5EF4-FFF2-40B4-BE49-F238E27FC236}">
                <a16:creationId xmlns:a16="http://schemas.microsoft.com/office/drawing/2014/main" id="{D583B763-C714-5008-4D15-FAA09552D4C1}"/>
              </a:ext>
            </a:extLst>
          </p:cNvPr>
          <p:cNvSpPr/>
          <p:nvPr/>
        </p:nvSpPr>
        <p:spPr>
          <a:xfrm>
            <a:off x="8134059" y="1499603"/>
            <a:ext cx="3682583" cy="3133083"/>
          </a:xfrm>
          <a:prstGeom prst="rect">
            <a:avLst/>
          </a:prstGeom>
          <a:solidFill>
            <a:schemeClr val="bg1"/>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rgbClr val="008080"/>
                </a:solidFill>
                <a:effectLst/>
                <a:latin typeface="Roboto" panose="02000000000000000000" pitchFamily="2" charset="0"/>
                <a:ea typeface="Roboto" panose="02000000000000000000" pitchFamily="2" charset="0"/>
                <a:cs typeface="Roboto" panose="02000000000000000000" pitchFamily="2" charset="0"/>
              </a:rPr>
              <a:t>Our ambitions for net zero, development and economic growth will require us to play a much more central role in local energy planning in the future – and strengthening our collaboration with energy networks will be essential.</a:t>
            </a:r>
          </a:p>
        </p:txBody>
      </p:sp>
    </p:spTree>
    <p:extLst>
      <p:ext uri="{BB962C8B-B14F-4D97-AF65-F5344CB8AC3E}">
        <p14:creationId xmlns:p14="http://schemas.microsoft.com/office/powerpoint/2010/main" val="3674726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3" name="Rectangle 112">
            <a:extLst>
              <a:ext uri="{FF2B5EF4-FFF2-40B4-BE49-F238E27FC236}">
                <a16:creationId xmlns:a16="http://schemas.microsoft.com/office/drawing/2014/main" id="{F00B2ACD-8481-4111-B61C-1DDE68AB67D2}"/>
              </a:ext>
            </a:extLst>
          </p:cNvPr>
          <p:cNvSpPr/>
          <p:nvPr/>
        </p:nvSpPr>
        <p:spPr>
          <a:xfrm>
            <a:off x="0" y="0"/>
            <a:ext cx="12192000" cy="884921"/>
          </a:xfrm>
          <a:prstGeom prst="rect">
            <a:avLst/>
          </a:prstGeom>
          <a:solidFill>
            <a:srgbClr val="008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C5A9BF6A-AF75-76C0-DEA1-B8B8A87E4F74}"/>
              </a:ext>
            </a:extLst>
          </p:cNvPr>
          <p:cNvSpPr txBox="1"/>
          <p:nvPr/>
        </p:nvSpPr>
        <p:spPr>
          <a:xfrm>
            <a:off x="148347" y="138129"/>
            <a:ext cx="8859466" cy="646331"/>
          </a:xfrm>
          <a:prstGeom prst="rect">
            <a:avLst/>
          </a:prstGeom>
          <a:noFill/>
        </p:spPr>
        <p:txBody>
          <a:bodyPr wrap="square">
            <a:spAutoFit/>
          </a:bodyPr>
          <a:lstStyle/>
          <a:p>
            <a:r>
              <a:rPr lang="en-GB" sz="3600" b="1" dirty="0">
                <a:solidFill>
                  <a:schemeClr val="bg1"/>
                </a:solidFill>
                <a:latin typeface="Roboto" panose="02000000000000000000" pitchFamily="2" charset="0"/>
                <a:ea typeface="Roboto" panose="02000000000000000000" pitchFamily="2" charset="0"/>
                <a:cs typeface="Roboto" panose="02000000000000000000" pitchFamily="2" charset="0"/>
              </a:rPr>
              <a:t>Report key points: </a:t>
            </a:r>
            <a:r>
              <a:rPr lang="en-GB" sz="3600" dirty="0">
                <a:solidFill>
                  <a:schemeClr val="bg1"/>
                </a:solidFill>
                <a:latin typeface="Roboto" panose="02000000000000000000" pitchFamily="2" charset="0"/>
                <a:ea typeface="Roboto" panose="02000000000000000000" pitchFamily="2" charset="0"/>
                <a:cs typeface="Roboto" panose="02000000000000000000" pitchFamily="2" charset="0"/>
              </a:rPr>
              <a:t>Recommendations</a:t>
            </a:r>
          </a:p>
        </p:txBody>
      </p:sp>
      <p:sp>
        <p:nvSpPr>
          <p:cNvPr id="1080" name="Rectangle 1079">
            <a:extLst>
              <a:ext uri="{FF2B5EF4-FFF2-40B4-BE49-F238E27FC236}">
                <a16:creationId xmlns:a16="http://schemas.microsoft.com/office/drawing/2014/main" id="{078BDBB4-84CE-DBA3-DC54-225E5B9D3498}"/>
              </a:ext>
            </a:extLst>
          </p:cNvPr>
          <p:cNvSpPr/>
          <p:nvPr/>
        </p:nvSpPr>
        <p:spPr>
          <a:xfrm>
            <a:off x="0" y="6459369"/>
            <a:ext cx="12192000" cy="404761"/>
          </a:xfrm>
          <a:prstGeom prst="rect">
            <a:avLst/>
          </a:prstGeom>
          <a:solidFill>
            <a:srgbClr val="008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Roboto" panose="02000000000000000000" pitchFamily="2" charset="0"/>
              <a:ea typeface="Roboto" panose="02000000000000000000" pitchFamily="2" charset="0"/>
              <a:cs typeface="Roboto" panose="02000000000000000000" pitchFamily="2" charset="0"/>
            </a:endParaRPr>
          </a:p>
        </p:txBody>
      </p:sp>
      <p:grpSp>
        <p:nvGrpSpPr>
          <p:cNvPr id="1380" name="Group 1379">
            <a:extLst>
              <a:ext uri="{FF2B5EF4-FFF2-40B4-BE49-F238E27FC236}">
                <a16:creationId xmlns:a16="http://schemas.microsoft.com/office/drawing/2014/main" id="{BAA1368F-61BF-77CB-A7D3-9552527B81E8}"/>
              </a:ext>
            </a:extLst>
          </p:cNvPr>
          <p:cNvGrpSpPr/>
          <p:nvPr/>
        </p:nvGrpSpPr>
        <p:grpSpPr>
          <a:xfrm>
            <a:off x="11097683" y="6513554"/>
            <a:ext cx="1011528" cy="296390"/>
            <a:chOff x="11097683" y="6513554"/>
            <a:chExt cx="1011528" cy="296390"/>
          </a:xfrm>
        </p:grpSpPr>
        <p:sp>
          <p:nvSpPr>
            <p:cNvPr id="1082" name="Oval 1081">
              <a:extLst>
                <a:ext uri="{FF2B5EF4-FFF2-40B4-BE49-F238E27FC236}">
                  <a16:creationId xmlns:a16="http://schemas.microsoft.com/office/drawing/2014/main" id="{C45B63B2-3090-C319-5AD1-E25DDD631276}"/>
                </a:ext>
              </a:extLst>
            </p:cNvPr>
            <p:cNvSpPr/>
            <p:nvPr/>
          </p:nvSpPr>
          <p:spPr>
            <a:xfrm>
              <a:off x="11097683" y="6513554"/>
              <a:ext cx="308091" cy="29447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Roboto" panose="02000000000000000000" pitchFamily="2" charset="0"/>
                <a:ea typeface="Roboto" panose="02000000000000000000" pitchFamily="2" charset="0"/>
                <a:cs typeface="Roboto" panose="02000000000000000000" pitchFamily="2" charset="0"/>
              </a:endParaRPr>
            </a:p>
          </p:txBody>
        </p:sp>
        <p:sp>
          <p:nvSpPr>
            <p:cNvPr id="1084" name="Oval 1083">
              <a:extLst>
                <a:ext uri="{FF2B5EF4-FFF2-40B4-BE49-F238E27FC236}">
                  <a16:creationId xmlns:a16="http://schemas.microsoft.com/office/drawing/2014/main" id="{0E17DC78-E0CC-E450-B4B6-AC52B1CBF500}"/>
                </a:ext>
              </a:extLst>
            </p:cNvPr>
            <p:cNvSpPr/>
            <p:nvPr/>
          </p:nvSpPr>
          <p:spPr>
            <a:xfrm>
              <a:off x="11801120" y="6513554"/>
              <a:ext cx="308091" cy="29447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Roboto" panose="02000000000000000000" pitchFamily="2" charset="0"/>
                <a:ea typeface="Roboto" panose="02000000000000000000" pitchFamily="2" charset="0"/>
                <a:cs typeface="Roboto" panose="02000000000000000000" pitchFamily="2" charset="0"/>
              </a:endParaRPr>
            </a:p>
          </p:txBody>
        </p:sp>
        <p:pic>
          <p:nvPicPr>
            <p:cNvPr id="1085" name="Graphic 1084" descr="Electric Tower outline">
              <a:extLst>
                <a:ext uri="{FF2B5EF4-FFF2-40B4-BE49-F238E27FC236}">
                  <a16:creationId xmlns:a16="http://schemas.microsoft.com/office/drawing/2014/main" id="{3AA45023-0673-FD4B-F104-F2470A5843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21639" y="6536451"/>
              <a:ext cx="260179" cy="248684"/>
            </a:xfrm>
            <a:prstGeom prst="rect">
              <a:avLst/>
            </a:prstGeom>
          </p:spPr>
        </p:pic>
        <p:pic>
          <p:nvPicPr>
            <p:cNvPr id="1086" name="Graphic 1085" descr="Plugged Unplugged outline">
              <a:extLst>
                <a:ext uri="{FF2B5EF4-FFF2-40B4-BE49-F238E27FC236}">
                  <a16:creationId xmlns:a16="http://schemas.microsoft.com/office/drawing/2014/main" id="{A0D770C6-ACB2-5982-4988-94B3E0D117E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11816642" y="6545140"/>
              <a:ext cx="277046" cy="264804"/>
            </a:xfrm>
            <a:prstGeom prst="rect">
              <a:avLst/>
            </a:prstGeom>
          </p:spPr>
        </p:pic>
        <p:grpSp>
          <p:nvGrpSpPr>
            <p:cNvPr id="1379" name="Group 1378">
              <a:extLst>
                <a:ext uri="{FF2B5EF4-FFF2-40B4-BE49-F238E27FC236}">
                  <a16:creationId xmlns:a16="http://schemas.microsoft.com/office/drawing/2014/main" id="{0B6F3B84-277D-3FC3-82DF-BE65F2B3C97B}"/>
                </a:ext>
              </a:extLst>
            </p:cNvPr>
            <p:cNvGrpSpPr/>
            <p:nvPr/>
          </p:nvGrpSpPr>
          <p:grpSpPr>
            <a:xfrm>
              <a:off x="11449401" y="6513554"/>
              <a:ext cx="308091" cy="294479"/>
              <a:chOff x="11449401" y="6513554"/>
              <a:chExt cx="308091" cy="294479"/>
            </a:xfrm>
          </p:grpSpPr>
          <p:sp>
            <p:nvSpPr>
              <p:cNvPr id="1083" name="Oval 1082">
                <a:extLst>
                  <a:ext uri="{FF2B5EF4-FFF2-40B4-BE49-F238E27FC236}">
                    <a16:creationId xmlns:a16="http://schemas.microsoft.com/office/drawing/2014/main" id="{5A821A81-0FCB-EEF6-0CCC-CB6014217ECC}"/>
                  </a:ext>
                </a:extLst>
              </p:cNvPr>
              <p:cNvSpPr/>
              <p:nvPr/>
            </p:nvSpPr>
            <p:spPr>
              <a:xfrm>
                <a:off x="11449401" y="6513554"/>
                <a:ext cx="308091" cy="29447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Roboto" panose="02000000000000000000" pitchFamily="2" charset="0"/>
                  <a:ea typeface="Roboto" panose="02000000000000000000" pitchFamily="2" charset="0"/>
                  <a:cs typeface="Roboto" panose="02000000000000000000" pitchFamily="2" charset="0"/>
                </a:endParaRPr>
              </a:p>
            </p:txBody>
          </p:sp>
          <p:pic>
            <p:nvPicPr>
              <p:cNvPr id="1378" name="Picture 1377">
                <a:extLst>
                  <a:ext uri="{FF2B5EF4-FFF2-40B4-BE49-F238E27FC236}">
                    <a16:creationId xmlns:a16="http://schemas.microsoft.com/office/drawing/2014/main" id="{122D4072-5D9D-7948-9936-2EFA256A14C8}"/>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1500649" y="6548617"/>
                <a:ext cx="205593" cy="216373"/>
              </a:xfrm>
              <a:prstGeom prst="rect">
                <a:avLst/>
              </a:prstGeom>
            </p:spPr>
          </p:pic>
        </p:grpSp>
      </p:grpSp>
      <p:pic>
        <p:nvPicPr>
          <p:cNvPr id="1381" name="Picture 1380" descr="A green logo with text&#10;&#10;Description automatically generated">
            <a:extLst>
              <a:ext uri="{FF2B5EF4-FFF2-40B4-BE49-F238E27FC236}">
                <a16:creationId xmlns:a16="http://schemas.microsoft.com/office/drawing/2014/main" id="{97D87714-2992-B0CA-0E12-6819B8A97BFE}"/>
              </a:ext>
            </a:extLst>
          </p:cNvPr>
          <p:cNvPicPr>
            <a:picLocks noChangeAspect="1"/>
          </p:cNvPicPr>
          <p:nvPr/>
        </p:nvPicPr>
        <p:blipFill>
          <a:blip r:embed="rId8">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10637605" y="163303"/>
            <a:ext cx="1294470" cy="551688"/>
          </a:xfrm>
          <a:prstGeom prst="rect">
            <a:avLst/>
          </a:prstGeom>
        </p:spPr>
      </p:pic>
      <p:sp>
        <p:nvSpPr>
          <p:cNvPr id="14" name="Rectangle 13">
            <a:extLst>
              <a:ext uri="{FF2B5EF4-FFF2-40B4-BE49-F238E27FC236}">
                <a16:creationId xmlns:a16="http://schemas.microsoft.com/office/drawing/2014/main" id="{90164AA9-47F4-26AA-0068-68F5104EC021}"/>
              </a:ext>
            </a:extLst>
          </p:cNvPr>
          <p:cNvSpPr/>
          <p:nvPr/>
        </p:nvSpPr>
        <p:spPr>
          <a:xfrm>
            <a:off x="279400" y="2016834"/>
            <a:ext cx="3733275" cy="1553942"/>
          </a:xfrm>
          <a:prstGeom prst="rect">
            <a:avLst/>
          </a:prstGeom>
          <a:solidFill>
            <a:srgbClr val="008080">
              <a:alpha val="39000"/>
            </a:srgbClr>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b="1" dirty="0">
                <a:effectLst/>
                <a:latin typeface="Roboto" panose="02000000000000000000" pitchFamily="2" charset="0"/>
                <a:ea typeface="Roboto" panose="02000000000000000000" pitchFamily="2" charset="0"/>
                <a:cs typeface="Roboto" panose="02000000000000000000" pitchFamily="2" charset="0"/>
              </a:rPr>
              <a:t>Establish regular quarterly strategic meetings with network operators</a:t>
            </a:r>
            <a:endParaRPr lang="en-GB" b="1" dirty="0">
              <a:latin typeface="Roboto" panose="02000000000000000000" pitchFamily="2" charset="0"/>
              <a:ea typeface="Roboto" panose="02000000000000000000" pitchFamily="2" charset="0"/>
              <a:cs typeface="Roboto" panose="02000000000000000000" pitchFamily="2" charset="0"/>
            </a:endParaRPr>
          </a:p>
        </p:txBody>
      </p:sp>
      <p:sp>
        <p:nvSpPr>
          <p:cNvPr id="15" name="Rectangle 14">
            <a:extLst>
              <a:ext uri="{FF2B5EF4-FFF2-40B4-BE49-F238E27FC236}">
                <a16:creationId xmlns:a16="http://schemas.microsoft.com/office/drawing/2014/main" id="{5073CF63-E18B-3573-F7CF-686CEF449F29}"/>
              </a:ext>
            </a:extLst>
          </p:cNvPr>
          <p:cNvSpPr/>
          <p:nvPr/>
        </p:nvSpPr>
        <p:spPr>
          <a:xfrm>
            <a:off x="4239100" y="2016834"/>
            <a:ext cx="3733275" cy="1553942"/>
          </a:xfrm>
          <a:prstGeom prst="rect">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b="1" dirty="0">
                <a:effectLst/>
                <a:latin typeface="Roboto" panose="02000000000000000000" pitchFamily="2" charset="0"/>
                <a:ea typeface="Roboto" panose="02000000000000000000" pitchFamily="2" charset="0"/>
                <a:cs typeface="Roboto" panose="02000000000000000000" pitchFamily="2" charset="0"/>
              </a:rPr>
              <a:t>Seize the opportunity of Regional Energy Strategic Planners</a:t>
            </a:r>
          </a:p>
        </p:txBody>
      </p:sp>
      <p:sp>
        <p:nvSpPr>
          <p:cNvPr id="16" name="Rectangle 15">
            <a:extLst>
              <a:ext uri="{FF2B5EF4-FFF2-40B4-BE49-F238E27FC236}">
                <a16:creationId xmlns:a16="http://schemas.microsoft.com/office/drawing/2014/main" id="{B04C1A99-C4E5-053B-E10F-82AE53096C07}"/>
              </a:ext>
            </a:extLst>
          </p:cNvPr>
          <p:cNvSpPr/>
          <p:nvPr/>
        </p:nvSpPr>
        <p:spPr>
          <a:xfrm>
            <a:off x="8198800" y="2016834"/>
            <a:ext cx="3733275" cy="1553942"/>
          </a:xfrm>
          <a:prstGeom prst="rect">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b="1" dirty="0">
                <a:effectLst/>
                <a:latin typeface="Roboto" panose="02000000000000000000" pitchFamily="2" charset="0"/>
                <a:ea typeface="Roboto" panose="02000000000000000000" pitchFamily="2" charset="0"/>
                <a:cs typeface="Roboto" panose="02000000000000000000" pitchFamily="2" charset="0"/>
              </a:rPr>
              <a:t>Strengthen the evidence on local investment need </a:t>
            </a:r>
            <a:r>
              <a:rPr lang="en-GB" sz="1800" dirty="0">
                <a:effectLst/>
                <a:latin typeface="Roboto" panose="02000000000000000000" pitchFamily="2" charset="0"/>
                <a:ea typeface="Roboto" panose="02000000000000000000" pitchFamily="2" charset="0"/>
                <a:cs typeface="Roboto" panose="02000000000000000000" pitchFamily="2" charset="0"/>
              </a:rPr>
              <a:t>through a cost-effective approach to a Local Area Energy Plan</a:t>
            </a:r>
            <a:endParaRPr lang="en-GB" b="1" dirty="0">
              <a:latin typeface="Roboto" panose="02000000000000000000" pitchFamily="2" charset="0"/>
              <a:ea typeface="Roboto" panose="02000000000000000000" pitchFamily="2" charset="0"/>
              <a:cs typeface="Roboto" panose="02000000000000000000" pitchFamily="2" charset="0"/>
            </a:endParaRPr>
          </a:p>
        </p:txBody>
      </p:sp>
      <p:sp>
        <p:nvSpPr>
          <p:cNvPr id="17" name="Rectangle 16">
            <a:extLst>
              <a:ext uri="{FF2B5EF4-FFF2-40B4-BE49-F238E27FC236}">
                <a16:creationId xmlns:a16="http://schemas.microsoft.com/office/drawing/2014/main" id="{FBDE9455-96C2-AB23-3D5F-E1B33F7DF917}"/>
              </a:ext>
            </a:extLst>
          </p:cNvPr>
          <p:cNvSpPr/>
          <p:nvPr/>
        </p:nvSpPr>
        <p:spPr>
          <a:xfrm>
            <a:off x="279400" y="3773513"/>
            <a:ext cx="3733275" cy="1553942"/>
          </a:xfrm>
          <a:prstGeom prst="rect">
            <a:avLst/>
          </a:prstGeom>
          <a:solidFill>
            <a:srgbClr val="008080">
              <a:alpha val="39000"/>
            </a:srgbClr>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b="1" dirty="0">
                <a:effectLst/>
                <a:latin typeface="Roboto" panose="02000000000000000000" pitchFamily="2" charset="0"/>
                <a:ea typeface="Roboto" panose="02000000000000000000" pitchFamily="2" charset="0"/>
                <a:cs typeface="Roboto" panose="02000000000000000000" pitchFamily="2" charset="0"/>
              </a:rPr>
              <a:t>Ensure that grid constraints and constraint mitigation measures are embedded in our strategies, policy and decision-making</a:t>
            </a:r>
            <a:endParaRPr lang="en-GB" b="1" dirty="0">
              <a:latin typeface="Roboto" panose="02000000000000000000" pitchFamily="2" charset="0"/>
              <a:ea typeface="Roboto" panose="02000000000000000000" pitchFamily="2" charset="0"/>
              <a:cs typeface="Roboto" panose="02000000000000000000" pitchFamily="2" charset="0"/>
            </a:endParaRPr>
          </a:p>
        </p:txBody>
      </p:sp>
      <p:sp>
        <p:nvSpPr>
          <p:cNvPr id="19" name="Rectangle 18">
            <a:extLst>
              <a:ext uri="{FF2B5EF4-FFF2-40B4-BE49-F238E27FC236}">
                <a16:creationId xmlns:a16="http://schemas.microsoft.com/office/drawing/2014/main" id="{31C0BB1F-F499-55C1-1146-504F4D8D1862}"/>
              </a:ext>
            </a:extLst>
          </p:cNvPr>
          <p:cNvSpPr/>
          <p:nvPr/>
        </p:nvSpPr>
        <p:spPr>
          <a:xfrm>
            <a:off x="4239100" y="3773513"/>
            <a:ext cx="3733275" cy="1553942"/>
          </a:xfrm>
          <a:prstGeom prst="rect">
            <a:avLst/>
          </a:prstGeom>
          <a:solidFill>
            <a:srgbClr val="008080">
              <a:alpha val="39000"/>
            </a:srgbClr>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b="1" dirty="0">
                <a:effectLst/>
                <a:latin typeface="Roboto" panose="02000000000000000000" pitchFamily="2" charset="0"/>
                <a:ea typeface="Roboto" panose="02000000000000000000" pitchFamily="2" charset="0"/>
                <a:cs typeface="Roboto" panose="02000000000000000000" pitchFamily="2" charset="0"/>
              </a:rPr>
              <a:t>Explore the opportunities of Ofgem’s Strategic Innovation Fund and our devolution asks </a:t>
            </a:r>
          </a:p>
        </p:txBody>
      </p:sp>
      <p:sp>
        <p:nvSpPr>
          <p:cNvPr id="20" name="Rectangle 19">
            <a:extLst>
              <a:ext uri="{FF2B5EF4-FFF2-40B4-BE49-F238E27FC236}">
                <a16:creationId xmlns:a16="http://schemas.microsoft.com/office/drawing/2014/main" id="{3A7A9F11-508E-3E7A-0287-DA2B07464801}"/>
              </a:ext>
            </a:extLst>
          </p:cNvPr>
          <p:cNvSpPr/>
          <p:nvPr/>
        </p:nvSpPr>
        <p:spPr>
          <a:xfrm>
            <a:off x="8198800" y="3773513"/>
            <a:ext cx="3733275" cy="1553942"/>
          </a:xfrm>
          <a:prstGeom prst="rect">
            <a:avLst/>
          </a:prstGeom>
          <a:solidFill>
            <a:srgbClr val="008080">
              <a:alpha val="39000"/>
            </a:srgbClr>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b="1" dirty="0">
                <a:effectLst/>
                <a:latin typeface="Roboto" panose="02000000000000000000" pitchFamily="2" charset="0"/>
                <a:ea typeface="Roboto" panose="02000000000000000000" pitchFamily="2" charset="0"/>
                <a:cs typeface="Roboto" panose="02000000000000000000" pitchFamily="2" charset="0"/>
              </a:rPr>
              <a:t>Lobby our MPs, government, Ofgem and network operators </a:t>
            </a:r>
            <a:endParaRPr lang="en-GB" b="1"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195028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5B6BCE-D8B1-EF28-3056-771D95FD3B5B}"/>
              </a:ext>
            </a:extLst>
          </p:cNvPr>
          <p:cNvSpPr/>
          <p:nvPr/>
        </p:nvSpPr>
        <p:spPr>
          <a:xfrm>
            <a:off x="0" y="-1"/>
            <a:ext cx="12192000" cy="6332375"/>
          </a:xfrm>
          <a:prstGeom prst="rect">
            <a:avLst/>
          </a:prstGeom>
          <a:solidFill>
            <a:srgbClr val="008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 name="Group 2">
            <a:extLst>
              <a:ext uri="{FF2B5EF4-FFF2-40B4-BE49-F238E27FC236}">
                <a16:creationId xmlns:a16="http://schemas.microsoft.com/office/drawing/2014/main" id="{24908742-41EA-349A-1D8D-4C9EDD008D53}"/>
              </a:ext>
            </a:extLst>
          </p:cNvPr>
          <p:cNvGrpSpPr/>
          <p:nvPr/>
        </p:nvGrpSpPr>
        <p:grpSpPr>
          <a:xfrm>
            <a:off x="8523602" y="5791421"/>
            <a:ext cx="914400" cy="914400"/>
            <a:chOff x="8948148" y="5756915"/>
            <a:chExt cx="914400" cy="914400"/>
          </a:xfrm>
        </p:grpSpPr>
        <p:sp>
          <p:nvSpPr>
            <p:cNvPr id="4" name="Oval 3">
              <a:extLst>
                <a:ext uri="{FF2B5EF4-FFF2-40B4-BE49-F238E27FC236}">
                  <a16:creationId xmlns:a16="http://schemas.microsoft.com/office/drawing/2014/main" id="{E90A669D-13F8-63A2-62DF-8FF697A31BA0}"/>
                </a:ext>
              </a:extLst>
            </p:cNvPr>
            <p:cNvSpPr/>
            <p:nvPr/>
          </p:nvSpPr>
          <p:spPr>
            <a:xfrm>
              <a:off x="8948148" y="5756915"/>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Graphic 4" descr="Electric Tower outline">
              <a:extLst>
                <a:ext uri="{FF2B5EF4-FFF2-40B4-BE49-F238E27FC236}">
                  <a16:creationId xmlns:a16="http://schemas.microsoft.com/office/drawing/2014/main" id="{E1CE9C25-DF39-E7AF-6EAD-D8758553C94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19248" y="5828015"/>
              <a:ext cx="772200" cy="772200"/>
            </a:xfrm>
            <a:prstGeom prst="rect">
              <a:avLst/>
            </a:prstGeom>
          </p:spPr>
        </p:pic>
      </p:grpSp>
      <p:grpSp>
        <p:nvGrpSpPr>
          <p:cNvPr id="6" name="Group 5">
            <a:extLst>
              <a:ext uri="{FF2B5EF4-FFF2-40B4-BE49-F238E27FC236}">
                <a16:creationId xmlns:a16="http://schemas.microsoft.com/office/drawing/2014/main" id="{CB47A3A4-85A1-7C22-A45C-A29BB2262BB4}"/>
              </a:ext>
            </a:extLst>
          </p:cNvPr>
          <p:cNvGrpSpPr/>
          <p:nvPr/>
        </p:nvGrpSpPr>
        <p:grpSpPr>
          <a:xfrm>
            <a:off x="10611368" y="5791421"/>
            <a:ext cx="914400" cy="914400"/>
            <a:chOff x="11035914" y="5756915"/>
            <a:chExt cx="914400" cy="914400"/>
          </a:xfrm>
        </p:grpSpPr>
        <p:sp>
          <p:nvSpPr>
            <p:cNvPr id="7" name="Oval 6">
              <a:extLst>
                <a:ext uri="{FF2B5EF4-FFF2-40B4-BE49-F238E27FC236}">
                  <a16:creationId xmlns:a16="http://schemas.microsoft.com/office/drawing/2014/main" id="{28582964-226E-9C00-C76C-BF3136FA1DCC}"/>
                </a:ext>
              </a:extLst>
            </p:cNvPr>
            <p:cNvSpPr/>
            <p:nvPr/>
          </p:nvSpPr>
          <p:spPr>
            <a:xfrm>
              <a:off x="11035914" y="5756915"/>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Graphic 10" descr="Plugged Unplugged outline">
              <a:extLst>
                <a:ext uri="{FF2B5EF4-FFF2-40B4-BE49-F238E27FC236}">
                  <a16:creationId xmlns:a16="http://schemas.microsoft.com/office/drawing/2014/main" id="{A8A53CE6-91AD-6FB9-012B-01A4889DD43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11076904" y="5812003"/>
              <a:ext cx="804225" cy="804223"/>
            </a:xfrm>
            <a:prstGeom prst="rect">
              <a:avLst/>
            </a:prstGeom>
          </p:spPr>
        </p:pic>
      </p:grpSp>
      <p:grpSp>
        <p:nvGrpSpPr>
          <p:cNvPr id="12" name="Group 11">
            <a:extLst>
              <a:ext uri="{FF2B5EF4-FFF2-40B4-BE49-F238E27FC236}">
                <a16:creationId xmlns:a16="http://schemas.microsoft.com/office/drawing/2014/main" id="{D8B4A1A6-ABD4-C327-28BB-1947FFD7A94C}"/>
              </a:ext>
            </a:extLst>
          </p:cNvPr>
          <p:cNvGrpSpPr/>
          <p:nvPr/>
        </p:nvGrpSpPr>
        <p:grpSpPr>
          <a:xfrm>
            <a:off x="9567485" y="5791421"/>
            <a:ext cx="914400" cy="914400"/>
            <a:chOff x="9992031" y="5756915"/>
            <a:chExt cx="914400" cy="914400"/>
          </a:xfrm>
        </p:grpSpPr>
        <p:sp>
          <p:nvSpPr>
            <p:cNvPr id="13" name="Oval 12">
              <a:extLst>
                <a:ext uri="{FF2B5EF4-FFF2-40B4-BE49-F238E27FC236}">
                  <a16:creationId xmlns:a16="http://schemas.microsoft.com/office/drawing/2014/main" id="{D496C259-E55C-5FB9-1AC2-3649E59AAD0E}"/>
                </a:ext>
              </a:extLst>
            </p:cNvPr>
            <p:cNvSpPr/>
            <p:nvPr/>
          </p:nvSpPr>
          <p:spPr>
            <a:xfrm>
              <a:off x="9992031" y="5756915"/>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4" name="Group 13">
              <a:extLst>
                <a:ext uri="{FF2B5EF4-FFF2-40B4-BE49-F238E27FC236}">
                  <a16:creationId xmlns:a16="http://schemas.microsoft.com/office/drawing/2014/main" id="{1C4C45CF-601A-1D2B-C2B7-CAA6E86FCED4}"/>
                </a:ext>
              </a:extLst>
            </p:cNvPr>
            <p:cNvGrpSpPr/>
            <p:nvPr/>
          </p:nvGrpSpPr>
          <p:grpSpPr>
            <a:xfrm>
              <a:off x="10153404" y="5911985"/>
              <a:ext cx="591653" cy="636453"/>
              <a:chOff x="572587" y="3365168"/>
              <a:chExt cx="637818" cy="682188"/>
            </a:xfrm>
          </p:grpSpPr>
          <p:sp>
            <p:nvSpPr>
              <p:cNvPr id="15" name="Rectangle: Top Corners Rounded 14">
                <a:extLst>
                  <a:ext uri="{FF2B5EF4-FFF2-40B4-BE49-F238E27FC236}">
                    <a16:creationId xmlns:a16="http://schemas.microsoft.com/office/drawing/2014/main" id="{82DC9C7A-E6F0-47D8-BAC4-D0F3661C3A69}"/>
                  </a:ext>
                </a:extLst>
              </p:cNvPr>
              <p:cNvSpPr/>
              <p:nvPr/>
            </p:nvSpPr>
            <p:spPr>
              <a:xfrm>
                <a:off x="572587" y="3626051"/>
                <a:ext cx="444088" cy="421305"/>
              </a:xfrm>
              <a:prstGeom prst="round2SameRect">
                <a:avLst/>
              </a:prstGeom>
              <a:no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Top Corners Rounded 15">
                <a:extLst>
                  <a:ext uri="{FF2B5EF4-FFF2-40B4-BE49-F238E27FC236}">
                    <a16:creationId xmlns:a16="http://schemas.microsoft.com/office/drawing/2014/main" id="{03D9D5C6-FF97-43D0-8F4D-99D0334CB5E4}"/>
                  </a:ext>
                </a:extLst>
              </p:cNvPr>
              <p:cNvSpPr/>
              <p:nvPr/>
            </p:nvSpPr>
            <p:spPr>
              <a:xfrm>
                <a:off x="621028" y="3776405"/>
                <a:ext cx="96714" cy="190828"/>
              </a:xfrm>
              <a:prstGeom prst="round2SameRect">
                <a:avLst>
                  <a:gd name="adj1" fmla="val 41288"/>
                  <a:gd name="adj2" fmla="val 0"/>
                </a:avLst>
              </a:prstGeom>
              <a:no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Top Corners Rounded 16">
                <a:extLst>
                  <a:ext uri="{FF2B5EF4-FFF2-40B4-BE49-F238E27FC236}">
                    <a16:creationId xmlns:a16="http://schemas.microsoft.com/office/drawing/2014/main" id="{19D7A7F2-2AD4-4B9B-C699-9ABDB472E57F}"/>
                  </a:ext>
                </a:extLst>
              </p:cNvPr>
              <p:cNvSpPr/>
              <p:nvPr/>
            </p:nvSpPr>
            <p:spPr>
              <a:xfrm>
                <a:off x="749562" y="3776405"/>
                <a:ext cx="96714" cy="190828"/>
              </a:xfrm>
              <a:prstGeom prst="round2SameRect">
                <a:avLst>
                  <a:gd name="adj1" fmla="val 41288"/>
                  <a:gd name="adj2" fmla="val 0"/>
                </a:avLst>
              </a:prstGeom>
              <a:no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Top Corners Rounded 17">
                <a:extLst>
                  <a:ext uri="{FF2B5EF4-FFF2-40B4-BE49-F238E27FC236}">
                    <a16:creationId xmlns:a16="http://schemas.microsoft.com/office/drawing/2014/main" id="{EF945648-CC1A-D2F8-FA63-E8A4F7FBD95B}"/>
                  </a:ext>
                </a:extLst>
              </p:cNvPr>
              <p:cNvSpPr/>
              <p:nvPr/>
            </p:nvSpPr>
            <p:spPr>
              <a:xfrm>
                <a:off x="878096" y="3776405"/>
                <a:ext cx="96714" cy="190828"/>
              </a:xfrm>
              <a:prstGeom prst="round2SameRect">
                <a:avLst>
                  <a:gd name="adj1" fmla="val 41288"/>
                  <a:gd name="adj2" fmla="val 0"/>
                </a:avLst>
              </a:prstGeom>
              <a:no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FF680FBC-52B6-4839-6423-7649CDEE84C0}"/>
                  </a:ext>
                </a:extLst>
              </p:cNvPr>
              <p:cNvSpPr/>
              <p:nvPr/>
            </p:nvSpPr>
            <p:spPr>
              <a:xfrm>
                <a:off x="618700" y="3922058"/>
                <a:ext cx="96714" cy="45719"/>
              </a:xfrm>
              <a:prstGeom prst="rect">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a:extLst>
                  <a:ext uri="{FF2B5EF4-FFF2-40B4-BE49-F238E27FC236}">
                    <a16:creationId xmlns:a16="http://schemas.microsoft.com/office/drawing/2014/main" id="{A83E2C80-D2D3-6E10-867B-429B97D3CB9D}"/>
                  </a:ext>
                </a:extLst>
              </p:cNvPr>
              <p:cNvSpPr/>
              <p:nvPr/>
            </p:nvSpPr>
            <p:spPr>
              <a:xfrm>
                <a:off x="749805" y="3922058"/>
                <a:ext cx="96714" cy="45719"/>
              </a:xfrm>
              <a:prstGeom prst="rect">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Rectangle 20">
                <a:extLst>
                  <a:ext uri="{FF2B5EF4-FFF2-40B4-BE49-F238E27FC236}">
                    <a16:creationId xmlns:a16="http://schemas.microsoft.com/office/drawing/2014/main" id="{3323A966-5B33-C801-931F-2A3E3E6E8CD3}"/>
                  </a:ext>
                </a:extLst>
              </p:cNvPr>
              <p:cNvSpPr/>
              <p:nvPr/>
            </p:nvSpPr>
            <p:spPr>
              <a:xfrm>
                <a:off x="876146" y="3922058"/>
                <a:ext cx="96714" cy="45719"/>
              </a:xfrm>
              <a:prstGeom prst="rect">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2" name="Straight Connector 21">
                <a:extLst>
                  <a:ext uri="{FF2B5EF4-FFF2-40B4-BE49-F238E27FC236}">
                    <a16:creationId xmlns:a16="http://schemas.microsoft.com/office/drawing/2014/main" id="{B42BEC08-86A8-5154-E15D-04FB593E1444}"/>
                  </a:ext>
                </a:extLst>
              </p:cNvPr>
              <p:cNvCxnSpPr/>
              <p:nvPr/>
            </p:nvCxnSpPr>
            <p:spPr>
              <a:xfrm>
                <a:off x="572587" y="3978349"/>
                <a:ext cx="444088"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3E768F-ED95-731C-7B2C-249FCCD2F686}"/>
                  </a:ext>
                </a:extLst>
              </p:cNvPr>
              <p:cNvCxnSpPr>
                <a:cxnSpLocks/>
              </p:cNvCxnSpPr>
              <p:nvPr/>
            </p:nvCxnSpPr>
            <p:spPr>
              <a:xfrm>
                <a:off x="585287" y="3660849"/>
                <a:ext cx="418013"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B8B4AC2-D373-22D3-A950-F8D60DB9D1FE}"/>
                  </a:ext>
                </a:extLst>
              </p:cNvPr>
              <p:cNvCxnSpPr>
                <a:cxnSpLocks/>
              </p:cNvCxnSpPr>
              <p:nvPr/>
            </p:nvCxnSpPr>
            <p:spPr>
              <a:xfrm>
                <a:off x="673409" y="3660849"/>
                <a:ext cx="0" cy="114128"/>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BC2B05C-B6E3-B7FB-682F-158A23CBDF12}"/>
                  </a:ext>
                </a:extLst>
              </p:cNvPr>
              <p:cNvCxnSpPr>
                <a:cxnSpLocks/>
              </p:cNvCxnSpPr>
              <p:nvPr/>
            </p:nvCxnSpPr>
            <p:spPr>
              <a:xfrm>
                <a:off x="797777" y="3657662"/>
                <a:ext cx="0" cy="114128"/>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3A08AF6-A8BD-A069-AEE2-1017DEC3189E}"/>
                  </a:ext>
                </a:extLst>
              </p:cNvPr>
              <p:cNvCxnSpPr>
                <a:cxnSpLocks/>
              </p:cNvCxnSpPr>
              <p:nvPr/>
            </p:nvCxnSpPr>
            <p:spPr>
              <a:xfrm>
                <a:off x="927679" y="3657662"/>
                <a:ext cx="0" cy="114128"/>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D360C9-0B5D-950C-1031-13C5339AB641}"/>
                  </a:ext>
                </a:extLst>
              </p:cNvPr>
              <p:cNvCxnSpPr>
                <a:cxnSpLocks/>
              </p:cNvCxnSpPr>
              <p:nvPr/>
            </p:nvCxnSpPr>
            <p:spPr>
              <a:xfrm>
                <a:off x="671821" y="3365168"/>
                <a:ext cx="0" cy="114128"/>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0183626-913B-DB9D-B0D6-55EF25CE1BA4}"/>
                  </a:ext>
                </a:extLst>
              </p:cNvPr>
              <p:cNvCxnSpPr>
                <a:cxnSpLocks/>
              </p:cNvCxnSpPr>
              <p:nvPr/>
            </p:nvCxnSpPr>
            <p:spPr>
              <a:xfrm>
                <a:off x="799364" y="3365168"/>
                <a:ext cx="0" cy="114128"/>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1682597-865F-5564-A7F2-2852CE45EAC0}"/>
                  </a:ext>
                </a:extLst>
              </p:cNvPr>
              <p:cNvCxnSpPr>
                <a:cxnSpLocks/>
              </p:cNvCxnSpPr>
              <p:nvPr/>
            </p:nvCxnSpPr>
            <p:spPr>
              <a:xfrm>
                <a:off x="923733" y="3365168"/>
                <a:ext cx="0" cy="114128"/>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4FBEFA33-AA9E-C52C-CD53-EEEE5AA4EAD4}"/>
                  </a:ext>
                </a:extLst>
              </p:cNvPr>
              <p:cNvSpPr/>
              <p:nvPr/>
            </p:nvSpPr>
            <p:spPr>
              <a:xfrm>
                <a:off x="630237" y="3432175"/>
                <a:ext cx="83582" cy="128045"/>
              </a:xfrm>
              <a:prstGeom prst="roundRect">
                <a:avLst>
                  <a:gd name="adj" fmla="val 33761"/>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ectangle: Rounded Corners 30">
                <a:extLst>
                  <a:ext uri="{FF2B5EF4-FFF2-40B4-BE49-F238E27FC236}">
                    <a16:creationId xmlns:a16="http://schemas.microsoft.com/office/drawing/2014/main" id="{F6E6F447-E091-B613-2163-109BD6DEC047}"/>
                  </a:ext>
                </a:extLst>
              </p:cNvPr>
              <p:cNvSpPr/>
              <p:nvPr/>
            </p:nvSpPr>
            <p:spPr>
              <a:xfrm>
                <a:off x="757067" y="3431196"/>
                <a:ext cx="83582" cy="128045"/>
              </a:xfrm>
              <a:prstGeom prst="roundRect">
                <a:avLst>
                  <a:gd name="adj" fmla="val 33761"/>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Rounded Corners 31">
                <a:extLst>
                  <a:ext uri="{FF2B5EF4-FFF2-40B4-BE49-F238E27FC236}">
                    <a16:creationId xmlns:a16="http://schemas.microsoft.com/office/drawing/2014/main" id="{AA78BE87-983B-05B8-D972-C3A5F5EB33CB}"/>
                  </a:ext>
                </a:extLst>
              </p:cNvPr>
              <p:cNvSpPr/>
              <p:nvPr/>
            </p:nvSpPr>
            <p:spPr>
              <a:xfrm>
                <a:off x="883897" y="3427042"/>
                <a:ext cx="83582" cy="128045"/>
              </a:xfrm>
              <a:prstGeom prst="roundRect">
                <a:avLst>
                  <a:gd name="adj" fmla="val 33761"/>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Left Bracket 32">
                <a:extLst>
                  <a:ext uri="{FF2B5EF4-FFF2-40B4-BE49-F238E27FC236}">
                    <a16:creationId xmlns:a16="http://schemas.microsoft.com/office/drawing/2014/main" id="{BFE83E77-B061-F934-476D-C56F96D13F37}"/>
                  </a:ext>
                </a:extLst>
              </p:cNvPr>
              <p:cNvSpPr/>
              <p:nvPr/>
            </p:nvSpPr>
            <p:spPr>
              <a:xfrm rot="5400000">
                <a:off x="648114" y="3577223"/>
                <a:ext cx="45719" cy="45719"/>
              </a:xfrm>
              <a:prstGeom prst="leftBracket">
                <a:avLst/>
              </a:prstGeom>
              <a:ln w="28575">
                <a:solidFill>
                  <a:srgbClr val="0080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4" name="Left Bracket 33">
                <a:extLst>
                  <a:ext uri="{FF2B5EF4-FFF2-40B4-BE49-F238E27FC236}">
                    <a16:creationId xmlns:a16="http://schemas.microsoft.com/office/drawing/2014/main" id="{4C5702DB-B238-46DE-B2F6-E0CA33B42799}"/>
                  </a:ext>
                </a:extLst>
              </p:cNvPr>
              <p:cNvSpPr/>
              <p:nvPr/>
            </p:nvSpPr>
            <p:spPr>
              <a:xfrm rot="5400000">
                <a:off x="777088" y="3576956"/>
                <a:ext cx="45719" cy="45719"/>
              </a:xfrm>
              <a:prstGeom prst="leftBracket">
                <a:avLst/>
              </a:prstGeom>
              <a:ln w="28575">
                <a:solidFill>
                  <a:srgbClr val="0080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5" name="Left Bracket 34">
                <a:extLst>
                  <a:ext uri="{FF2B5EF4-FFF2-40B4-BE49-F238E27FC236}">
                    <a16:creationId xmlns:a16="http://schemas.microsoft.com/office/drawing/2014/main" id="{08698136-3131-9642-184C-156F8ADF59FC}"/>
                  </a:ext>
                </a:extLst>
              </p:cNvPr>
              <p:cNvSpPr/>
              <p:nvPr/>
            </p:nvSpPr>
            <p:spPr>
              <a:xfrm rot="5400000">
                <a:off x="898982" y="3573341"/>
                <a:ext cx="45719" cy="45719"/>
              </a:xfrm>
              <a:prstGeom prst="leftBracket">
                <a:avLst/>
              </a:prstGeom>
              <a:ln w="28575">
                <a:solidFill>
                  <a:srgbClr val="0080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6" name="Rectangle: Top Corners Rounded 35">
                <a:extLst>
                  <a:ext uri="{FF2B5EF4-FFF2-40B4-BE49-F238E27FC236}">
                    <a16:creationId xmlns:a16="http://schemas.microsoft.com/office/drawing/2014/main" id="{989351E0-7C18-C82C-49A3-FE3A8D77BD49}"/>
                  </a:ext>
                </a:extLst>
              </p:cNvPr>
              <p:cNvSpPr/>
              <p:nvPr/>
            </p:nvSpPr>
            <p:spPr>
              <a:xfrm>
                <a:off x="1092572" y="3775866"/>
                <a:ext cx="117833" cy="271487"/>
              </a:xfrm>
              <a:prstGeom prst="round2SameRect">
                <a:avLst>
                  <a:gd name="adj1" fmla="val 41288"/>
                  <a:gd name="adj2" fmla="val 0"/>
                </a:avLst>
              </a:prstGeom>
              <a:no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Hexagon 36">
                <a:extLst>
                  <a:ext uri="{FF2B5EF4-FFF2-40B4-BE49-F238E27FC236}">
                    <a16:creationId xmlns:a16="http://schemas.microsoft.com/office/drawing/2014/main" id="{96092B48-87F1-66CB-2AC1-A9AC2AF1CBF7}"/>
                  </a:ext>
                </a:extLst>
              </p:cNvPr>
              <p:cNvSpPr/>
              <p:nvPr/>
            </p:nvSpPr>
            <p:spPr>
              <a:xfrm>
                <a:off x="887028" y="3365168"/>
                <a:ext cx="77273" cy="63832"/>
              </a:xfrm>
              <a:prstGeom prst="hexagon">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Hexagon 37">
                <a:extLst>
                  <a:ext uri="{FF2B5EF4-FFF2-40B4-BE49-F238E27FC236}">
                    <a16:creationId xmlns:a16="http://schemas.microsoft.com/office/drawing/2014/main" id="{2E54CC32-5DDD-18BE-E624-475F6BA80E5A}"/>
                  </a:ext>
                </a:extLst>
              </p:cNvPr>
              <p:cNvSpPr/>
              <p:nvPr/>
            </p:nvSpPr>
            <p:spPr>
              <a:xfrm>
                <a:off x="1112992" y="3365652"/>
                <a:ext cx="77273" cy="63832"/>
              </a:xfrm>
              <a:prstGeom prst="hexagon">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9" name="Straight Connector 38">
                <a:extLst>
                  <a:ext uri="{FF2B5EF4-FFF2-40B4-BE49-F238E27FC236}">
                    <a16:creationId xmlns:a16="http://schemas.microsoft.com/office/drawing/2014/main" id="{AC53A781-F0BB-08E0-C2AC-31F3ED7AF830}"/>
                  </a:ext>
                </a:extLst>
              </p:cNvPr>
              <p:cNvCxnSpPr>
                <a:cxnSpLocks/>
              </p:cNvCxnSpPr>
              <p:nvPr/>
            </p:nvCxnSpPr>
            <p:spPr>
              <a:xfrm>
                <a:off x="964301" y="3398673"/>
                <a:ext cx="148691" cy="484"/>
              </a:xfrm>
              <a:prstGeom prst="line">
                <a:avLst/>
              </a:prstGeom>
              <a:ln w="38100">
                <a:solidFill>
                  <a:srgbClr val="008080"/>
                </a:solidFill>
              </a:ln>
            </p:spPr>
            <p:style>
              <a:lnRef idx="1">
                <a:schemeClr val="accent1"/>
              </a:lnRef>
              <a:fillRef idx="0">
                <a:schemeClr val="accent1"/>
              </a:fillRef>
              <a:effectRef idx="0">
                <a:schemeClr val="accent1"/>
              </a:effectRef>
              <a:fontRef idx="minor">
                <a:schemeClr val="tx1"/>
              </a:fontRef>
            </p:style>
          </p:cxnSp>
          <p:sp>
            <p:nvSpPr>
              <p:cNvPr id="40" name="Left Bracket 39">
                <a:extLst>
                  <a:ext uri="{FF2B5EF4-FFF2-40B4-BE49-F238E27FC236}">
                    <a16:creationId xmlns:a16="http://schemas.microsoft.com/office/drawing/2014/main" id="{61F7A6BB-EDBF-05B1-2392-1FAB2FA98B1E}"/>
                  </a:ext>
                </a:extLst>
              </p:cNvPr>
              <p:cNvSpPr/>
              <p:nvPr/>
            </p:nvSpPr>
            <p:spPr>
              <a:xfrm rot="5400000">
                <a:off x="1130010" y="3731289"/>
                <a:ext cx="45719" cy="45719"/>
              </a:xfrm>
              <a:prstGeom prst="leftBracket">
                <a:avLst/>
              </a:prstGeom>
              <a:ln w="28575">
                <a:solidFill>
                  <a:srgbClr val="0080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cxnSp>
            <p:nvCxnSpPr>
              <p:cNvPr id="41" name="Straight Connector 40">
                <a:extLst>
                  <a:ext uri="{FF2B5EF4-FFF2-40B4-BE49-F238E27FC236}">
                    <a16:creationId xmlns:a16="http://schemas.microsoft.com/office/drawing/2014/main" id="{E0DC1F65-E879-CF61-34C7-97DBACF977F2}"/>
                  </a:ext>
                </a:extLst>
              </p:cNvPr>
              <p:cNvCxnSpPr>
                <a:cxnSpLocks/>
                <a:endCxn id="40" idx="1"/>
              </p:cNvCxnSpPr>
              <p:nvPr/>
            </p:nvCxnSpPr>
            <p:spPr>
              <a:xfrm>
                <a:off x="1151488" y="3434000"/>
                <a:ext cx="1381" cy="297289"/>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5417B51-4ACC-A2B7-1964-9A1BD515202B}"/>
                  </a:ext>
                </a:extLst>
              </p:cNvPr>
              <p:cNvCxnSpPr>
                <a:cxnSpLocks/>
              </p:cNvCxnSpPr>
              <p:nvPr/>
            </p:nvCxnSpPr>
            <p:spPr>
              <a:xfrm>
                <a:off x="1110208" y="3445711"/>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48DA436-6210-FD82-B800-46244DE75E29}"/>
                  </a:ext>
                </a:extLst>
              </p:cNvPr>
              <p:cNvCxnSpPr>
                <a:cxnSpLocks/>
              </p:cNvCxnSpPr>
              <p:nvPr/>
            </p:nvCxnSpPr>
            <p:spPr>
              <a:xfrm>
                <a:off x="1110208" y="3482977"/>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9565BD3-CF99-EAF0-8257-D43C723C5604}"/>
                  </a:ext>
                </a:extLst>
              </p:cNvPr>
              <p:cNvCxnSpPr>
                <a:cxnSpLocks/>
              </p:cNvCxnSpPr>
              <p:nvPr/>
            </p:nvCxnSpPr>
            <p:spPr>
              <a:xfrm>
                <a:off x="1110208" y="3520243"/>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1BC37D4-866F-03C1-65B9-29753D7719A2}"/>
                  </a:ext>
                </a:extLst>
              </p:cNvPr>
              <p:cNvCxnSpPr>
                <a:cxnSpLocks/>
              </p:cNvCxnSpPr>
              <p:nvPr/>
            </p:nvCxnSpPr>
            <p:spPr>
              <a:xfrm>
                <a:off x="1110208" y="3557509"/>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1D6C9F9-E448-6132-E42D-5E8A08D44245}"/>
                  </a:ext>
                </a:extLst>
              </p:cNvPr>
              <p:cNvCxnSpPr>
                <a:cxnSpLocks/>
              </p:cNvCxnSpPr>
              <p:nvPr/>
            </p:nvCxnSpPr>
            <p:spPr>
              <a:xfrm>
                <a:off x="1110208" y="3594775"/>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C44EE91-5949-05E5-45AD-FB9C720FEB1A}"/>
                  </a:ext>
                </a:extLst>
              </p:cNvPr>
              <p:cNvCxnSpPr>
                <a:cxnSpLocks/>
              </p:cNvCxnSpPr>
              <p:nvPr/>
            </p:nvCxnSpPr>
            <p:spPr>
              <a:xfrm>
                <a:off x="1110208" y="3632041"/>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A78AF7C-2221-1717-9C64-B49CEB9F1B4C}"/>
                  </a:ext>
                </a:extLst>
              </p:cNvPr>
              <p:cNvCxnSpPr>
                <a:cxnSpLocks/>
              </p:cNvCxnSpPr>
              <p:nvPr/>
            </p:nvCxnSpPr>
            <p:spPr>
              <a:xfrm>
                <a:off x="1110208" y="3669307"/>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1FB03BF-AACA-BC58-1EC0-7DAC5AEDCCD1}"/>
                  </a:ext>
                </a:extLst>
              </p:cNvPr>
              <p:cNvCxnSpPr>
                <a:cxnSpLocks/>
              </p:cNvCxnSpPr>
              <p:nvPr/>
            </p:nvCxnSpPr>
            <p:spPr>
              <a:xfrm>
                <a:off x="1110208" y="3706573"/>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6DFFE1FE-66FF-6C06-AAA2-0621ABD58E37}"/>
                  </a:ext>
                </a:extLst>
              </p:cNvPr>
              <p:cNvCxnSpPr>
                <a:cxnSpLocks/>
              </p:cNvCxnSpPr>
              <p:nvPr/>
            </p:nvCxnSpPr>
            <p:spPr>
              <a:xfrm>
                <a:off x="1092572" y="3944917"/>
                <a:ext cx="112031"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53D4E46-DDA9-7C23-0B2D-C7EF86C960FF}"/>
                  </a:ext>
                </a:extLst>
              </p:cNvPr>
              <p:cNvCxnSpPr>
                <a:cxnSpLocks/>
              </p:cNvCxnSpPr>
              <p:nvPr/>
            </p:nvCxnSpPr>
            <p:spPr>
              <a:xfrm>
                <a:off x="1098313" y="3978349"/>
                <a:ext cx="112031"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grpSp>
      </p:grpSp>
      <p:sp>
        <p:nvSpPr>
          <p:cNvPr id="9" name="TextBox 8">
            <a:extLst>
              <a:ext uri="{FF2B5EF4-FFF2-40B4-BE49-F238E27FC236}">
                <a16:creationId xmlns:a16="http://schemas.microsoft.com/office/drawing/2014/main" id="{E95880F2-E477-EBB0-14A3-D998A37F18D8}"/>
              </a:ext>
            </a:extLst>
          </p:cNvPr>
          <p:cNvSpPr txBox="1"/>
          <p:nvPr/>
        </p:nvSpPr>
        <p:spPr>
          <a:xfrm>
            <a:off x="677185" y="2942544"/>
            <a:ext cx="11057611" cy="769441"/>
          </a:xfrm>
          <a:prstGeom prst="rect">
            <a:avLst/>
          </a:prstGeom>
          <a:noFill/>
        </p:spPr>
        <p:txBody>
          <a:bodyPr wrap="square">
            <a:spAutoFit/>
          </a:bodyPr>
          <a:lstStyle/>
          <a:p>
            <a:r>
              <a:rPr lang="en-GB" sz="4400" b="1" dirty="0">
                <a:solidFill>
                  <a:schemeClr val="bg1"/>
                </a:solidFill>
                <a:latin typeface="Roboto" panose="02000000000000000000" pitchFamily="2" charset="0"/>
                <a:ea typeface="Roboto" panose="02000000000000000000" pitchFamily="2" charset="0"/>
                <a:cs typeface="Roboto" panose="02000000000000000000" pitchFamily="2" charset="0"/>
              </a:rPr>
              <a:t>3. Strategic Energy Plans</a:t>
            </a:r>
          </a:p>
        </p:txBody>
      </p:sp>
      <p:pic>
        <p:nvPicPr>
          <p:cNvPr id="10" name="Picture 9" descr="A green logo with text&#10;&#10;Description automatically generated">
            <a:extLst>
              <a:ext uri="{FF2B5EF4-FFF2-40B4-BE49-F238E27FC236}">
                <a16:creationId xmlns:a16="http://schemas.microsoft.com/office/drawing/2014/main" id="{2FFDF6B8-5679-2647-8615-E7F162125FFF}"/>
              </a:ext>
            </a:extLst>
          </p:cNvPr>
          <p:cNvPicPr>
            <a:picLocks noChangeAspect="1"/>
          </p:cNvPicPr>
          <p:nvPr/>
        </p:nvPicPr>
        <p:blipFill>
          <a:blip r:embed="rId7">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10637605" y="163303"/>
            <a:ext cx="1294470" cy="551688"/>
          </a:xfrm>
          <a:prstGeom prst="rect">
            <a:avLst/>
          </a:prstGeom>
        </p:spPr>
      </p:pic>
    </p:spTree>
    <p:extLst>
      <p:ext uri="{BB962C8B-B14F-4D97-AF65-F5344CB8AC3E}">
        <p14:creationId xmlns:p14="http://schemas.microsoft.com/office/powerpoint/2010/main" val="2289504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F9B3029B-D04C-DC86-1557-3537EEBCE5BC}"/>
              </a:ext>
            </a:extLst>
          </p:cNvPr>
          <p:cNvSpPr/>
          <p:nvPr/>
        </p:nvSpPr>
        <p:spPr>
          <a:xfrm>
            <a:off x="593226" y="1203158"/>
            <a:ext cx="11070379" cy="157212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ectangle 25">
            <a:extLst>
              <a:ext uri="{FF2B5EF4-FFF2-40B4-BE49-F238E27FC236}">
                <a16:creationId xmlns:a16="http://schemas.microsoft.com/office/drawing/2014/main" id="{86E3EF61-00C1-DDD2-8F88-46CC861A451E}"/>
              </a:ext>
            </a:extLst>
          </p:cNvPr>
          <p:cNvSpPr/>
          <p:nvPr/>
        </p:nvSpPr>
        <p:spPr>
          <a:xfrm>
            <a:off x="593226" y="3021649"/>
            <a:ext cx="11070379" cy="157212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8E3A6CEA-61B1-49A0-21A2-F9920EE1794B}"/>
              </a:ext>
            </a:extLst>
          </p:cNvPr>
          <p:cNvSpPr/>
          <p:nvPr/>
        </p:nvSpPr>
        <p:spPr>
          <a:xfrm>
            <a:off x="593226" y="4815064"/>
            <a:ext cx="11070379" cy="157212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8D8B6DE-067C-843E-5360-ACD40B8CCA51}"/>
              </a:ext>
            </a:extLst>
          </p:cNvPr>
          <p:cNvSpPr/>
          <p:nvPr/>
        </p:nvSpPr>
        <p:spPr>
          <a:xfrm>
            <a:off x="0" y="0"/>
            <a:ext cx="12192000" cy="884921"/>
          </a:xfrm>
          <a:prstGeom prst="rect">
            <a:avLst/>
          </a:prstGeom>
          <a:solidFill>
            <a:srgbClr val="008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F5A3CEF4-0999-1C7B-B4CD-20ACD3187E2E}"/>
              </a:ext>
            </a:extLst>
          </p:cNvPr>
          <p:cNvSpPr txBox="1"/>
          <p:nvPr/>
        </p:nvSpPr>
        <p:spPr>
          <a:xfrm>
            <a:off x="148346" y="138129"/>
            <a:ext cx="10229333" cy="646331"/>
          </a:xfrm>
          <a:prstGeom prst="rect">
            <a:avLst/>
          </a:prstGeom>
          <a:noFill/>
        </p:spPr>
        <p:txBody>
          <a:bodyPr wrap="square">
            <a:spAutoFit/>
          </a:bodyPr>
          <a:lstStyle/>
          <a:p>
            <a:r>
              <a:rPr lang="en-GB" sz="3600" b="1" dirty="0">
                <a:solidFill>
                  <a:schemeClr val="bg1"/>
                </a:solidFill>
                <a:latin typeface="Roboto" panose="02000000000000000000" pitchFamily="2" charset="0"/>
                <a:ea typeface="Roboto" panose="02000000000000000000" pitchFamily="2" charset="0"/>
                <a:cs typeface="Roboto" panose="02000000000000000000" pitchFamily="2" charset="0"/>
              </a:rPr>
              <a:t>The emerging strategic planning framework</a:t>
            </a:r>
            <a:endParaRPr lang="en-GB" sz="36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10" name="Picture 9" descr="A green logo with text&#10;&#10;Description automatically generated">
            <a:extLst>
              <a:ext uri="{FF2B5EF4-FFF2-40B4-BE49-F238E27FC236}">
                <a16:creationId xmlns:a16="http://schemas.microsoft.com/office/drawing/2014/main" id="{BEFE4F05-84D6-8B86-59E6-772C41F68CBB}"/>
              </a:ext>
            </a:extLst>
          </p:cNvPr>
          <p:cNvPicPr>
            <a:picLocks noChangeAspect="1"/>
          </p:cNvPicPr>
          <p:nvPr/>
        </p:nvPicPr>
        <p:blipFill>
          <a:blip r:embed="rId3">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10637605" y="163303"/>
            <a:ext cx="1294470" cy="551688"/>
          </a:xfrm>
          <a:prstGeom prst="rect">
            <a:avLst/>
          </a:prstGeom>
        </p:spPr>
      </p:pic>
      <p:sp>
        <p:nvSpPr>
          <p:cNvPr id="12" name="Rectangle 11">
            <a:extLst>
              <a:ext uri="{FF2B5EF4-FFF2-40B4-BE49-F238E27FC236}">
                <a16:creationId xmlns:a16="http://schemas.microsoft.com/office/drawing/2014/main" id="{4BC58500-033E-7085-DB50-D0F7BC5B50C0}"/>
              </a:ext>
            </a:extLst>
          </p:cNvPr>
          <p:cNvSpPr/>
          <p:nvPr/>
        </p:nvSpPr>
        <p:spPr>
          <a:xfrm>
            <a:off x="1919604" y="1623609"/>
            <a:ext cx="4629509" cy="884921"/>
          </a:xfrm>
          <a:prstGeom prst="rect">
            <a:avLst/>
          </a:prstGeom>
          <a:solidFill>
            <a:schemeClr val="bg1"/>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8080"/>
                </a:solidFill>
              </a:rPr>
              <a:t>Strategic Spatial Energy Plan (SSEP)</a:t>
            </a:r>
          </a:p>
        </p:txBody>
      </p:sp>
      <p:sp>
        <p:nvSpPr>
          <p:cNvPr id="13" name="Rectangle 12">
            <a:extLst>
              <a:ext uri="{FF2B5EF4-FFF2-40B4-BE49-F238E27FC236}">
                <a16:creationId xmlns:a16="http://schemas.microsoft.com/office/drawing/2014/main" id="{50EA2E36-338C-76A5-A7ED-4905BF63DE8A}"/>
              </a:ext>
            </a:extLst>
          </p:cNvPr>
          <p:cNvSpPr/>
          <p:nvPr/>
        </p:nvSpPr>
        <p:spPr>
          <a:xfrm>
            <a:off x="6841278" y="1623608"/>
            <a:ext cx="4629509" cy="884921"/>
          </a:xfrm>
          <a:prstGeom prst="rect">
            <a:avLst/>
          </a:prstGeom>
          <a:solidFill>
            <a:schemeClr val="bg1"/>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8080"/>
                </a:solidFill>
              </a:rPr>
              <a:t>Centralised Strategic Network Plan (CSNP)</a:t>
            </a:r>
          </a:p>
        </p:txBody>
      </p:sp>
      <p:sp>
        <p:nvSpPr>
          <p:cNvPr id="14" name="Rectangle 13">
            <a:extLst>
              <a:ext uri="{FF2B5EF4-FFF2-40B4-BE49-F238E27FC236}">
                <a16:creationId xmlns:a16="http://schemas.microsoft.com/office/drawing/2014/main" id="{DF76E291-0545-5316-BA59-399C7028898D}"/>
              </a:ext>
            </a:extLst>
          </p:cNvPr>
          <p:cNvSpPr/>
          <p:nvPr/>
        </p:nvSpPr>
        <p:spPr>
          <a:xfrm>
            <a:off x="4122287" y="5367122"/>
            <a:ext cx="4629509" cy="884921"/>
          </a:xfrm>
          <a:prstGeom prst="rect">
            <a:avLst/>
          </a:prstGeom>
          <a:solidFill>
            <a:schemeClr val="bg1"/>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8080"/>
                </a:solidFill>
              </a:rPr>
              <a:t>Local Area Energy Plans (LAEPs)</a:t>
            </a:r>
            <a:endParaRPr lang="en-GB" dirty="0">
              <a:solidFill>
                <a:srgbClr val="008080"/>
              </a:solidFill>
            </a:endParaRPr>
          </a:p>
        </p:txBody>
      </p:sp>
      <p:cxnSp>
        <p:nvCxnSpPr>
          <p:cNvPr id="16" name="Connector: Elbow 15">
            <a:extLst>
              <a:ext uri="{FF2B5EF4-FFF2-40B4-BE49-F238E27FC236}">
                <a16:creationId xmlns:a16="http://schemas.microsoft.com/office/drawing/2014/main" id="{24B958A2-1E78-E6FA-0E32-86103420D3BA}"/>
              </a:ext>
            </a:extLst>
          </p:cNvPr>
          <p:cNvCxnSpPr>
            <a:cxnSpLocks/>
          </p:cNvCxnSpPr>
          <p:nvPr/>
        </p:nvCxnSpPr>
        <p:spPr>
          <a:xfrm>
            <a:off x="8751796" y="3785838"/>
            <a:ext cx="12700" cy="2058249"/>
          </a:xfrm>
          <a:prstGeom prst="bentConnector4">
            <a:avLst>
              <a:gd name="adj1" fmla="val 4177362"/>
              <a:gd name="adj2" fmla="val 99839"/>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Connector: Elbow 23">
            <a:extLst>
              <a:ext uri="{FF2B5EF4-FFF2-40B4-BE49-F238E27FC236}">
                <a16:creationId xmlns:a16="http://schemas.microsoft.com/office/drawing/2014/main" id="{A534B8E3-B298-C636-519E-D19AB50D2CFE}"/>
              </a:ext>
            </a:extLst>
          </p:cNvPr>
          <p:cNvCxnSpPr>
            <a:cxnSpLocks/>
          </p:cNvCxnSpPr>
          <p:nvPr/>
        </p:nvCxnSpPr>
        <p:spPr>
          <a:xfrm rot="10800000">
            <a:off x="4115936" y="3866150"/>
            <a:ext cx="12700" cy="2058249"/>
          </a:xfrm>
          <a:prstGeom prst="bentConnector4">
            <a:avLst>
              <a:gd name="adj1" fmla="val 4177362"/>
              <a:gd name="adj2" fmla="val 99839"/>
            </a:avLst>
          </a:prstGeom>
          <a:ln>
            <a:tailEnd type="triangle"/>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0DEC6FB0-25EF-6C06-D007-90EC59AF8EBF}"/>
              </a:ext>
            </a:extLst>
          </p:cNvPr>
          <p:cNvSpPr txBox="1"/>
          <p:nvPr/>
        </p:nvSpPr>
        <p:spPr>
          <a:xfrm>
            <a:off x="629509" y="1658292"/>
            <a:ext cx="1412016" cy="646331"/>
          </a:xfrm>
          <a:prstGeom prst="rect">
            <a:avLst/>
          </a:prstGeom>
          <a:noFill/>
        </p:spPr>
        <p:txBody>
          <a:bodyPr wrap="square" rtlCol="0">
            <a:spAutoFit/>
          </a:bodyPr>
          <a:lstStyle/>
          <a:p>
            <a:r>
              <a:rPr lang="en-GB" dirty="0"/>
              <a:t>National scale</a:t>
            </a:r>
          </a:p>
        </p:txBody>
      </p:sp>
      <p:sp>
        <p:nvSpPr>
          <p:cNvPr id="29" name="TextBox 28">
            <a:extLst>
              <a:ext uri="{FF2B5EF4-FFF2-40B4-BE49-F238E27FC236}">
                <a16:creationId xmlns:a16="http://schemas.microsoft.com/office/drawing/2014/main" id="{7C8896F5-B994-1DB1-6DA1-A94F2F478631}"/>
              </a:ext>
            </a:extLst>
          </p:cNvPr>
          <p:cNvSpPr txBox="1"/>
          <p:nvPr/>
        </p:nvSpPr>
        <p:spPr>
          <a:xfrm>
            <a:off x="629509" y="3532108"/>
            <a:ext cx="1412016" cy="646331"/>
          </a:xfrm>
          <a:prstGeom prst="rect">
            <a:avLst/>
          </a:prstGeom>
          <a:noFill/>
        </p:spPr>
        <p:txBody>
          <a:bodyPr wrap="square" rtlCol="0">
            <a:spAutoFit/>
          </a:bodyPr>
          <a:lstStyle/>
          <a:p>
            <a:r>
              <a:rPr lang="en-GB" dirty="0"/>
              <a:t>Regional scale</a:t>
            </a:r>
          </a:p>
        </p:txBody>
      </p:sp>
      <p:sp>
        <p:nvSpPr>
          <p:cNvPr id="30" name="TextBox 29">
            <a:extLst>
              <a:ext uri="{FF2B5EF4-FFF2-40B4-BE49-F238E27FC236}">
                <a16:creationId xmlns:a16="http://schemas.microsoft.com/office/drawing/2014/main" id="{137A4501-CAA0-C9EE-620F-45407A852EA3}"/>
              </a:ext>
            </a:extLst>
          </p:cNvPr>
          <p:cNvSpPr txBox="1"/>
          <p:nvPr/>
        </p:nvSpPr>
        <p:spPr>
          <a:xfrm>
            <a:off x="629509" y="5268763"/>
            <a:ext cx="1095150" cy="646331"/>
          </a:xfrm>
          <a:prstGeom prst="rect">
            <a:avLst/>
          </a:prstGeom>
          <a:noFill/>
        </p:spPr>
        <p:txBody>
          <a:bodyPr wrap="square" rtlCol="0">
            <a:spAutoFit/>
          </a:bodyPr>
          <a:lstStyle/>
          <a:p>
            <a:r>
              <a:rPr lang="en-GB" dirty="0"/>
              <a:t>Local scale</a:t>
            </a:r>
          </a:p>
        </p:txBody>
      </p:sp>
      <p:cxnSp>
        <p:nvCxnSpPr>
          <p:cNvPr id="31" name="Connector: Elbow 30">
            <a:extLst>
              <a:ext uri="{FF2B5EF4-FFF2-40B4-BE49-F238E27FC236}">
                <a16:creationId xmlns:a16="http://schemas.microsoft.com/office/drawing/2014/main" id="{0D1DB9CB-57A2-9A64-4FA2-AC20FFA3C8B3}"/>
              </a:ext>
            </a:extLst>
          </p:cNvPr>
          <p:cNvCxnSpPr>
            <a:cxnSpLocks/>
          </p:cNvCxnSpPr>
          <p:nvPr/>
        </p:nvCxnSpPr>
        <p:spPr>
          <a:xfrm rot="16200000" flipV="1">
            <a:off x="3380285" y="2982651"/>
            <a:ext cx="955719" cy="540985"/>
          </a:xfrm>
          <a:prstGeom prst="bentConnector3">
            <a:avLst>
              <a:gd name="adj1" fmla="val 89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6" name="Connector: Elbow 35">
            <a:extLst>
              <a:ext uri="{FF2B5EF4-FFF2-40B4-BE49-F238E27FC236}">
                <a16:creationId xmlns:a16="http://schemas.microsoft.com/office/drawing/2014/main" id="{C03C2580-EC38-C7C3-D43B-9FA21CD43329}"/>
              </a:ext>
            </a:extLst>
          </p:cNvPr>
          <p:cNvCxnSpPr>
            <a:cxnSpLocks/>
          </p:cNvCxnSpPr>
          <p:nvPr/>
        </p:nvCxnSpPr>
        <p:spPr>
          <a:xfrm rot="5400000" flipH="1" flipV="1">
            <a:off x="8587665" y="2949250"/>
            <a:ext cx="872735" cy="524802"/>
          </a:xfrm>
          <a:prstGeom prst="bentConnector3">
            <a:avLst>
              <a:gd name="adj1" fmla="val -996"/>
            </a:avLst>
          </a:prstGeom>
          <a:ln>
            <a:headEnd type="triangle"/>
            <a:tailEnd type="none"/>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8CE703A3-164F-48FD-C9C2-191721B070A4}"/>
              </a:ext>
            </a:extLst>
          </p:cNvPr>
          <p:cNvSpPr/>
          <p:nvPr/>
        </p:nvSpPr>
        <p:spPr>
          <a:xfrm>
            <a:off x="4122288" y="3445462"/>
            <a:ext cx="4629509" cy="884921"/>
          </a:xfrm>
          <a:prstGeom prst="rect">
            <a:avLst/>
          </a:prstGeom>
          <a:solidFill>
            <a:schemeClr val="bg1"/>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8080"/>
                </a:solidFill>
              </a:rPr>
              <a:t>Regional Energy Strategic Plans (RESPs)</a:t>
            </a:r>
            <a:endParaRPr lang="en-GB" dirty="0">
              <a:solidFill>
                <a:srgbClr val="008080"/>
              </a:solidFill>
            </a:endParaRPr>
          </a:p>
        </p:txBody>
      </p:sp>
    </p:spTree>
    <p:extLst>
      <p:ext uri="{BB962C8B-B14F-4D97-AF65-F5344CB8AC3E}">
        <p14:creationId xmlns:p14="http://schemas.microsoft.com/office/powerpoint/2010/main" val="31260727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Rectangle 112">
            <a:extLst>
              <a:ext uri="{FF2B5EF4-FFF2-40B4-BE49-F238E27FC236}">
                <a16:creationId xmlns:a16="http://schemas.microsoft.com/office/drawing/2014/main" id="{F00B2ACD-8481-4111-B61C-1DDE68AB67D2}"/>
              </a:ext>
            </a:extLst>
          </p:cNvPr>
          <p:cNvSpPr/>
          <p:nvPr/>
        </p:nvSpPr>
        <p:spPr>
          <a:xfrm>
            <a:off x="0" y="0"/>
            <a:ext cx="12192000" cy="884921"/>
          </a:xfrm>
          <a:prstGeom prst="rect">
            <a:avLst/>
          </a:prstGeom>
          <a:solidFill>
            <a:srgbClr val="008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C5A9BF6A-AF75-76C0-DEA1-B8B8A87E4F74}"/>
              </a:ext>
            </a:extLst>
          </p:cNvPr>
          <p:cNvSpPr txBox="1"/>
          <p:nvPr/>
        </p:nvSpPr>
        <p:spPr>
          <a:xfrm>
            <a:off x="148347" y="138129"/>
            <a:ext cx="8859466" cy="646331"/>
          </a:xfrm>
          <a:prstGeom prst="rect">
            <a:avLst/>
          </a:prstGeom>
          <a:noFill/>
        </p:spPr>
        <p:txBody>
          <a:bodyPr wrap="square">
            <a:spAutoFit/>
          </a:bodyPr>
          <a:lstStyle/>
          <a:p>
            <a:r>
              <a:rPr lang="en-GB" sz="3600" b="1" dirty="0">
                <a:solidFill>
                  <a:schemeClr val="bg1"/>
                </a:solidFill>
                <a:latin typeface="Roboto" panose="02000000000000000000" pitchFamily="2" charset="0"/>
                <a:ea typeface="Roboto" panose="02000000000000000000" pitchFamily="2" charset="0"/>
                <a:cs typeface="Roboto" panose="02000000000000000000" pitchFamily="2" charset="0"/>
              </a:rPr>
              <a:t>What are RESPs?</a:t>
            </a:r>
            <a:endParaRPr lang="en-GB" sz="36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080" name="Rectangle 1079">
            <a:extLst>
              <a:ext uri="{FF2B5EF4-FFF2-40B4-BE49-F238E27FC236}">
                <a16:creationId xmlns:a16="http://schemas.microsoft.com/office/drawing/2014/main" id="{078BDBB4-84CE-DBA3-DC54-225E5B9D3498}"/>
              </a:ext>
            </a:extLst>
          </p:cNvPr>
          <p:cNvSpPr/>
          <p:nvPr/>
        </p:nvSpPr>
        <p:spPr>
          <a:xfrm>
            <a:off x="0" y="6459369"/>
            <a:ext cx="12192000" cy="404761"/>
          </a:xfrm>
          <a:prstGeom prst="rect">
            <a:avLst/>
          </a:prstGeom>
          <a:solidFill>
            <a:srgbClr val="008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Roboto" panose="02000000000000000000" pitchFamily="2" charset="0"/>
              <a:ea typeface="Roboto" panose="02000000000000000000" pitchFamily="2" charset="0"/>
              <a:cs typeface="Roboto" panose="02000000000000000000" pitchFamily="2" charset="0"/>
            </a:endParaRPr>
          </a:p>
        </p:txBody>
      </p:sp>
      <p:grpSp>
        <p:nvGrpSpPr>
          <p:cNvPr id="1380" name="Group 1379">
            <a:extLst>
              <a:ext uri="{FF2B5EF4-FFF2-40B4-BE49-F238E27FC236}">
                <a16:creationId xmlns:a16="http://schemas.microsoft.com/office/drawing/2014/main" id="{BAA1368F-61BF-77CB-A7D3-9552527B81E8}"/>
              </a:ext>
            </a:extLst>
          </p:cNvPr>
          <p:cNvGrpSpPr/>
          <p:nvPr/>
        </p:nvGrpSpPr>
        <p:grpSpPr>
          <a:xfrm>
            <a:off x="11097683" y="6513554"/>
            <a:ext cx="1011528" cy="296390"/>
            <a:chOff x="11097683" y="6513554"/>
            <a:chExt cx="1011528" cy="296390"/>
          </a:xfrm>
        </p:grpSpPr>
        <p:sp>
          <p:nvSpPr>
            <p:cNvPr id="1082" name="Oval 1081">
              <a:extLst>
                <a:ext uri="{FF2B5EF4-FFF2-40B4-BE49-F238E27FC236}">
                  <a16:creationId xmlns:a16="http://schemas.microsoft.com/office/drawing/2014/main" id="{C45B63B2-3090-C319-5AD1-E25DDD631276}"/>
                </a:ext>
              </a:extLst>
            </p:cNvPr>
            <p:cNvSpPr/>
            <p:nvPr/>
          </p:nvSpPr>
          <p:spPr>
            <a:xfrm>
              <a:off x="11097683" y="6513554"/>
              <a:ext cx="308091" cy="29447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Roboto" panose="02000000000000000000" pitchFamily="2" charset="0"/>
                <a:ea typeface="Roboto" panose="02000000000000000000" pitchFamily="2" charset="0"/>
                <a:cs typeface="Roboto" panose="02000000000000000000" pitchFamily="2" charset="0"/>
              </a:endParaRPr>
            </a:p>
          </p:txBody>
        </p:sp>
        <p:sp>
          <p:nvSpPr>
            <p:cNvPr id="1084" name="Oval 1083">
              <a:extLst>
                <a:ext uri="{FF2B5EF4-FFF2-40B4-BE49-F238E27FC236}">
                  <a16:creationId xmlns:a16="http://schemas.microsoft.com/office/drawing/2014/main" id="{0E17DC78-E0CC-E450-B4B6-AC52B1CBF500}"/>
                </a:ext>
              </a:extLst>
            </p:cNvPr>
            <p:cNvSpPr/>
            <p:nvPr/>
          </p:nvSpPr>
          <p:spPr>
            <a:xfrm>
              <a:off x="11801120" y="6513554"/>
              <a:ext cx="308091" cy="29447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Roboto" panose="02000000000000000000" pitchFamily="2" charset="0"/>
                <a:ea typeface="Roboto" panose="02000000000000000000" pitchFamily="2" charset="0"/>
                <a:cs typeface="Roboto" panose="02000000000000000000" pitchFamily="2" charset="0"/>
              </a:endParaRPr>
            </a:p>
          </p:txBody>
        </p:sp>
        <p:pic>
          <p:nvPicPr>
            <p:cNvPr id="1085" name="Graphic 1084" descr="Electric Tower outline">
              <a:extLst>
                <a:ext uri="{FF2B5EF4-FFF2-40B4-BE49-F238E27FC236}">
                  <a16:creationId xmlns:a16="http://schemas.microsoft.com/office/drawing/2014/main" id="{3AA45023-0673-FD4B-F104-F2470A5843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21639" y="6536451"/>
              <a:ext cx="260179" cy="248684"/>
            </a:xfrm>
            <a:prstGeom prst="rect">
              <a:avLst/>
            </a:prstGeom>
          </p:spPr>
        </p:pic>
        <p:pic>
          <p:nvPicPr>
            <p:cNvPr id="1086" name="Graphic 1085" descr="Plugged Unplugged outline">
              <a:extLst>
                <a:ext uri="{FF2B5EF4-FFF2-40B4-BE49-F238E27FC236}">
                  <a16:creationId xmlns:a16="http://schemas.microsoft.com/office/drawing/2014/main" id="{A0D770C6-ACB2-5982-4988-94B3E0D117E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11816642" y="6545140"/>
              <a:ext cx="277046" cy="264804"/>
            </a:xfrm>
            <a:prstGeom prst="rect">
              <a:avLst/>
            </a:prstGeom>
          </p:spPr>
        </p:pic>
        <p:grpSp>
          <p:nvGrpSpPr>
            <p:cNvPr id="1379" name="Group 1378">
              <a:extLst>
                <a:ext uri="{FF2B5EF4-FFF2-40B4-BE49-F238E27FC236}">
                  <a16:creationId xmlns:a16="http://schemas.microsoft.com/office/drawing/2014/main" id="{0B6F3B84-277D-3FC3-82DF-BE65F2B3C97B}"/>
                </a:ext>
              </a:extLst>
            </p:cNvPr>
            <p:cNvGrpSpPr/>
            <p:nvPr/>
          </p:nvGrpSpPr>
          <p:grpSpPr>
            <a:xfrm>
              <a:off x="11449401" y="6513554"/>
              <a:ext cx="308091" cy="294479"/>
              <a:chOff x="11449401" y="6513554"/>
              <a:chExt cx="308091" cy="294479"/>
            </a:xfrm>
          </p:grpSpPr>
          <p:sp>
            <p:nvSpPr>
              <p:cNvPr id="1083" name="Oval 1082">
                <a:extLst>
                  <a:ext uri="{FF2B5EF4-FFF2-40B4-BE49-F238E27FC236}">
                    <a16:creationId xmlns:a16="http://schemas.microsoft.com/office/drawing/2014/main" id="{5A821A81-0FCB-EEF6-0CCC-CB6014217ECC}"/>
                  </a:ext>
                </a:extLst>
              </p:cNvPr>
              <p:cNvSpPr/>
              <p:nvPr/>
            </p:nvSpPr>
            <p:spPr>
              <a:xfrm>
                <a:off x="11449401" y="6513554"/>
                <a:ext cx="308091" cy="29447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Roboto" panose="02000000000000000000" pitchFamily="2" charset="0"/>
                  <a:ea typeface="Roboto" panose="02000000000000000000" pitchFamily="2" charset="0"/>
                  <a:cs typeface="Roboto" panose="02000000000000000000" pitchFamily="2" charset="0"/>
                </a:endParaRPr>
              </a:p>
            </p:txBody>
          </p:sp>
          <p:pic>
            <p:nvPicPr>
              <p:cNvPr id="1378" name="Picture 1377">
                <a:extLst>
                  <a:ext uri="{FF2B5EF4-FFF2-40B4-BE49-F238E27FC236}">
                    <a16:creationId xmlns:a16="http://schemas.microsoft.com/office/drawing/2014/main" id="{122D4072-5D9D-7948-9936-2EFA256A14C8}"/>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1500649" y="6548617"/>
                <a:ext cx="205593" cy="216373"/>
              </a:xfrm>
              <a:prstGeom prst="rect">
                <a:avLst/>
              </a:prstGeom>
            </p:spPr>
          </p:pic>
        </p:grpSp>
      </p:grpSp>
      <p:pic>
        <p:nvPicPr>
          <p:cNvPr id="1381" name="Picture 1380" descr="A green logo with text&#10;&#10;Description automatically generated">
            <a:extLst>
              <a:ext uri="{FF2B5EF4-FFF2-40B4-BE49-F238E27FC236}">
                <a16:creationId xmlns:a16="http://schemas.microsoft.com/office/drawing/2014/main" id="{97D87714-2992-B0CA-0E12-6819B8A97BFE}"/>
              </a:ext>
            </a:extLst>
          </p:cNvPr>
          <p:cNvPicPr>
            <a:picLocks noChangeAspect="1"/>
          </p:cNvPicPr>
          <p:nvPr/>
        </p:nvPicPr>
        <p:blipFill>
          <a:blip r:embed="rId8">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10637605" y="163303"/>
            <a:ext cx="1294470" cy="551688"/>
          </a:xfrm>
          <a:prstGeom prst="rect">
            <a:avLst/>
          </a:prstGeom>
        </p:spPr>
      </p:pic>
      <p:sp>
        <p:nvSpPr>
          <p:cNvPr id="8" name="Rectangle 7">
            <a:extLst>
              <a:ext uri="{FF2B5EF4-FFF2-40B4-BE49-F238E27FC236}">
                <a16:creationId xmlns:a16="http://schemas.microsoft.com/office/drawing/2014/main" id="{8BF2EABB-F1D1-8468-260F-5D64ABBD83E3}"/>
              </a:ext>
            </a:extLst>
          </p:cNvPr>
          <p:cNvSpPr/>
          <p:nvPr/>
        </p:nvSpPr>
        <p:spPr>
          <a:xfrm>
            <a:off x="278954" y="1119845"/>
            <a:ext cx="5684934" cy="1575881"/>
          </a:xfrm>
          <a:prstGeom prst="rect">
            <a:avLst/>
          </a:prstGeom>
          <a:solidFill>
            <a:schemeClr val="bg1"/>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8080"/>
                </a:solidFill>
              </a:rPr>
              <a:t>Regional Energy Strategic Plans</a:t>
            </a:r>
            <a:r>
              <a:rPr lang="en-GB" dirty="0">
                <a:solidFill>
                  <a:srgbClr val="008080"/>
                </a:solidFill>
              </a:rPr>
              <a:t> were announced by Ofgem in November. </a:t>
            </a:r>
          </a:p>
        </p:txBody>
      </p:sp>
      <p:sp>
        <p:nvSpPr>
          <p:cNvPr id="9" name="Rectangle 8">
            <a:extLst>
              <a:ext uri="{FF2B5EF4-FFF2-40B4-BE49-F238E27FC236}">
                <a16:creationId xmlns:a16="http://schemas.microsoft.com/office/drawing/2014/main" id="{07F9A783-9F10-0C3E-391D-19B5BD999A79}"/>
              </a:ext>
            </a:extLst>
          </p:cNvPr>
          <p:cNvSpPr/>
          <p:nvPr/>
        </p:nvSpPr>
        <p:spPr>
          <a:xfrm>
            <a:off x="6243654" y="1119607"/>
            <a:ext cx="5684934" cy="1575881"/>
          </a:xfrm>
          <a:prstGeom prst="rect">
            <a:avLst/>
          </a:prstGeom>
          <a:solidFill>
            <a:schemeClr val="bg1"/>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rgbClr val="008080"/>
                </a:solidFill>
              </a:rPr>
              <a:t>They will be developed by </a:t>
            </a:r>
            <a:r>
              <a:rPr lang="en-GB" b="1" dirty="0">
                <a:solidFill>
                  <a:srgbClr val="008080"/>
                </a:solidFill>
              </a:rPr>
              <a:t>new regional strategic energy boards</a:t>
            </a:r>
            <a:r>
              <a:rPr lang="en-GB" dirty="0">
                <a:solidFill>
                  <a:srgbClr val="008080"/>
                </a:solidFill>
              </a:rPr>
              <a:t> (a new regional-scale form of governance for energy. These boards are being established by the new </a:t>
            </a:r>
            <a:r>
              <a:rPr lang="en-GB" b="1" dirty="0">
                <a:solidFill>
                  <a:srgbClr val="008080"/>
                </a:solidFill>
              </a:rPr>
              <a:t>National Energy System Operator (NESO).</a:t>
            </a:r>
          </a:p>
        </p:txBody>
      </p:sp>
      <p:sp>
        <p:nvSpPr>
          <p:cNvPr id="10" name="Rectangle 9">
            <a:extLst>
              <a:ext uri="{FF2B5EF4-FFF2-40B4-BE49-F238E27FC236}">
                <a16:creationId xmlns:a16="http://schemas.microsoft.com/office/drawing/2014/main" id="{84A68D4E-7814-07F4-37D0-B3595E62A6BC}"/>
              </a:ext>
            </a:extLst>
          </p:cNvPr>
          <p:cNvSpPr/>
          <p:nvPr/>
        </p:nvSpPr>
        <p:spPr>
          <a:xfrm>
            <a:off x="278954" y="2861241"/>
            <a:ext cx="5684934" cy="1575881"/>
          </a:xfrm>
          <a:prstGeom prst="rect">
            <a:avLst/>
          </a:prstGeom>
          <a:solidFill>
            <a:schemeClr val="bg1"/>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rgbClr val="008080"/>
                </a:solidFill>
              </a:rPr>
              <a:t>They will support planning at the regional scale, and will help </a:t>
            </a:r>
            <a:r>
              <a:rPr lang="en-GB" b="1" dirty="0">
                <a:solidFill>
                  <a:srgbClr val="008080"/>
                </a:solidFill>
              </a:rPr>
              <a:t>to coordinate local government and network companies</a:t>
            </a:r>
            <a:r>
              <a:rPr lang="en-GB" dirty="0">
                <a:solidFill>
                  <a:srgbClr val="008080"/>
                </a:solidFill>
              </a:rPr>
              <a:t> to better coordinate strategic infrastructure planning. </a:t>
            </a:r>
          </a:p>
        </p:txBody>
      </p:sp>
      <p:sp>
        <p:nvSpPr>
          <p:cNvPr id="11" name="Rectangle 10">
            <a:extLst>
              <a:ext uri="{FF2B5EF4-FFF2-40B4-BE49-F238E27FC236}">
                <a16:creationId xmlns:a16="http://schemas.microsoft.com/office/drawing/2014/main" id="{471A4A47-BBE9-FE8C-CCAF-774B39E6A98F}"/>
              </a:ext>
            </a:extLst>
          </p:cNvPr>
          <p:cNvSpPr/>
          <p:nvPr/>
        </p:nvSpPr>
        <p:spPr>
          <a:xfrm>
            <a:off x="6243654" y="2861003"/>
            <a:ext cx="5684934" cy="1575881"/>
          </a:xfrm>
          <a:prstGeom prst="rect">
            <a:avLst/>
          </a:prstGeom>
          <a:solidFill>
            <a:schemeClr val="bg1"/>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b="1" dirty="0">
                <a:solidFill>
                  <a:srgbClr val="008080"/>
                </a:solidFill>
              </a:rPr>
              <a:t>Councils will play an important role</a:t>
            </a:r>
            <a:r>
              <a:rPr lang="en-GB" dirty="0">
                <a:solidFill>
                  <a:srgbClr val="008080"/>
                </a:solidFill>
              </a:rPr>
              <a:t> in them by:</a:t>
            </a:r>
          </a:p>
          <a:p>
            <a:pPr marL="800100" lvl="1" indent="-342900">
              <a:buFont typeface="Wingdings" panose="05000000000000000000" pitchFamily="2" charset="2"/>
              <a:buChar char="§"/>
            </a:pPr>
            <a:r>
              <a:rPr lang="en-GB" dirty="0">
                <a:solidFill>
                  <a:srgbClr val="008080"/>
                </a:solidFill>
              </a:rPr>
              <a:t>Sharing our local spatial and data-led plans</a:t>
            </a:r>
          </a:p>
          <a:p>
            <a:pPr marL="800100" lvl="1" indent="-342900">
              <a:buFont typeface="Wingdings" panose="05000000000000000000" pitchFamily="2" charset="2"/>
              <a:buChar char="§"/>
            </a:pPr>
            <a:r>
              <a:rPr lang="en-GB" dirty="0">
                <a:solidFill>
                  <a:srgbClr val="008080"/>
                </a:solidFill>
              </a:rPr>
              <a:t>Helping to set their regional vision and direction</a:t>
            </a:r>
          </a:p>
          <a:p>
            <a:pPr marL="800100" lvl="1" indent="-342900">
              <a:buFont typeface="Wingdings" panose="05000000000000000000" pitchFamily="2" charset="2"/>
              <a:buChar char="§"/>
            </a:pPr>
            <a:r>
              <a:rPr lang="en-GB" dirty="0">
                <a:solidFill>
                  <a:srgbClr val="008080"/>
                </a:solidFill>
              </a:rPr>
              <a:t>Making decisions through the regional Strategic Board</a:t>
            </a:r>
          </a:p>
        </p:txBody>
      </p:sp>
      <p:pic>
        <p:nvPicPr>
          <p:cNvPr id="3" name="Picture 2">
            <a:extLst>
              <a:ext uri="{FF2B5EF4-FFF2-40B4-BE49-F238E27FC236}">
                <a16:creationId xmlns:a16="http://schemas.microsoft.com/office/drawing/2014/main" id="{A99449CE-0A8D-6874-3C38-1D5A9DE84EA3}"/>
              </a:ext>
            </a:extLst>
          </p:cNvPr>
          <p:cNvPicPr>
            <a:picLocks noChangeAspect="1"/>
          </p:cNvPicPr>
          <p:nvPr/>
        </p:nvPicPr>
        <p:blipFill>
          <a:blip r:embed="rId9"/>
          <a:stretch>
            <a:fillRect/>
          </a:stretch>
        </p:blipFill>
        <p:spPr>
          <a:xfrm>
            <a:off x="6477873" y="4602399"/>
            <a:ext cx="2500912" cy="1795819"/>
          </a:xfrm>
          <a:prstGeom prst="rect">
            <a:avLst/>
          </a:prstGeom>
        </p:spPr>
      </p:pic>
      <p:sp>
        <p:nvSpPr>
          <p:cNvPr id="13" name="Rectangle 12">
            <a:extLst>
              <a:ext uri="{FF2B5EF4-FFF2-40B4-BE49-F238E27FC236}">
                <a16:creationId xmlns:a16="http://schemas.microsoft.com/office/drawing/2014/main" id="{E6A28DF0-A42F-8769-4B32-2E5082D5C6FD}"/>
              </a:ext>
            </a:extLst>
          </p:cNvPr>
          <p:cNvSpPr/>
          <p:nvPr/>
        </p:nvSpPr>
        <p:spPr>
          <a:xfrm>
            <a:off x="2220688" y="4892297"/>
            <a:ext cx="3657600" cy="12037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b="1" dirty="0">
                <a:solidFill>
                  <a:srgbClr val="008080"/>
                </a:solidFill>
              </a:rPr>
              <a:t>For more info, </a:t>
            </a:r>
            <a:r>
              <a:rPr lang="en-GB" b="1" dirty="0" err="1">
                <a:solidFill>
                  <a:srgbClr val="008080"/>
                </a:solidFill>
              </a:rPr>
              <a:t>Regen’s</a:t>
            </a:r>
            <a:r>
              <a:rPr lang="en-GB" b="1" dirty="0">
                <a:solidFill>
                  <a:srgbClr val="008080"/>
                </a:solidFill>
              </a:rPr>
              <a:t> </a:t>
            </a:r>
            <a:r>
              <a:rPr lang="en-GB" b="1" i="1" dirty="0">
                <a:solidFill>
                  <a:srgbClr val="008080"/>
                </a:solidFill>
              </a:rPr>
              <a:t>Roadmap to RESP </a:t>
            </a:r>
            <a:r>
              <a:rPr lang="en-GB" b="1" dirty="0">
                <a:solidFill>
                  <a:srgbClr val="008080"/>
                </a:solidFill>
              </a:rPr>
              <a:t>is a helpful guide</a:t>
            </a:r>
            <a:endParaRPr lang="en-GB" i="1" dirty="0">
              <a:solidFill>
                <a:srgbClr val="008080"/>
              </a:solidFill>
            </a:endParaRPr>
          </a:p>
        </p:txBody>
      </p:sp>
      <p:sp>
        <p:nvSpPr>
          <p:cNvPr id="14" name="Isosceles Triangle 13">
            <a:extLst>
              <a:ext uri="{FF2B5EF4-FFF2-40B4-BE49-F238E27FC236}">
                <a16:creationId xmlns:a16="http://schemas.microsoft.com/office/drawing/2014/main" id="{6CC23B50-ABD7-8D3A-8D88-4D2CD4A0F81D}"/>
              </a:ext>
            </a:extLst>
          </p:cNvPr>
          <p:cNvSpPr/>
          <p:nvPr/>
        </p:nvSpPr>
        <p:spPr>
          <a:xfrm rot="5400000">
            <a:off x="5907317" y="5254171"/>
            <a:ext cx="478970" cy="404761"/>
          </a:xfrm>
          <a:prstGeom prst="triangle">
            <a:avLst/>
          </a:prstGeom>
          <a:solidFill>
            <a:srgbClr val="008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09700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Rectangle 112">
            <a:extLst>
              <a:ext uri="{FF2B5EF4-FFF2-40B4-BE49-F238E27FC236}">
                <a16:creationId xmlns:a16="http://schemas.microsoft.com/office/drawing/2014/main" id="{F00B2ACD-8481-4111-B61C-1DDE68AB67D2}"/>
              </a:ext>
            </a:extLst>
          </p:cNvPr>
          <p:cNvSpPr/>
          <p:nvPr/>
        </p:nvSpPr>
        <p:spPr>
          <a:xfrm>
            <a:off x="0" y="0"/>
            <a:ext cx="12192000" cy="884921"/>
          </a:xfrm>
          <a:prstGeom prst="rect">
            <a:avLst/>
          </a:prstGeom>
          <a:solidFill>
            <a:srgbClr val="008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C5A9BF6A-AF75-76C0-DEA1-B8B8A87E4F74}"/>
              </a:ext>
            </a:extLst>
          </p:cNvPr>
          <p:cNvSpPr txBox="1"/>
          <p:nvPr/>
        </p:nvSpPr>
        <p:spPr>
          <a:xfrm>
            <a:off x="148347" y="138129"/>
            <a:ext cx="8859466" cy="646331"/>
          </a:xfrm>
          <a:prstGeom prst="rect">
            <a:avLst/>
          </a:prstGeom>
          <a:noFill/>
        </p:spPr>
        <p:txBody>
          <a:bodyPr wrap="square">
            <a:spAutoFit/>
          </a:bodyPr>
          <a:lstStyle/>
          <a:p>
            <a:r>
              <a:rPr lang="en-GB" sz="3600" b="1" dirty="0">
                <a:solidFill>
                  <a:schemeClr val="bg1"/>
                </a:solidFill>
                <a:latin typeface="Roboto" panose="02000000000000000000" pitchFamily="2" charset="0"/>
                <a:ea typeface="Roboto" panose="02000000000000000000" pitchFamily="2" charset="0"/>
                <a:cs typeface="Roboto" panose="02000000000000000000" pitchFamily="2" charset="0"/>
              </a:rPr>
              <a:t>Local Area Energy Planning</a:t>
            </a:r>
            <a:endParaRPr lang="en-GB" sz="36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080" name="Rectangle 1079">
            <a:extLst>
              <a:ext uri="{FF2B5EF4-FFF2-40B4-BE49-F238E27FC236}">
                <a16:creationId xmlns:a16="http://schemas.microsoft.com/office/drawing/2014/main" id="{078BDBB4-84CE-DBA3-DC54-225E5B9D3498}"/>
              </a:ext>
            </a:extLst>
          </p:cNvPr>
          <p:cNvSpPr/>
          <p:nvPr/>
        </p:nvSpPr>
        <p:spPr>
          <a:xfrm>
            <a:off x="0" y="6459369"/>
            <a:ext cx="12192000" cy="404761"/>
          </a:xfrm>
          <a:prstGeom prst="rect">
            <a:avLst/>
          </a:prstGeom>
          <a:solidFill>
            <a:srgbClr val="008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Roboto" panose="02000000000000000000" pitchFamily="2" charset="0"/>
              <a:ea typeface="Roboto" panose="02000000000000000000" pitchFamily="2" charset="0"/>
              <a:cs typeface="Roboto" panose="02000000000000000000" pitchFamily="2" charset="0"/>
            </a:endParaRPr>
          </a:p>
        </p:txBody>
      </p:sp>
      <p:grpSp>
        <p:nvGrpSpPr>
          <p:cNvPr id="1380" name="Group 1379">
            <a:extLst>
              <a:ext uri="{FF2B5EF4-FFF2-40B4-BE49-F238E27FC236}">
                <a16:creationId xmlns:a16="http://schemas.microsoft.com/office/drawing/2014/main" id="{BAA1368F-61BF-77CB-A7D3-9552527B81E8}"/>
              </a:ext>
            </a:extLst>
          </p:cNvPr>
          <p:cNvGrpSpPr/>
          <p:nvPr/>
        </p:nvGrpSpPr>
        <p:grpSpPr>
          <a:xfrm>
            <a:off x="11097683" y="6513554"/>
            <a:ext cx="1011528" cy="296390"/>
            <a:chOff x="11097683" y="6513554"/>
            <a:chExt cx="1011528" cy="296390"/>
          </a:xfrm>
        </p:grpSpPr>
        <p:sp>
          <p:nvSpPr>
            <p:cNvPr id="1082" name="Oval 1081">
              <a:extLst>
                <a:ext uri="{FF2B5EF4-FFF2-40B4-BE49-F238E27FC236}">
                  <a16:creationId xmlns:a16="http://schemas.microsoft.com/office/drawing/2014/main" id="{C45B63B2-3090-C319-5AD1-E25DDD631276}"/>
                </a:ext>
              </a:extLst>
            </p:cNvPr>
            <p:cNvSpPr/>
            <p:nvPr/>
          </p:nvSpPr>
          <p:spPr>
            <a:xfrm>
              <a:off x="11097683" y="6513554"/>
              <a:ext cx="308091" cy="29447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Roboto" panose="02000000000000000000" pitchFamily="2" charset="0"/>
                <a:ea typeface="Roboto" panose="02000000000000000000" pitchFamily="2" charset="0"/>
                <a:cs typeface="Roboto" panose="02000000000000000000" pitchFamily="2" charset="0"/>
              </a:endParaRPr>
            </a:p>
          </p:txBody>
        </p:sp>
        <p:sp>
          <p:nvSpPr>
            <p:cNvPr id="1084" name="Oval 1083">
              <a:extLst>
                <a:ext uri="{FF2B5EF4-FFF2-40B4-BE49-F238E27FC236}">
                  <a16:creationId xmlns:a16="http://schemas.microsoft.com/office/drawing/2014/main" id="{0E17DC78-E0CC-E450-B4B6-AC52B1CBF500}"/>
                </a:ext>
              </a:extLst>
            </p:cNvPr>
            <p:cNvSpPr/>
            <p:nvPr/>
          </p:nvSpPr>
          <p:spPr>
            <a:xfrm>
              <a:off x="11801120" y="6513554"/>
              <a:ext cx="308091" cy="29447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Roboto" panose="02000000000000000000" pitchFamily="2" charset="0"/>
                <a:ea typeface="Roboto" panose="02000000000000000000" pitchFamily="2" charset="0"/>
                <a:cs typeface="Roboto" panose="02000000000000000000" pitchFamily="2" charset="0"/>
              </a:endParaRPr>
            </a:p>
          </p:txBody>
        </p:sp>
        <p:pic>
          <p:nvPicPr>
            <p:cNvPr id="1085" name="Graphic 1084" descr="Electric Tower outline">
              <a:extLst>
                <a:ext uri="{FF2B5EF4-FFF2-40B4-BE49-F238E27FC236}">
                  <a16:creationId xmlns:a16="http://schemas.microsoft.com/office/drawing/2014/main" id="{3AA45023-0673-FD4B-F104-F2470A5843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21639" y="6536451"/>
              <a:ext cx="260179" cy="248684"/>
            </a:xfrm>
            <a:prstGeom prst="rect">
              <a:avLst/>
            </a:prstGeom>
          </p:spPr>
        </p:pic>
        <p:pic>
          <p:nvPicPr>
            <p:cNvPr id="1086" name="Graphic 1085" descr="Plugged Unplugged outline">
              <a:extLst>
                <a:ext uri="{FF2B5EF4-FFF2-40B4-BE49-F238E27FC236}">
                  <a16:creationId xmlns:a16="http://schemas.microsoft.com/office/drawing/2014/main" id="{A0D770C6-ACB2-5982-4988-94B3E0D117E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11816642" y="6545140"/>
              <a:ext cx="277046" cy="264804"/>
            </a:xfrm>
            <a:prstGeom prst="rect">
              <a:avLst/>
            </a:prstGeom>
          </p:spPr>
        </p:pic>
        <p:grpSp>
          <p:nvGrpSpPr>
            <p:cNvPr id="1379" name="Group 1378">
              <a:extLst>
                <a:ext uri="{FF2B5EF4-FFF2-40B4-BE49-F238E27FC236}">
                  <a16:creationId xmlns:a16="http://schemas.microsoft.com/office/drawing/2014/main" id="{0B6F3B84-277D-3FC3-82DF-BE65F2B3C97B}"/>
                </a:ext>
              </a:extLst>
            </p:cNvPr>
            <p:cNvGrpSpPr/>
            <p:nvPr/>
          </p:nvGrpSpPr>
          <p:grpSpPr>
            <a:xfrm>
              <a:off x="11449401" y="6513554"/>
              <a:ext cx="308091" cy="294479"/>
              <a:chOff x="11449401" y="6513554"/>
              <a:chExt cx="308091" cy="294479"/>
            </a:xfrm>
          </p:grpSpPr>
          <p:sp>
            <p:nvSpPr>
              <p:cNvPr id="1083" name="Oval 1082">
                <a:extLst>
                  <a:ext uri="{FF2B5EF4-FFF2-40B4-BE49-F238E27FC236}">
                    <a16:creationId xmlns:a16="http://schemas.microsoft.com/office/drawing/2014/main" id="{5A821A81-0FCB-EEF6-0CCC-CB6014217ECC}"/>
                  </a:ext>
                </a:extLst>
              </p:cNvPr>
              <p:cNvSpPr/>
              <p:nvPr/>
            </p:nvSpPr>
            <p:spPr>
              <a:xfrm>
                <a:off x="11449401" y="6513554"/>
                <a:ext cx="308091" cy="29447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Roboto" panose="02000000000000000000" pitchFamily="2" charset="0"/>
                  <a:ea typeface="Roboto" panose="02000000000000000000" pitchFamily="2" charset="0"/>
                  <a:cs typeface="Roboto" panose="02000000000000000000" pitchFamily="2" charset="0"/>
                </a:endParaRPr>
              </a:p>
            </p:txBody>
          </p:sp>
          <p:pic>
            <p:nvPicPr>
              <p:cNvPr id="1378" name="Picture 1377">
                <a:extLst>
                  <a:ext uri="{FF2B5EF4-FFF2-40B4-BE49-F238E27FC236}">
                    <a16:creationId xmlns:a16="http://schemas.microsoft.com/office/drawing/2014/main" id="{122D4072-5D9D-7948-9936-2EFA256A14C8}"/>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1500649" y="6548617"/>
                <a:ext cx="205593" cy="216373"/>
              </a:xfrm>
              <a:prstGeom prst="rect">
                <a:avLst/>
              </a:prstGeom>
            </p:spPr>
          </p:pic>
        </p:grpSp>
      </p:grpSp>
      <p:pic>
        <p:nvPicPr>
          <p:cNvPr id="1381" name="Picture 1380" descr="A green logo with text&#10;&#10;Description automatically generated">
            <a:extLst>
              <a:ext uri="{FF2B5EF4-FFF2-40B4-BE49-F238E27FC236}">
                <a16:creationId xmlns:a16="http://schemas.microsoft.com/office/drawing/2014/main" id="{97D87714-2992-B0CA-0E12-6819B8A97BFE}"/>
              </a:ext>
            </a:extLst>
          </p:cNvPr>
          <p:cNvPicPr>
            <a:picLocks noChangeAspect="1"/>
          </p:cNvPicPr>
          <p:nvPr/>
        </p:nvPicPr>
        <p:blipFill>
          <a:blip r:embed="rId8">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10637605" y="163303"/>
            <a:ext cx="1294470" cy="551688"/>
          </a:xfrm>
          <a:prstGeom prst="rect">
            <a:avLst/>
          </a:prstGeom>
        </p:spPr>
      </p:pic>
      <p:sp>
        <p:nvSpPr>
          <p:cNvPr id="11" name="Rectangle 10">
            <a:extLst>
              <a:ext uri="{FF2B5EF4-FFF2-40B4-BE49-F238E27FC236}">
                <a16:creationId xmlns:a16="http://schemas.microsoft.com/office/drawing/2014/main" id="{BDD9A465-F159-3973-97C0-66332EF7AA4A}"/>
              </a:ext>
            </a:extLst>
          </p:cNvPr>
          <p:cNvSpPr/>
          <p:nvPr/>
        </p:nvSpPr>
        <p:spPr>
          <a:xfrm>
            <a:off x="444054" y="1108955"/>
            <a:ext cx="3682583" cy="2485145"/>
          </a:xfrm>
          <a:prstGeom prst="rect">
            <a:avLst/>
          </a:prstGeom>
          <a:solidFill>
            <a:schemeClr val="bg1"/>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700" dirty="0">
                <a:solidFill>
                  <a:srgbClr val="008080"/>
                </a:solidFill>
              </a:rPr>
              <a:t>This is a relatively new process. Using technical evidence on the whole energy system, and engagement with stakeholders, LAEPs provides an ‘action plan’ for energy using proactive, whole-systems, data-driven approach to energy planning</a:t>
            </a:r>
          </a:p>
        </p:txBody>
      </p:sp>
      <p:sp>
        <p:nvSpPr>
          <p:cNvPr id="18" name="Rectangle 17">
            <a:extLst>
              <a:ext uri="{FF2B5EF4-FFF2-40B4-BE49-F238E27FC236}">
                <a16:creationId xmlns:a16="http://schemas.microsoft.com/office/drawing/2014/main" id="{E59E7CAC-0511-031C-40BE-589A9ED0A413}"/>
              </a:ext>
            </a:extLst>
          </p:cNvPr>
          <p:cNvSpPr/>
          <p:nvPr/>
        </p:nvSpPr>
        <p:spPr>
          <a:xfrm>
            <a:off x="444053" y="3733190"/>
            <a:ext cx="3682583" cy="2587618"/>
          </a:xfrm>
          <a:prstGeom prst="rect">
            <a:avLst/>
          </a:prstGeom>
          <a:solidFill>
            <a:schemeClr val="bg1"/>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rgbClr val="008080"/>
                </a:solidFill>
              </a:rPr>
              <a:t>They aren’t statutory and aren’t therefore funded. Some areas have produced them already, but there’s a lot of inconsistency across the country both regarding whether an area has one, and the method by which they’re developed.</a:t>
            </a:r>
          </a:p>
        </p:txBody>
      </p:sp>
      <p:pic>
        <p:nvPicPr>
          <p:cNvPr id="1026" name="Picture 2" descr="LAEP+ | The award winning Net Zero planning tool by Advanced Infrastructure">
            <a:extLst>
              <a:ext uri="{FF2B5EF4-FFF2-40B4-BE49-F238E27FC236}">
                <a16:creationId xmlns:a16="http://schemas.microsoft.com/office/drawing/2014/main" id="{966DB144-7B53-59CC-D65C-F730EC296DA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26636" y="948421"/>
            <a:ext cx="5705073" cy="39661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You've declared a climate emergency .. now what? Local Area Energy Planning  case study in Manchester">
            <a:extLst>
              <a:ext uri="{FF2B5EF4-FFF2-40B4-BE49-F238E27FC236}">
                <a16:creationId xmlns:a16="http://schemas.microsoft.com/office/drawing/2014/main" id="{1BEA1AE2-DB51-137F-7CAA-3EF90777D13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01640" y="3241093"/>
            <a:ext cx="5283200" cy="29718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50B8E4A0-48E8-A122-732E-3186E3ABDCB3}"/>
              </a:ext>
            </a:extLst>
          </p:cNvPr>
          <p:cNvSpPr/>
          <p:nvPr/>
        </p:nvSpPr>
        <p:spPr>
          <a:xfrm>
            <a:off x="8249492" y="2723407"/>
            <a:ext cx="3682583" cy="1575881"/>
          </a:xfrm>
          <a:prstGeom prst="rect">
            <a:avLst/>
          </a:prstGeom>
          <a:solidFill>
            <a:schemeClr val="bg1"/>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8080"/>
                </a:solidFill>
              </a:rPr>
              <a:t>We’re about to commission a joint exercise with the SW Net Zero Hub for the early engagement stages of a Dorset LAEP</a:t>
            </a:r>
            <a:endParaRPr lang="en-GB" dirty="0">
              <a:solidFill>
                <a:srgbClr val="008080"/>
              </a:solidFill>
            </a:endParaRPr>
          </a:p>
        </p:txBody>
      </p:sp>
    </p:spTree>
    <p:extLst>
      <p:ext uri="{BB962C8B-B14F-4D97-AF65-F5344CB8AC3E}">
        <p14:creationId xmlns:p14="http://schemas.microsoft.com/office/powerpoint/2010/main" val="16269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5B6BCE-D8B1-EF28-3056-771D95FD3B5B}"/>
              </a:ext>
            </a:extLst>
          </p:cNvPr>
          <p:cNvSpPr/>
          <p:nvPr/>
        </p:nvSpPr>
        <p:spPr>
          <a:xfrm>
            <a:off x="0" y="-1"/>
            <a:ext cx="12192000" cy="6332375"/>
          </a:xfrm>
          <a:prstGeom prst="rect">
            <a:avLst/>
          </a:prstGeom>
          <a:solidFill>
            <a:srgbClr val="008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 name="Group 2">
            <a:extLst>
              <a:ext uri="{FF2B5EF4-FFF2-40B4-BE49-F238E27FC236}">
                <a16:creationId xmlns:a16="http://schemas.microsoft.com/office/drawing/2014/main" id="{24908742-41EA-349A-1D8D-4C9EDD008D53}"/>
              </a:ext>
            </a:extLst>
          </p:cNvPr>
          <p:cNvGrpSpPr/>
          <p:nvPr/>
        </p:nvGrpSpPr>
        <p:grpSpPr>
          <a:xfrm>
            <a:off x="8523602" y="5791421"/>
            <a:ext cx="914400" cy="914400"/>
            <a:chOff x="8948148" y="5756915"/>
            <a:chExt cx="914400" cy="914400"/>
          </a:xfrm>
        </p:grpSpPr>
        <p:sp>
          <p:nvSpPr>
            <p:cNvPr id="4" name="Oval 3">
              <a:extLst>
                <a:ext uri="{FF2B5EF4-FFF2-40B4-BE49-F238E27FC236}">
                  <a16:creationId xmlns:a16="http://schemas.microsoft.com/office/drawing/2014/main" id="{E90A669D-13F8-63A2-62DF-8FF697A31BA0}"/>
                </a:ext>
              </a:extLst>
            </p:cNvPr>
            <p:cNvSpPr/>
            <p:nvPr/>
          </p:nvSpPr>
          <p:spPr>
            <a:xfrm>
              <a:off x="8948148" y="5756915"/>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Graphic 4" descr="Electric Tower outline">
              <a:extLst>
                <a:ext uri="{FF2B5EF4-FFF2-40B4-BE49-F238E27FC236}">
                  <a16:creationId xmlns:a16="http://schemas.microsoft.com/office/drawing/2014/main" id="{E1CE9C25-DF39-E7AF-6EAD-D8758553C94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19248" y="5828015"/>
              <a:ext cx="772200" cy="772200"/>
            </a:xfrm>
            <a:prstGeom prst="rect">
              <a:avLst/>
            </a:prstGeom>
          </p:spPr>
        </p:pic>
      </p:grpSp>
      <p:grpSp>
        <p:nvGrpSpPr>
          <p:cNvPr id="6" name="Group 5">
            <a:extLst>
              <a:ext uri="{FF2B5EF4-FFF2-40B4-BE49-F238E27FC236}">
                <a16:creationId xmlns:a16="http://schemas.microsoft.com/office/drawing/2014/main" id="{CB47A3A4-85A1-7C22-A45C-A29BB2262BB4}"/>
              </a:ext>
            </a:extLst>
          </p:cNvPr>
          <p:cNvGrpSpPr/>
          <p:nvPr/>
        </p:nvGrpSpPr>
        <p:grpSpPr>
          <a:xfrm>
            <a:off x="10611368" y="5791421"/>
            <a:ext cx="914400" cy="914400"/>
            <a:chOff x="11035914" y="5756915"/>
            <a:chExt cx="914400" cy="914400"/>
          </a:xfrm>
        </p:grpSpPr>
        <p:sp>
          <p:nvSpPr>
            <p:cNvPr id="7" name="Oval 6">
              <a:extLst>
                <a:ext uri="{FF2B5EF4-FFF2-40B4-BE49-F238E27FC236}">
                  <a16:creationId xmlns:a16="http://schemas.microsoft.com/office/drawing/2014/main" id="{28582964-226E-9C00-C76C-BF3136FA1DCC}"/>
                </a:ext>
              </a:extLst>
            </p:cNvPr>
            <p:cNvSpPr/>
            <p:nvPr/>
          </p:nvSpPr>
          <p:spPr>
            <a:xfrm>
              <a:off x="11035914" y="5756915"/>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Graphic 10" descr="Plugged Unplugged outline">
              <a:extLst>
                <a:ext uri="{FF2B5EF4-FFF2-40B4-BE49-F238E27FC236}">
                  <a16:creationId xmlns:a16="http://schemas.microsoft.com/office/drawing/2014/main" id="{A8A53CE6-91AD-6FB9-012B-01A4889DD43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11076904" y="5812003"/>
              <a:ext cx="804225" cy="804223"/>
            </a:xfrm>
            <a:prstGeom prst="rect">
              <a:avLst/>
            </a:prstGeom>
          </p:spPr>
        </p:pic>
      </p:grpSp>
      <p:grpSp>
        <p:nvGrpSpPr>
          <p:cNvPr id="12" name="Group 11">
            <a:extLst>
              <a:ext uri="{FF2B5EF4-FFF2-40B4-BE49-F238E27FC236}">
                <a16:creationId xmlns:a16="http://schemas.microsoft.com/office/drawing/2014/main" id="{D8B4A1A6-ABD4-C327-28BB-1947FFD7A94C}"/>
              </a:ext>
            </a:extLst>
          </p:cNvPr>
          <p:cNvGrpSpPr/>
          <p:nvPr/>
        </p:nvGrpSpPr>
        <p:grpSpPr>
          <a:xfrm>
            <a:off x="9567485" y="5791421"/>
            <a:ext cx="914400" cy="914400"/>
            <a:chOff x="9992031" y="5756915"/>
            <a:chExt cx="914400" cy="914400"/>
          </a:xfrm>
        </p:grpSpPr>
        <p:sp>
          <p:nvSpPr>
            <p:cNvPr id="13" name="Oval 12">
              <a:extLst>
                <a:ext uri="{FF2B5EF4-FFF2-40B4-BE49-F238E27FC236}">
                  <a16:creationId xmlns:a16="http://schemas.microsoft.com/office/drawing/2014/main" id="{D496C259-E55C-5FB9-1AC2-3649E59AAD0E}"/>
                </a:ext>
              </a:extLst>
            </p:cNvPr>
            <p:cNvSpPr/>
            <p:nvPr/>
          </p:nvSpPr>
          <p:spPr>
            <a:xfrm>
              <a:off x="9992031" y="5756915"/>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4" name="Group 13">
              <a:extLst>
                <a:ext uri="{FF2B5EF4-FFF2-40B4-BE49-F238E27FC236}">
                  <a16:creationId xmlns:a16="http://schemas.microsoft.com/office/drawing/2014/main" id="{1C4C45CF-601A-1D2B-C2B7-CAA6E86FCED4}"/>
                </a:ext>
              </a:extLst>
            </p:cNvPr>
            <p:cNvGrpSpPr/>
            <p:nvPr/>
          </p:nvGrpSpPr>
          <p:grpSpPr>
            <a:xfrm>
              <a:off x="10153404" y="5911985"/>
              <a:ext cx="591653" cy="636453"/>
              <a:chOff x="572587" y="3365168"/>
              <a:chExt cx="637818" cy="682188"/>
            </a:xfrm>
          </p:grpSpPr>
          <p:sp>
            <p:nvSpPr>
              <p:cNvPr id="15" name="Rectangle: Top Corners Rounded 14">
                <a:extLst>
                  <a:ext uri="{FF2B5EF4-FFF2-40B4-BE49-F238E27FC236}">
                    <a16:creationId xmlns:a16="http://schemas.microsoft.com/office/drawing/2014/main" id="{82DC9C7A-E6F0-47D8-BAC4-D0F3661C3A69}"/>
                  </a:ext>
                </a:extLst>
              </p:cNvPr>
              <p:cNvSpPr/>
              <p:nvPr/>
            </p:nvSpPr>
            <p:spPr>
              <a:xfrm>
                <a:off x="572587" y="3626051"/>
                <a:ext cx="444088" cy="421305"/>
              </a:xfrm>
              <a:prstGeom prst="round2SameRect">
                <a:avLst/>
              </a:prstGeom>
              <a:no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Top Corners Rounded 15">
                <a:extLst>
                  <a:ext uri="{FF2B5EF4-FFF2-40B4-BE49-F238E27FC236}">
                    <a16:creationId xmlns:a16="http://schemas.microsoft.com/office/drawing/2014/main" id="{03D9D5C6-FF97-43D0-8F4D-99D0334CB5E4}"/>
                  </a:ext>
                </a:extLst>
              </p:cNvPr>
              <p:cNvSpPr/>
              <p:nvPr/>
            </p:nvSpPr>
            <p:spPr>
              <a:xfrm>
                <a:off x="621028" y="3776405"/>
                <a:ext cx="96714" cy="190828"/>
              </a:xfrm>
              <a:prstGeom prst="round2SameRect">
                <a:avLst>
                  <a:gd name="adj1" fmla="val 41288"/>
                  <a:gd name="adj2" fmla="val 0"/>
                </a:avLst>
              </a:prstGeom>
              <a:no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Top Corners Rounded 16">
                <a:extLst>
                  <a:ext uri="{FF2B5EF4-FFF2-40B4-BE49-F238E27FC236}">
                    <a16:creationId xmlns:a16="http://schemas.microsoft.com/office/drawing/2014/main" id="{19D7A7F2-2AD4-4B9B-C699-9ABDB472E57F}"/>
                  </a:ext>
                </a:extLst>
              </p:cNvPr>
              <p:cNvSpPr/>
              <p:nvPr/>
            </p:nvSpPr>
            <p:spPr>
              <a:xfrm>
                <a:off x="749562" y="3776405"/>
                <a:ext cx="96714" cy="190828"/>
              </a:xfrm>
              <a:prstGeom prst="round2SameRect">
                <a:avLst>
                  <a:gd name="adj1" fmla="val 41288"/>
                  <a:gd name="adj2" fmla="val 0"/>
                </a:avLst>
              </a:prstGeom>
              <a:no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Top Corners Rounded 17">
                <a:extLst>
                  <a:ext uri="{FF2B5EF4-FFF2-40B4-BE49-F238E27FC236}">
                    <a16:creationId xmlns:a16="http://schemas.microsoft.com/office/drawing/2014/main" id="{EF945648-CC1A-D2F8-FA63-E8A4F7FBD95B}"/>
                  </a:ext>
                </a:extLst>
              </p:cNvPr>
              <p:cNvSpPr/>
              <p:nvPr/>
            </p:nvSpPr>
            <p:spPr>
              <a:xfrm>
                <a:off x="878096" y="3776405"/>
                <a:ext cx="96714" cy="190828"/>
              </a:xfrm>
              <a:prstGeom prst="round2SameRect">
                <a:avLst>
                  <a:gd name="adj1" fmla="val 41288"/>
                  <a:gd name="adj2" fmla="val 0"/>
                </a:avLst>
              </a:prstGeom>
              <a:no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FF680FBC-52B6-4839-6423-7649CDEE84C0}"/>
                  </a:ext>
                </a:extLst>
              </p:cNvPr>
              <p:cNvSpPr/>
              <p:nvPr/>
            </p:nvSpPr>
            <p:spPr>
              <a:xfrm>
                <a:off x="618700" y="3922058"/>
                <a:ext cx="96714" cy="45719"/>
              </a:xfrm>
              <a:prstGeom prst="rect">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a:extLst>
                  <a:ext uri="{FF2B5EF4-FFF2-40B4-BE49-F238E27FC236}">
                    <a16:creationId xmlns:a16="http://schemas.microsoft.com/office/drawing/2014/main" id="{A83E2C80-D2D3-6E10-867B-429B97D3CB9D}"/>
                  </a:ext>
                </a:extLst>
              </p:cNvPr>
              <p:cNvSpPr/>
              <p:nvPr/>
            </p:nvSpPr>
            <p:spPr>
              <a:xfrm>
                <a:off x="749805" y="3922058"/>
                <a:ext cx="96714" cy="45719"/>
              </a:xfrm>
              <a:prstGeom prst="rect">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Rectangle 20">
                <a:extLst>
                  <a:ext uri="{FF2B5EF4-FFF2-40B4-BE49-F238E27FC236}">
                    <a16:creationId xmlns:a16="http://schemas.microsoft.com/office/drawing/2014/main" id="{3323A966-5B33-C801-931F-2A3E3E6E8CD3}"/>
                  </a:ext>
                </a:extLst>
              </p:cNvPr>
              <p:cNvSpPr/>
              <p:nvPr/>
            </p:nvSpPr>
            <p:spPr>
              <a:xfrm>
                <a:off x="876146" y="3922058"/>
                <a:ext cx="96714" cy="45719"/>
              </a:xfrm>
              <a:prstGeom prst="rect">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2" name="Straight Connector 21">
                <a:extLst>
                  <a:ext uri="{FF2B5EF4-FFF2-40B4-BE49-F238E27FC236}">
                    <a16:creationId xmlns:a16="http://schemas.microsoft.com/office/drawing/2014/main" id="{B42BEC08-86A8-5154-E15D-04FB593E1444}"/>
                  </a:ext>
                </a:extLst>
              </p:cNvPr>
              <p:cNvCxnSpPr/>
              <p:nvPr/>
            </p:nvCxnSpPr>
            <p:spPr>
              <a:xfrm>
                <a:off x="572587" y="3978349"/>
                <a:ext cx="444088"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3E768F-ED95-731C-7B2C-249FCCD2F686}"/>
                  </a:ext>
                </a:extLst>
              </p:cNvPr>
              <p:cNvCxnSpPr>
                <a:cxnSpLocks/>
              </p:cNvCxnSpPr>
              <p:nvPr/>
            </p:nvCxnSpPr>
            <p:spPr>
              <a:xfrm>
                <a:off x="585287" y="3660849"/>
                <a:ext cx="418013"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B8B4AC2-D373-22D3-A950-F8D60DB9D1FE}"/>
                  </a:ext>
                </a:extLst>
              </p:cNvPr>
              <p:cNvCxnSpPr>
                <a:cxnSpLocks/>
              </p:cNvCxnSpPr>
              <p:nvPr/>
            </p:nvCxnSpPr>
            <p:spPr>
              <a:xfrm>
                <a:off x="673409" y="3660849"/>
                <a:ext cx="0" cy="114128"/>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BC2B05C-B6E3-B7FB-682F-158A23CBDF12}"/>
                  </a:ext>
                </a:extLst>
              </p:cNvPr>
              <p:cNvCxnSpPr>
                <a:cxnSpLocks/>
              </p:cNvCxnSpPr>
              <p:nvPr/>
            </p:nvCxnSpPr>
            <p:spPr>
              <a:xfrm>
                <a:off x="797777" y="3657662"/>
                <a:ext cx="0" cy="114128"/>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3A08AF6-A8BD-A069-AEE2-1017DEC3189E}"/>
                  </a:ext>
                </a:extLst>
              </p:cNvPr>
              <p:cNvCxnSpPr>
                <a:cxnSpLocks/>
              </p:cNvCxnSpPr>
              <p:nvPr/>
            </p:nvCxnSpPr>
            <p:spPr>
              <a:xfrm>
                <a:off x="927679" y="3657662"/>
                <a:ext cx="0" cy="114128"/>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D360C9-0B5D-950C-1031-13C5339AB641}"/>
                  </a:ext>
                </a:extLst>
              </p:cNvPr>
              <p:cNvCxnSpPr>
                <a:cxnSpLocks/>
              </p:cNvCxnSpPr>
              <p:nvPr/>
            </p:nvCxnSpPr>
            <p:spPr>
              <a:xfrm>
                <a:off x="671821" y="3365168"/>
                <a:ext cx="0" cy="114128"/>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0183626-913B-DB9D-B0D6-55EF25CE1BA4}"/>
                  </a:ext>
                </a:extLst>
              </p:cNvPr>
              <p:cNvCxnSpPr>
                <a:cxnSpLocks/>
              </p:cNvCxnSpPr>
              <p:nvPr/>
            </p:nvCxnSpPr>
            <p:spPr>
              <a:xfrm>
                <a:off x="799364" y="3365168"/>
                <a:ext cx="0" cy="114128"/>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1682597-865F-5564-A7F2-2852CE45EAC0}"/>
                  </a:ext>
                </a:extLst>
              </p:cNvPr>
              <p:cNvCxnSpPr>
                <a:cxnSpLocks/>
              </p:cNvCxnSpPr>
              <p:nvPr/>
            </p:nvCxnSpPr>
            <p:spPr>
              <a:xfrm>
                <a:off x="923733" y="3365168"/>
                <a:ext cx="0" cy="114128"/>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4FBEFA33-AA9E-C52C-CD53-EEEE5AA4EAD4}"/>
                  </a:ext>
                </a:extLst>
              </p:cNvPr>
              <p:cNvSpPr/>
              <p:nvPr/>
            </p:nvSpPr>
            <p:spPr>
              <a:xfrm>
                <a:off x="630237" y="3432175"/>
                <a:ext cx="83582" cy="128045"/>
              </a:xfrm>
              <a:prstGeom prst="roundRect">
                <a:avLst>
                  <a:gd name="adj" fmla="val 33761"/>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ectangle: Rounded Corners 30">
                <a:extLst>
                  <a:ext uri="{FF2B5EF4-FFF2-40B4-BE49-F238E27FC236}">
                    <a16:creationId xmlns:a16="http://schemas.microsoft.com/office/drawing/2014/main" id="{F6E6F447-E091-B613-2163-109BD6DEC047}"/>
                  </a:ext>
                </a:extLst>
              </p:cNvPr>
              <p:cNvSpPr/>
              <p:nvPr/>
            </p:nvSpPr>
            <p:spPr>
              <a:xfrm>
                <a:off x="757067" y="3431196"/>
                <a:ext cx="83582" cy="128045"/>
              </a:xfrm>
              <a:prstGeom prst="roundRect">
                <a:avLst>
                  <a:gd name="adj" fmla="val 33761"/>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Rounded Corners 31">
                <a:extLst>
                  <a:ext uri="{FF2B5EF4-FFF2-40B4-BE49-F238E27FC236}">
                    <a16:creationId xmlns:a16="http://schemas.microsoft.com/office/drawing/2014/main" id="{AA78BE87-983B-05B8-D972-C3A5F5EB33CB}"/>
                  </a:ext>
                </a:extLst>
              </p:cNvPr>
              <p:cNvSpPr/>
              <p:nvPr/>
            </p:nvSpPr>
            <p:spPr>
              <a:xfrm>
                <a:off x="883897" y="3427042"/>
                <a:ext cx="83582" cy="128045"/>
              </a:xfrm>
              <a:prstGeom prst="roundRect">
                <a:avLst>
                  <a:gd name="adj" fmla="val 33761"/>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Left Bracket 32">
                <a:extLst>
                  <a:ext uri="{FF2B5EF4-FFF2-40B4-BE49-F238E27FC236}">
                    <a16:creationId xmlns:a16="http://schemas.microsoft.com/office/drawing/2014/main" id="{BFE83E77-B061-F934-476D-C56F96D13F37}"/>
                  </a:ext>
                </a:extLst>
              </p:cNvPr>
              <p:cNvSpPr/>
              <p:nvPr/>
            </p:nvSpPr>
            <p:spPr>
              <a:xfrm rot="5400000">
                <a:off x="648114" y="3577223"/>
                <a:ext cx="45719" cy="45719"/>
              </a:xfrm>
              <a:prstGeom prst="leftBracket">
                <a:avLst/>
              </a:prstGeom>
              <a:ln w="28575">
                <a:solidFill>
                  <a:srgbClr val="0080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4" name="Left Bracket 33">
                <a:extLst>
                  <a:ext uri="{FF2B5EF4-FFF2-40B4-BE49-F238E27FC236}">
                    <a16:creationId xmlns:a16="http://schemas.microsoft.com/office/drawing/2014/main" id="{4C5702DB-B238-46DE-B2F6-E0CA33B42799}"/>
                  </a:ext>
                </a:extLst>
              </p:cNvPr>
              <p:cNvSpPr/>
              <p:nvPr/>
            </p:nvSpPr>
            <p:spPr>
              <a:xfrm rot="5400000">
                <a:off x="777088" y="3576956"/>
                <a:ext cx="45719" cy="45719"/>
              </a:xfrm>
              <a:prstGeom prst="leftBracket">
                <a:avLst/>
              </a:prstGeom>
              <a:ln w="28575">
                <a:solidFill>
                  <a:srgbClr val="0080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5" name="Left Bracket 34">
                <a:extLst>
                  <a:ext uri="{FF2B5EF4-FFF2-40B4-BE49-F238E27FC236}">
                    <a16:creationId xmlns:a16="http://schemas.microsoft.com/office/drawing/2014/main" id="{08698136-3131-9642-184C-156F8ADF59FC}"/>
                  </a:ext>
                </a:extLst>
              </p:cNvPr>
              <p:cNvSpPr/>
              <p:nvPr/>
            </p:nvSpPr>
            <p:spPr>
              <a:xfrm rot="5400000">
                <a:off x="898982" y="3573341"/>
                <a:ext cx="45719" cy="45719"/>
              </a:xfrm>
              <a:prstGeom prst="leftBracket">
                <a:avLst/>
              </a:prstGeom>
              <a:ln w="28575">
                <a:solidFill>
                  <a:srgbClr val="0080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6" name="Rectangle: Top Corners Rounded 35">
                <a:extLst>
                  <a:ext uri="{FF2B5EF4-FFF2-40B4-BE49-F238E27FC236}">
                    <a16:creationId xmlns:a16="http://schemas.microsoft.com/office/drawing/2014/main" id="{989351E0-7C18-C82C-49A3-FE3A8D77BD49}"/>
                  </a:ext>
                </a:extLst>
              </p:cNvPr>
              <p:cNvSpPr/>
              <p:nvPr/>
            </p:nvSpPr>
            <p:spPr>
              <a:xfrm>
                <a:off x="1092572" y="3775866"/>
                <a:ext cx="117833" cy="271487"/>
              </a:xfrm>
              <a:prstGeom prst="round2SameRect">
                <a:avLst>
                  <a:gd name="adj1" fmla="val 41288"/>
                  <a:gd name="adj2" fmla="val 0"/>
                </a:avLst>
              </a:prstGeom>
              <a:no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Hexagon 36">
                <a:extLst>
                  <a:ext uri="{FF2B5EF4-FFF2-40B4-BE49-F238E27FC236}">
                    <a16:creationId xmlns:a16="http://schemas.microsoft.com/office/drawing/2014/main" id="{96092B48-87F1-66CB-2AC1-A9AC2AF1CBF7}"/>
                  </a:ext>
                </a:extLst>
              </p:cNvPr>
              <p:cNvSpPr/>
              <p:nvPr/>
            </p:nvSpPr>
            <p:spPr>
              <a:xfrm>
                <a:off x="887028" y="3365168"/>
                <a:ext cx="77273" cy="63832"/>
              </a:xfrm>
              <a:prstGeom prst="hexagon">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Hexagon 37">
                <a:extLst>
                  <a:ext uri="{FF2B5EF4-FFF2-40B4-BE49-F238E27FC236}">
                    <a16:creationId xmlns:a16="http://schemas.microsoft.com/office/drawing/2014/main" id="{2E54CC32-5DDD-18BE-E624-475F6BA80E5A}"/>
                  </a:ext>
                </a:extLst>
              </p:cNvPr>
              <p:cNvSpPr/>
              <p:nvPr/>
            </p:nvSpPr>
            <p:spPr>
              <a:xfrm>
                <a:off x="1112992" y="3365652"/>
                <a:ext cx="77273" cy="63832"/>
              </a:xfrm>
              <a:prstGeom prst="hexagon">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9" name="Straight Connector 38">
                <a:extLst>
                  <a:ext uri="{FF2B5EF4-FFF2-40B4-BE49-F238E27FC236}">
                    <a16:creationId xmlns:a16="http://schemas.microsoft.com/office/drawing/2014/main" id="{AC53A781-F0BB-08E0-C2AC-31F3ED7AF830}"/>
                  </a:ext>
                </a:extLst>
              </p:cNvPr>
              <p:cNvCxnSpPr>
                <a:cxnSpLocks/>
              </p:cNvCxnSpPr>
              <p:nvPr/>
            </p:nvCxnSpPr>
            <p:spPr>
              <a:xfrm>
                <a:off x="964301" y="3398673"/>
                <a:ext cx="148691" cy="484"/>
              </a:xfrm>
              <a:prstGeom prst="line">
                <a:avLst/>
              </a:prstGeom>
              <a:ln w="38100">
                <a:solidFill>
                  <a:srgbClr val="008080"/>
                </a:solidFill>
              </a:ln>
            </p:spPr>
            <p:style>
              <a:lnRef idx="1">
                <a:schemeClr val="accent1"/>
              </a:lnRef>
              <a:fillRef idx="0">
                <a:schemeClr val="accent1"/>
              </a:fillRef>
              <a:effectRef idx="0">
                <a:schemeClr val="accent1"/>
              </a:effectRef>
              <a:fontRef idx="minor">
                <a:schemeClr val="tx1"/>
              </a:fontRef>
            </p:style>
          </p:cxnSp>
          <p:sp>
            <p:nvSpPr>
              <p:cNvPr id="40" name="Left Bracket 39">
                <a:extLst>
                  <a:ext uri="{FF2B5EF4-FFF2-40B4-BE49-F238E27FC236}">
                    <a16:creationId xmlns:a16="http://schemas.microsoft.com/office/drawing/2014/main" id="{61F7A6BB-EDBF-05B1-2392-1FAB2FA98B1E}"/>
                  </a:ext>
                </a:extLst>
              </p:cNvPr>
              <p:cNvSpPr/>
              <p:nvPr/>
            </p:nvSpPr>
            <p:spPr>
              <a:xfrm rot="5400000">
                <a:off x="1130010" y="3731289"/>
                <a:ext cx="45719" cy="45719"/>
              </a:xfrm>
              <a:prstGeom prst="leftBracket">
                <a:avLst/>
              </a:prstGeom>
              <a:ln w="28575">
                <a:solidFill>
                  <a:srgbClr val="0080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cxnSp>
            <p:nvCxnSpPr>
              <p:cNvPr id="41" name="Straight Connector 40">
                <a:extLst>
                  <a:ext uri="{FF2B5EF4-FFF2-40B4-BE49-F238E27FC236}">
                    <a16:creationId xmlns:a16="http://schemas.microsoft.com/office/drawing/2014/main" id="{E0DC1F65-E879-CF61-34C7-97DBACF977F2}"/>
                  </a:ext>
                </a:extLst>
              </p:cNvPr>
              <p:cNvCxnSpPr>
                <a:cxnSpLocks/>
                <a:endCxn id="40" idx="1"/>
              </p:cNvCxnSpPr>
              <p:nvPr/>
            </p:nvCxnSpPr>
            <p:spPr>
              <a:xfrm>
                <a:off x="1151488" y="3434000"/>
                <a:ext cx="1381" cy="297289"/>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5417B51-4ACC-A2B7-1964-9A1BD515202B}"/>
                  </a:ext>
                </a:extLst>
              </p:cNvPr>
              <p:cNvCxnSpPr>
                <a:cxnSpLocks/>
              </p:cNvCxnSpPr>
              <p:nvPr/>
            </p:nvCxnSpPr>
            <p:spPr>
              <a:xfrm>
                <a:off x="1110208" y="3445711"/>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48DA436-6210-FD82-B800-46244DE75E29}"/>
                  </a:ext>
                </a:extLst>
              </p:cNvPr>
              <p:cNvCxnSpPr>
                <a:cxnSpLocks/>
              </p:cNvCxnSpPr>
              <p:nvPr/>
            </p:nvCxnSpPr>
            <p:spPr>
              <a:xfrm>
                <a:off x="1110208" y="3482977"/>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9565BD3-CF99-EAF0-8257-D43C723C5604}"/>
                  </a:ext>
                </a:extLst>
              </p:cNvPr>
              <p:cNvCxnSpPr>
                <a:cxnSpLocks/>
              </p:cNvCxnSpPr>
              <p:nvPr/>
            </p:nvCxnSpPr>
            <p:spPr>
              <a:xfrm>
                <a:off x="1110208" y="3520243"/>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1BC37D4-866F-03C1-65B9-29753D7719A2}"/>
                  </a:ext>
                </a:extLst>
              </p:cNvPr>
              <p:cNvCxnSpPr>
                <a:cxnSpLocks/>
              </p:cNvCxnSpPr>
              <p:nvPr/>
            </p:nvCxnSpPr>
            <p:spPr>
              <a:xfrm>
                <a:off x="1110208" y="3557509"/>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1D6C9F9-E448-6132-E42D-5E8A08D44245}"/>
                  </a:ext>
                </a:extLst>
              </p:cNvPr>
              <p:cNvCxnSpPr>
                <a:cxnSpLocks/>
              </p:cNvCxnSpPr>
              <p:nvPr/>
            </p:nvCxnSpPr>
            <p:spPr>
              <a:xfrm>
                <a:off x="1110208" y="3594775"/>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C44EE91-5949-05E5-45AD-FB9C720FEB1A}"/>
                  </a:ext>
                </a:extLst>
              </p:cNvPr>
              <p:cNvCxnSpPr>
                <a:cxnSpLocks/>
              </p:cNvCxnSpPr>
              <p:nvPr/>
            </p:nvCxnSpPr>
            <p:spPr>
              <a:xfrm>
                <a:off x="1110208" y="3632041"/>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A78AF7C-2221-1717-9C64-B49CEB9F1B4C}"/>
                  </a:ext>
                </a:extLst>
              </p:cNvPr>
              <p:cNvCxnSpPr>
                <a:cxnSpLocks/>
              </p:cNvCxnSpPr>
              <p:nvPr/>
            </p:nvCxnSpPr>
            <p:spPr>
              <a:xfrm>
                <a:off x="1110208" y="3669307"/>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1FB03BF-AACA-BC58-1EC0-7DAC5AEDCCD1}"/>
                  </a:ext>
                </a:extLst>
              </p:cNvPr>
              <p:cNvCxnSpPr>
                <a:cxnSpLocks/>
              </p:cNvCxnSpPr>
              <p:nvPr/>
            </p:nvCxnSpPr>
            <p:spPr>
              <a:xfrm>
                <a:off x="1110208" y="3706573"/>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6DFFE1FE-66FF-6C06-AAA2-0621ABD58E37}"/>
                  </a:ext>
                </a:extLst>
              </p:cNvPr>
              <p:cNvCxnSpPr>
                <a:cxnSpLocks/>
              </p:cNvCxnSpPr>
              <p:nvPr/>
            </p:nvCxnSpPr>
            <p:spPr>
              <a:xfrm>
                <a:off x="1092572" y="3944917"/>
                <a:ext cx="112031"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53D4E46-DDA9-7C23-0B2D-C7EF86C960FF}"/>
                  </a:ext>
                </a:extLst>
              </p:cNvPr>
              <p:cNvCxnSpPr>
                <a:cxnSpLocks/>
              </p:cNvCxnSpPr>
              <p:nvPr/>
            </p:nvCxnSpPr>
            <p:spPr>
              <a:xfrm>
                <a:off x="1098313" y="3978349"/>
                <a:ext cx="112031"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grpSp>
      </p:grpSp>
      <p:sp>
        <p:nvSpPr>
          <p:cNvPr id="9" name="TextBox 8">
            <a:extLst>
              <a:ext uri="{FF2B5EF4-FFF2-40B4-BE49-F238E27FC236}">
                <a16:creationId xmlns:a16="http://schemas.microsoft.com/office/drawing/2014/main" id="{E95880F2-E477-EBB0-14A3-D998A37F18D8}"/>
              </a:ext>
            </a:extLst>
          </p:cNvPr>
          <p:cNvSpPr txBox="1"/>
          <p:nvPr/>
        </p:nvSpPr>
        <p:spPr>
          <a:xfrm>
            <a:off x="567194" y="1253225"/>
            <a:ext cx="11057611" cy="4770537"/>
          </a:xfrm>
          <a:prstGeom prst="rect">
            <a:avLst/>
          </a:prstGeom>
          <a:noFill/>
        </p:spPr>
        <p:txBody>
          <a:bodyPr wrap="square">
            <a:spAutoFit/>
          </a:bodyPr>
          <a:lstStyle/>
          <a:p>
            <a:r>
              <a:rPr lang="en-GB" sz="4400" b="1" dirty="0">
                <a:solidFill>
                  <a:schemeClr val="bg1"/>
                </a:solidFill>
                <a:latin typeface="Roboto" panose="02000000000000000000" pitchFamily="2" charset="0"/>
                <a:ea typeface="Roboto" panose="02000000000000000000" pitchFamily="2" charset="0"/>
                <a:cs typeface="Roboto" panose="02000000000000000000" pitchFamily="2" charset="0"/>
              </a:rPr>
              <a:t>Agenda:</a:t>
            </a:r>
          </a:p>
          <a:p>
            <a:endParaRPr lang="en-GB" sz="3600" b="1" dirty="0">
              <a:solidFill>
                <a:schemeClr val="bg1"/>
              </a:solidFill>
              <a:latin typeface="Roboto" panose="02000000000000000000" pitchFamily="2" charset="0"/>
              <a:ea typeface="Roboto" panose="02000000000000000000" pitchFamily="2" charset="0"/>
              <a:cs typeface="Roboto" panose="02000000000000000000" pitchFamily="2" charset="0"/>
            </a:endParaRPr>
          </a:p>
          <a:p>
            <a:pPr marL="742950" indent="-742950">
              <a:buAutoNum type="arabicPeriod"/>
            </a:pPr>
            <a:r>
              <a:rPr lang="en-GB" sz="3600" dirty="0">
                <a:solidFill>
                  <a:schemeClr val="bg1"/>
                </a:solidFill>
                <a:latin typeface="Roboto" panose="02000000000000000000" pitchFamily="2" charset="0"/>
                <a:ea typeface="Roboto" panose="02000000000000000000" pitchFamily="2" charset="0"/>
                <a:cs typeface="Roboto" panose="02000000000000000000" pitchFamily="2" charset="0"/>
              </a:rPr>
              <a:t>Background on the grid and investment</a:t>
            </a:r>
          </a:p>
          <a:p>
            <a:pPr marL="742950" indent="-742950">
              <a:buAutoNum type="arabicPeriod"/>
            </a:pPr>
            <a:r>
              <a:rPr lang="en-GB" sz="3600" dirty="0">
                <a:solidFill>
                  <a:schemeClr val="bg1"/>
                </a:solidFill>
                <a:latin typeface="Roboto" panose="02000000000000000000" pitchFamily="2" charset="0"/>
                <a:ea typeface="Roboto" panose="02000000000000000000" pitchFamily="2" charset="0"/>
                <a:cs typeface="Roboto" panose="02000000000000000000" pitchFamily="2" charset="0"/>
              </a:rPr>
              <a:t>The Scrutiny report’s key findings</a:t>
            </a:r>
          </a:p>
          <a:p>
            <a:pPr marL="742950" indent="-742950">
              <a:buFontTx/>
              <a:buAutoNum type="arabicPeriod"/>
            </a:pPr>
            <a:r>
              <a:rPr lang="en-GB" sz="3600" dirty="0">
                <a:solidFill>
                  <a:schemeClr val="bg1"/>
                </a:solidFill>
                <a:latin typeface="Roboto" panose="02000000000000000000" pitchFamily="2" charset="0"/>
                <a:ea typeface="Roboto" panose="02000000000000000000" pitchFamily="2" charset="0"/>
                <a:cs typeface="Roboto" panose="02000000000000000000" pitchFamily="2" charset="0"/>
              </a:rPr>
              <a:t>Strategic Energy Plans</a:t>
            </a:r>
          </a:p>
          <a:p>
            <a:pPr marL="742950" indent="-742950">
              <a:buFontTx/>
              <a:buAutoNum type="arabicPeriod"/>
            </a:pPr>
            <a:r>
              <a:rPr lang="en-GB" sz="3600" dirty="0">
                <a:solidFill>
                  <a:schemeClr val="bg1"/>
                </a:solidFill>
                <a:latin typeface="Roboto" panose="02000000000000000000" pitchFamily="2" charset="0"/>
                <a:ea typeface="Roboto" panose="02000000000000000000" pitchFamily="2" charset="0"/>
                <a:cs typeface="Roboto" panose="02000000000000000000" pitchFamily="2" charset="0"/>
              </a:rPr>
              <a:t>Q&amp;A</a:t>
            </a:r>
          </a:p>
          <a:p>
            <a:pPr marL="742950" indent="-742950">
              <a:buAutoNum type="arabicPeriod"/>
            </a:pPr>
            <a:endParaRPr lang="en-GB" sz="3600" dirty="0">
              <a:solidFill>
                <a:schemeClr val="bg1"/>
              </a:solidFill>
              <a:latin typeface="Roboto" panose="02000000000000000000" pitchFamily="2" charset="0"/>
              <a:ea typeface="Roboto" panose="02000000000000000000" pitchFamily="2" charset="0"/>
              <a:cs typeface="Roboto" panose="02000000000000000000" pitchFamily="2" charset="0"/>
            </a:endParaRPr>
          </a:p>
          <a:p>
            <a:pPr marL="742950" indent="-742950">
              <a:buAutoNum type="arabicPeriod"/>
            </a:pPr>
            <a:endParaRPr lang="en-GB" sz="44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10" name="Picture 9" descr="A green logo with text&#10;&#10;Description automatically generated">
            <a:extLst>
              <a:ext uri="{FF2B5EF4-FFF2-40B4-BE49-F238E27FC236}">
                <a16:creationId xmlns:a16="http://schemas.microsoft.com/office/drawing/2014/main" id="{2FFDF6B8-5679-2647-8615-E7F162125FFF}"/>
              </a:ext>
            </a:extLst>
          </p:cNvPr>
          <p:cNvPicPr>
            <a:picLocks noChangeAspect="1"/>
          </p:cNvPicPr>
          <p:nvPr/>
        </p:nvPicPr>
        <p:blipFill>
          <a:blip r:embed="rId7">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10637605" y="163303"/>
            <a:ext cx="1294470" cy="551688"/>
          </a:xfrm>
          <a:prstGeom prst="rect">
            <a:avLst/>
          </a:prstGeom>
        </p:spPr>
      </p:pic>
    </p:spTree>
    <p:extLst>
      <p:ext uri="{BB962C8B-B14F-4D97-AF65-F5344CB8AC3E}">
        <p14:creationId xmlns:p14="http://schemas.microsoft.com/office/powerpoint/2010/main" val="3841035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Rectangle 112">
            <a:extLst>
              <a:ext uri="{FF2B5EF4-FFF2-40B4-BE49-F238E27FC236}">
                <a16:creationId xmlns:a16="http://schemas.microsoft.com/office/drawing/2014/main" id="{F00B2ACD-8481-4111-B61C-1DDE68AB67D2}"/>
              </a:ext>
            </a:extLst>
          </p:cNvPr>
          <p:cNvSpPr/>
          <p:nvPr/>
        </p:nvSpPr>
        <p:spPr>
          <a:xfrm>
            <a:off x="0" y="0"/>
            <a:ext cx="12192000" cy="884921"/>
          </a:xfrm>
          <a:prstGeom prst="rect">
            <a:avLst/>
          </a:prstGeom>
          <a:solidFill>
            <a:srgbClr val="008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C5A9BF6A-AF75-76C0-DEA1-B8B8A87E4F74}"/>
              </a:ext>
            </a:extLst>
          </p:cNvPr>
          <p:cNvSpPr txBox="1"/>
          <p:nvPr/>
        </p:nvSpPr>
        <p:spPr>
          <a:xfrm>
            <a:off x="148347" y="138129"/>
            <a:ext cx="8859466" cy="646331"/>
          </a:xfrm>
          <a:prstGeom prst="rect">
            <a:avLst/>
          </a:prstGeom>
          <a:noFill/>
        </p:spPr>
        <p:txBody>
          <a:bodyPr wrap="square">
            <a:spAutoFit/>
          </a:bodyPr>
          <a:lstStyle/>
          <a:p>
            <a:r>
              <a:rPr lang="en-GB" sz="3600" b="1" dirty="0">
                <a:solidFill>
                  <a:schemeClr val="bg1"/>
                </a:solidFill>
                <a:latin typeface="Roboto" panose="02000000000000000000" pitchFamily="2" charset="0"/>
                <a:ea typeface="Roboto" panose="02000000000000000000" pitchFamily="2" charset="0"/>
                <a:cs typeface="Roboto" panose="02000000000000000000" pitchFamily="2" charset="0"/>
              </a:rPr>
              <a:t>Want to know more?</a:t>
            </a:r>
          </a:p>
        </p:txBody>
      </p:sp>
      <p:sp>
        <p:nvSpPr>
          <p:cNvPr id="1080" name="Rectangle 1079">
            <a:extLst>
              <a:ext uri="{FF2B5EF4-FFF2-40B4-BE49-F238E27FC236}">
                <a16:creationId xmlns:a16="http://schemas.microsoft.com/office/drawing/2014/main" id="{078BDBB4-84CE-DBA3-DC54-225E5B9D3498}"/>
              </a:ext>
            </a:extLst>
          </p:cNvPr>
          <p:cNvSpPr/>
          <p:nvPr/>
        </p:nvSpPr>
        <p:spPr>
          <a:xfrm>
            <a:off x="0" y="6459369"/>
            <a:ext cx="12192000" cy="404761"/>
          </a:xfrm>
          <a:prstGeom prst="rect">
            <a:avLst/>
          </a:prstGeom>
          <a:solidFill>
            <a:srgbClr val="008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Roboto" panose="02000000000000000000" pitchFamily="2" charset="0"/>
              <a:ea typeface="Roboto" panose="02000000000000000000" pitchFamily="2" charset="0"/>
              <a:cs typeface="Roboto" panose="02000000000000000000" pitchFamily="2" charset="0"/>
            </a:endParaRPr>
          </a:p>
        </p:txBody>
      </p:sp>
      <p:grpSp>
        <p:nvGrpSpPr>
          <p:cNvPr id="1380" name="Group 1379">
            <a:extLst>
              <a:ext uri="{FF2B5EF4-FFF2-40B4-BE49-F238E27FC236}">
                <a16:creationId xmlns:a16="http://schemas.microsoft.com/office/drawing/2014/main" id="{BAA1368F-61BF-77CB-A7D3-9552527B81E8}"/>
              </a:ext>
            </a:extLst>
          </p:cNvPr>
          <p:cNvGrpSpPr/>
          <p:nvPr/>
        </p:nvGrpSpPr>
        <p:grpSpPr>
          <a:xfrm>
            <a:off x="11097683" y="6513554"/>
            <a:ext cx="1011528" cy="296390"/>
            <a:chOff x="11097683" y="6513554"/>
            <a:chExt cx="1011528" cy="296390"/>
          </a:xfrm>
        </p:grpSpPr>
        <p:sp>
          <p:nvSpPr>
            <p:cNvPr id="1082" name="Oval 1081">
              <a:extLst>
                <a:ext uri="{FF2B5EF4-FFF2-40B4-BE49-F238E27FC236}">
                  <a16:creationId xmlns:a16="http://schemas.microsoft.com/office/drawing/2014/main" id="{C45B63B2-3090-C319-5AD1-E25DDD631276}"/>
                </a:ext>
              </a:extLst>
            </p:cNvPr>
            <p:cNvSpPr/>
            <p:nvPr/>
          </p:nvSpPr>
          <p:spPr>
            <a:xfrm>
              <a:off x="11097683" y="6513554"/>
              <a:ext cx="308091" cy="29447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Roboto" panose="02000000000000000000" pitchFamily="2" charset="0"/>
                <a:ea typeface="Roboto" panose="02000000000000000000" pitchFamily="2" charset="0"/>
                <a:cs typeface="Roboto" panose="02000000000000000000" pitchFamily="2" charset="0"/>
              </a:endParaRPr>
            </a:p>
          </p:txBody>
        </p:sp>
        <p:sp>
          <p:nvSpPr>
            <p:cNvPr id="1084" name="Oval 1083">
              <a:extLst>
                <a:ext uri="{FF2B5EF4-FFF2-40B4-BE49-F238E27FC236}">
                  <a16:creationId xmlns:a16="http://schemas.microsoft.com/office/drawing/2014/main" id="{0E17DC78-E0CC-E450-B4B6-AC52B1CBF500}"/>
                </a:ext>
              </a:extLst>
            </p:cNvPr>
            <p:cNvSpPr/>
            <p:nvPr/>
          </p:nvSpPr>
          <p:spPr>
            <a:xfrm>
              <a:off x="11801120" y="6513554"/>
              <a:ext cx="308091" cy="29447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Roboto" panose="02000000000000000000" pitchFamily="2" charset="0"/>
                <a:ea typeface="Roboto" panose="02000000000000000000" pitchFamily="2" charset="0"/>
                <a:cs typeface="Roboto" panose="02000000000000000000" pitchFamily="2" charset="0"/>
              </a:endParaRPr>
            </a:p>
          </p:txBody>
        </p:sp>
        <p:pic>
          <p:nvPicPr>
            <p:cNvPr id="1085" name="Graphic 1084" descr="Electric Tower outline">
              <a:extLst>
                <a:ext uri="{FF2B5EF4-FFF2-40B4-BE49-F238E27FC236}">
                  <a16:creationId xmlns:a16="http://schemas.microsoft.com/office/drawing/2014/main" id="{3AA45023-0673-FD4B-F104-F2470A5843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21639" y="6536451"/>
              <a:ext cx="260179" cy="248684"/>
            </a:xfrm>
            <a:prstGeom prst="rect">
              <a:avLst/>
            </a:prstGeom>
          </p:spPr>
        </p:pic>
        <p:pic>
          <p:nvPicPr>
            <p:cNvPr id="1086" name="Graphic 1085" descr="Plugged Unplugged outline">
              <a:extLst>
                <a:ext uri="{FF2B5EF4-FFF2-40B4-BE49-F238E27FC236}">
                  <a16:creationId xmlns:a16="http://schemas.microsoft.com/office/drawing/2014/main" id="{A0D770C6-ACB2-5982-4988-94B3E0D117E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11816642" y="6545140"/>
              <a:ext cx="277046" cy="264804"/>
            </a:xfrm>
            <a:prstGeom prst="rect">
              <a:avLst/>
            </a:prstGeom>
          </p:spPr>
        </p:pic>
        <p:grpSp>
          <p:nvGrpSpPr>
            <p:cNvPr id="1379" name="Group 1378">
              <a:extLst>
                <a:ext uri="{FF2B5EF4-FFF2-40B4-BE49-F238E27FC236}">
                  <a16:creationId xmlns:a16="http://schemas.microsoft.com/office/drawing/2014/main" id="{0B6F3B84-277D-3FC3-82DF-BE65F2B3C97B}"/>
                </a:ext>
              </a:extLst>
            </p:cNvPr>
            <p:cNvGrpSpPr/>
            <p:nvPr/>
          </p:nvGrpSpPr>
          <p:grpSpPr>
            <a:xfrm>
              <a:off x="11449401" y="6513554"/>
              <a:ext cx="308091" cy="294479"/>
              <a:chOff x="11449401" y="6513554"/>
              <a:chExt cx="308091" cy="294479"/>
            </a:xfrm>
          </p:grpSpPr>
          <p:sp>
            <p:nvSpPr>
              <p:cNvPr id="1083" name="Oval 1082">
                <a:extLst>
                  <a:ext uri="{FF2B5EF4-FFF2-40B4-BE49-F238E27FC236}">
                    <a16:creationId xmlns:a16="http://schemas.microsoft.com/office/drawing/2014/main" id="{5A821A81-0FCB-EEF6-0CCC-CB6014217ECC}"/>
                  </a:ext>
                </a:extLst>
              </p:cNvPr>
              <p:cNvSpPr/>
              <p:nvPr/>
            </p:nvSpPr>
            <p:spPr>
              <a:xfrm>
                <a:off x="11449401" y="6513554"/>
                <a:ext cx="308091" cy="29447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Roboto" panose="02000000000000000000" pitchFamily="2" charset="0"/>
                  <a:ea typeface="Roboto" panose="02000000000000000000" pitchFamily="2" charset="0"/>
                  <a:cs typeface="Roboto" panose="02000000000000000000" pitchFamily="2" charset="0"/>
                </a:endParaRPr>
              </a:p>
            </p:txBody>
          </p:sp>
          <p:pic>
            <p:nvPicPr>
              <p:cNvPr id="1378" name="Picture 1377">
                <a:extLst>
                  <a:ext uri="{FF2B5EF4-FFF2-40B4-BE49-F238E27FC236}">
                    <a16:creationId xmlns:a16="http://schemas.microsoft.com/office/drawing/2014/main" id="{122D4072-5D9D-7948-9936-2EFA256A14C8}"/>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1500649" y="6548617"/>
                <a:ext cx="205593" cy="216373"/>
              </a:xfrm>
              <a:prstGeom prst="rect">
                <a:avLst/>
              </a:prstGeom>
            </p:spPr>
          </p:pic>
        </p:grpSp>
      </p:grpSp>
      <p:pic>
        <p:nvPicPr>
          <p:cNvPr id="1381" name="Picture 1380" descr="A green logo with text&#10;&#10;Description automatically generated">
            <a:extLst>
              <a:ext uri="{FF2B5EF4-FFF2-40B4-BE49-F238E27FC236}">
                <a16:creationId xmlns:a16="http://schemas.microsoft.com/office/drawing/2014/main" id="{97D87714-2992-B0CA-0E12-6819B8A97BFE}"/>
              </a:ext>
            </a:extLst>
          </p:cNvPr>
          <p:cNvPicPr>
            <a:picLocks noChangeAspect="1"/>
          </p:cNvPicPr>
          <p:nvPr/>
        </p:nvPicPr>
        <p:blipFill>
          <a:blip r:embed="rId8">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10637605" y="163303"/>
            <a:ext cx="1294470" cy="551688"/>
          </a:xfrm>
          <a:prstGeom prst="rect">
            <a:avLst/>
          </a:prstGeom>
        </p:spPr>
      </p:pic>
      <p:pic>
        <p:nvPicPr>
          <p:cNvPr id="6" name="Picture 5">
            <a:extLst>
              <a:ext uri="{FF2B5EF4-FFF2-40B4-BE49-F238E27FC236}">
                <a16:creationId xmlns:a16="http://schemas.microsoft.com/office/drawing/2014/main" id="{CB05AEBA-58C5-84E5-9B31-FEBFA3885BA0}"/>
              </a:ext>
            </a:extLst>
          </p:cNvPr>
          <p:cNvPicPr>
            <a:picLocks noChangeAspect="1"/>
          </p:cNvPicPr>
          <p:nvPr/>
        </p:nvPicPr>
        <p:blipFill>
          <a:blip r:embed="rId9"/>
          <a:stretch>
            <a:fillRect/>
          </a:stretch>
        </p:blipFill>
        <p:spPr>
          <a:xfrm>
            <a:off x="3392033" y="1137376"/>
            <a:ext cx="3728139" cy="2075516"/>
          </a:xfrm>
          <a:prstGeom prst="rect">
            <a:avLst/>
          </a:prstGeom>
          <a:ln>
            <a:solidFill>
              <a:schemeClr val="accent1"/>
            </a:solidFill>
          </a:ln>
        </p:spPr>
      </p:pic>
      <p:pic>
        <p:nvPicPr>
          <p:cNvPr id="8" name="Picture 7">
            <a:extLst>
              <a:ext uri="{FF2B5EF4-FFF2-40B4-BE49-F238E27FC236}">
                <a16:creationId xmlns:a16="http://schemas.microsoft.com/office/drawing/2014/main" id="{F3ACC681-47C8-F6F6-07DA-80A316232FB0}"/>
              </a:ext>
            </a:extLst>
          </p:cNvPr>
          <p:cNvPicPr>
            <a:picLocks noChangeAspect="1"/>
          </p:cNvPicPr>
          <p:nvPr/>
        </p:nvPicPr>
        <p:blipFill>
          <a:blip r:embed="rId10"/>
          <a:stretch>
            <a:fillRect/>
          </a:stretch>
        </p:blipFill>
        <p:spPr>
          <a:xfrm>
            <a:off x="387446" y="1681669"/>
            <a:ext cx="2635332" cy="3840338"/>
          </a:xfrm>
          <a:prstGeom prst="rect">
            <a:avLst/>
          </a:prstGeom>
          <a:ln>
            <a:solidFill>
              <a:schemeClr val="accent1"/>
            </a:solidFill>
          </a:ln>
        </p:spPr>
      </p:pic>
      <p:pic>
        <p:nvPicPr>
          <p:cNvPr id="10" name="Picture 9">
            <a:extLst>
              <a:ext uri="{FF2B5EF4-FFF2-40B4-BE49-F238E27FC236}">
                <a16:creationId xmlns:a16="http://schemas.microsoft.com/office/drawing/2014/main" id="{8C129D0E-DC6C-5AD6-5A2C-512662BA484E}"/>
              </a:ext>
            </a:extLst>
          </p:cNvPr>
          <p:cNvPicPr>
            <a:picLocks noChangeAspect="1"/>
          </p:cNvPicPr>
          <p:nvPr/>
        </p:nvPicPr>
        <p:blipFill>
          <a:blip r:embed="rId11"/>
          <a:stretch>
            <a:fillRect/>
          </a:stretch>
        </p:blipFill>
        <p:spPr>
          <a:xfrm>
            <a:off x="3491768" y="3429000"/>
            <a:ext cx="1967331" cy="2800191"/>
          </a:xfrm>
          <a:prstGeom prst="rect">
            <a:avLst/>
          </a:prstGeom>
          <a:ln>
            <a:solidFill>
              <a:schemeClr val="accent1"/>
            </a:solidFill>
          </a:ln>
        </p:spPr>
      </p:pic>
      <p:pic>
        <p:nvPicPr>
          <p:cNvPr id="12" name="Picture 11">
            <a:extLst>
              <a:ext uri="{FF2B5EF4-FFF2-40B4-BE49-F238E27FC236}">
                <a16:creationId xmlns:a16="http://schemas.microsoft.com/office/drawing/2014/main" id="{906AC86F-2AD0-91E2-D89D-7C02EE44416C}"/>
              </a:ext>
            </a:extLst>
          </p:cNvPr>
          <p:cNvPicPr>
            <a:picLocks noChangeAspect="1"/>
          </p:cNvPicPr>
          <p:nvPr/>
        </p:nvPicPr>
        <p:blipFill>
          <a:blip r:embed="rId12"/>
          <a:stretch>
            <a:fillRect/>
          </a:stretch>
        </p:blipFill>
        <p:spPr>
          <a:xfrm>
            <a:off x="5749237" y="3465347"/>
            <a:ext cx="1967331" cy="2791195"/>
          </a:xfrm>
          <a:prstGeom prst="rect">
            <a:avLst/>
          </a:prstGeom>
          <a:ln>
            <a:solidFill>
              <a:schemeClr val="accent1"/>
            </a:solidFill>
          </a:ln>
        </p:spPr>
      </p:pic>
      <p:pic>
        <p:nvPicPr>
          <p:cNvPr id="14" name="Picture 13">
            <a:extLst>
              <a:ext uri="{FF2B5EF4-FFF2-40B4-BE49-F238E27FC236}">
                <a16:creationId xmlns:a16="http://schemas.microsoft.com/office/drawing/2014/main" id="{DF82AB07-94AA-8FCA-5100-A68DB1BF0F61}"/>
              </a:ext>
            </a:extLst>
          </p:cNvPr>
          <p:cNvPicPr>
            <a:picLocks noChangeAspect="1"/>
          </p:cNvPicPr>
          <p:nvPr/>
        </p:nvPicPr>
        <p:blipFill>
          <a:blip r:embed="rId13"/>
          <a:stretch>
            <a:fillRect/>
          </a:stretch>
        </p:blipFill>
        <p:spPr>
          <a:xfrm>
            <a:off x="7858682" y="1137376"/>
            <a:ext cx="1996497" cy="2582179"/>
          </a:xfrm>
          <a:prstGeom prst="rect">
            <a:avLst/>
          </a:prstGeom>
          <a:ln>
            <a:solidFill>
              <a:schemeClr val="accent1"/>
            </a:solidFill>
          </a:ln>
        </p:spPr>
      </p:pic>
      <p:pic>
        <p:nvPicPr>
          <p:cNvPr id="16" name="Picture 15">
            <a:extLst>
              <a:ext uri="{FF2B5EF4-FFF2-40B4-BE49-F238E27FC236}">
                <a16:creationId xmlns:a16="http://schemas.microsoft.com/office/drawing/2014/main" id="{DEEA7322-6CF9-FD60-EA76-6E80A44BDF8F}"/>
              </a:ext>
            </a:extLst>
          </p:cNvPr>
          <p:cNvPicPr>
            <a:picLocks noChangeAspect="1"/>
          </p:cNvPicPr>
          <p:nvPr/>
        </p:nvPicPr>
        <p:blipFill>
          <a:blip r:embed="rId14"/>
          <a:stretch>
            <a:fillRect/>
          </a:stretch>
        </p:blipFill>
        <p:spPr>
          <a:xfrm>
            <a:off x="7999981" y="4104081"/>
            <a:ext cx="3767666" cy="1747265"/>
          </a:xfrm>
          <a:prstGeom prst="rect">
            <a:avLst/>
          </a:prstGeom>
        </p:spPr>
      </p:pic>
      <p:pic>
        <p:nvPicPr>
          <p:cNvPr id="18" name="Picture 17">
            <a:extLst>
              <a:ext uri="{FF2B5EF4-FFF2-40B4-BE49-F238E27FC236}">
                <a16:creationId xmlns:a16="http://schemas.microsoft.com/office/drawing/2014/main" id="{0FD7BEBA-6AEE-42DD-7646-4859D0EE89E2}"/>
              </a:ext>
            </a:extLst>
          </p:cNvPr>
          <p:cNvPicPr>
            <a:picLocks noChangeAspect="1"/>
          </p:cNvPicPr>
          <p:nvPr/>
        </p:nvPicPr>
        <p:blipFill>
          <a:blip r:embed="rId15"/>
          <a:stretch>
            <a:fillRect/>
          </a:stretch>
        </p:blipFill>
        <p:spPr>
          <a:xfrm>
            <a:off x="9273844" y="1866946"/>
            <a:ext cx="2639690" cy="1875506"/>
          </a:xfrm>
          <a:prstGeom prst="rect">
            <a:avLst/>
          </a:prstGeom>
        </p:spPr>
      </p:pic>
    </p:spTree>
    <p:extLst>
      <p:ext uri="{BB962C8B-B14F-4D97-AF65-F5344CB8AC3E}">
        <p14:creationId xmlns:p14="http://schemas.microsoft.com/office/powerpoint/2010/main" val="1955028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1088799-DC24-9E25-DFD9-2729A37860C7}"/>
              </a:ext>
            </a:extLst>
          </p:cNvPr>
          <p:cNvSpPr/>
          <p:nvPr/>
        </p:nvSpPr>
        <p:spPr>
          <a:xfrm>
            <a:off x="0" y="-1"/>
            <a:ext cx="12192000" cy="6332375"/>
          </a:xfrm>
          <a:prstGeom prst="rect">
            <a:avLst/>
          </a:prstGeom>
          <a:solidFill>
            <a:srgbClr val="008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3" name="Picture 22" descr="A green logo with text&#10;&#10;Description automatically generated">
            <a:extLst>
              <a:ext uri="{FF2B5EF4-FFF2-40B4-BE49-F238E27FC236}">
                <a16:creationId xmlns:a16="http://schemas.microsoft.com/office/drawing/2014/main" id="{B7A448C1-72CE-0AD1-47E6-A9B0F99F819D}"/>
              </a:ext>
            </a:extLst>
          </p:cNvPr>
          <p:cNvPicPr>
            <a:picLocks noChangeAspect="1"/>
          </p:cNvPicPr>
          <p:nvPr/>
        </p:nvPicPr>
        <p:blipFill>
          <a:blip r:embed="rId3">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10637605" y="163303"/>
            <a:ext cx="1294470" cy="551688"/>
          </a:xfrm>
          <a:prstGeom prst="rect">
            <a:avLst/>
          </a:prstGeom>
        </p:spPr>
      </p:pic>
      <p:grpSp>
        <p:nvGrpSpPr>
          <p:cNvPr id="17" name="Group 16">
            <a:extLst>
              <a:ext uri="{FF2B5EF4-FFF2-40B4-BE49-F238E27FC236}">
                <a16:creationId xmlns:a16="http://schemas.microsoft.com/office/drawing/2014/main" id="{3101A954-817C-5DA8-870E-CC4DB0159B2E}"/>
              </a:ext>
            </a:extLst>
          </p:cNvPr>
          <p:cNvGrpSpPr/>
          <p:nvPr/>
        </p:nvGrpSpPr>
        <p:grpSpPr>
          <a:xfrm>
            <a:off x="8523602" y="5791421"/>
            <a:ext cx="914400" cy="914400"/>
            <a:chOff x="8948148" y="5756915"/>
            <a:chExt cx="914400" cy="914400"/>
          </a:xfrm>
        </p:grpSpPr>
        <p:sp>
          <p:nvSpPr>
            <p:cNvPr id="18" name="Oval 17">
              <a:extLst>
                <a:ext uri="{FF2B5EF4-FFF2-40B4-BE49-F238E27FC236}">
                  <a16:creationId xmlns:a16="http://schemas.microsoft.com/office/drawing/2014/main" id="{35511D85-543D-F2F8-C741-A4A3A81C3C1A}"/>
                </a:ext>
              </a:extLst>
            </p:cNvPr>
            <p:cNvSpPr/>
            <p:nvPr/>
          </p:nvSpPr>
          <p:spPr>
            <a:xfrm>
              <a:off x="8948148" y="5756915"/>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9" name="Graphic 18" descr="Electric Tower outline">
              <a:extLst>
                <a:ext uri="{FF2B5EF4-FFF2-40B4-BE49-F238E27FC236}">
                  <a16:creationId xmlns:a16="http://schemas.microsoft.com/office/drawing/2014/main" id="{3F34D3FE-CBF8-1AE6-EE20-28D963C25FD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019248" y="5828015"/>
              <a:ext cx="772200" cy="772200"/>
            </a:xfrm>
            <a:prstGeom prst="rect">
              <a:avLst/>
            </a:prstGeom>
          </p:spPr>
        </p:pic>
      </p:grpSp>
      <p:grpSp>
        <p:nvGrpSpPr>
          <p:cNvPr id="20" name="Group 19">
            <a:extLst>
              <a:ext uri="{FF2B5EF4-FFF2-40B4-BE49-F238E27FC236}">
                <a16:creationId xmlns:a16="http://schemas.microsoft.com/office/drawing/2014/main" id="{5FE4FC80-314E-4717-14CB-90CF0625E453}"/>
              </a:ext>
            </a:extLst>
          </p:cNvPr>
          <p:cNvGrpSpPr/>
          <p:nvPr/>
        </p:nvGrpSpPr>
        <p:grpSpPr>
          <a:xfrm>
            <a:off x="10611368" y="5791421"/>
            <a:ext cx="914400" cy="914400"/>
            <a:chOff x="11035914" y="5756915"/>
            <a:chExt cx="914400" cy="914400"/>
          </a:xfrm>
        </p:grpSpPr>
        <p:sp>
          <p:nvSpPr>
            <p:cNvPr id="21" name="Oval 20">
              <a:extLst>
                <a:ext uri="{FF2B5EF4-FFF2-40B4-BE49-F238E27FC236}">
                  <a16:creationId xmlns:a16="http://schemas.microsoft.com/office/drawing/2014/main" id="{7B3AA187-B2DF-44C4-59D4-765B0ED92C35}"/>
                </a:ext>
              </a:extLst>
            </p:cNvPr>
            <p:cNvSpPr/>
            <p:nvPr/>
          </p:nvSpPr>
          <p:spPr>
            <a:xfrm>
              <a:off x="11035914" y="5756915"/>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4" name="Graphic 23" descr="Plugged Unplugged outline">
              <a:extLst>
                <a:ext uri="{FF2B5EF4-FFF2-40B4-BE49-F238E27FC236}">
                  <a16:creationId xmlns:a16="http://schemas.microsoft.com/office/drawing/2014/main" id="{1A384EFB-1ECB-C43A-6724-FBD08BB1DB0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800000">
              <a:off x="11076904" y="5812003"/>
              <a:ext cx="804225" cy="804223"/>
            </a:xfrm>
            <a:prstGeom prst="rect">
              <a:avLst/>
            </a:prstGeom>
          </p:spPr>
        </p:pic>
      </p:grpSp>
      <p:grpSp>
        <p:nvGrpSpPr>
          <p:cNvPr id="25" name="Group 24">
            <a:extLst>
              <a:ext uri="{FF2B5EF4-FFF2-40B4-BE49-F238E27FC236}">
                <a16:creationId xmlns:a16="http://schemas.microsoft.com/office/drawing/2014/main" id="{E15884EC-DB9F-8E80-5694-B054CD7C0AC1}"/>
              </a:ext>
            </a:extLst>
          </p:cNvPr>
          <p:cNvGrpSpPr/>
          <p:nvPr/>
        </p:nvGrpSpPr>
        <p:grpSpPr>
          <a:xfrm>
            <a:off x="9567485" y="5791421"/>
            <a:ext cx="914400" cy="914400"/>
            <a:chOff x="9992031" y="5756915"/>
            <a:chExt cx="914400" cy="914400"/>
          </a:xfrm>
        </p:grpSpPr>
        <p:sp>
          <p:nvSpPr>
            <p:cNvPr id="26" name="Oval 25">
              <a:extLst>
                <a:ext uri="{FF2B5EF4-FFF2-40B4-BE49-F238E27FC236}">
                  <a16:creationId xmlns:a16="http://schemas.microsoft.com/office/drawing/2014/main" id="{D38D6FB8-8A81-5B4E-4B23-67F2C0F4DFF2}"/>
                </a:ext>
              </a:extLst>
            </p:cNvPr>
            <p:cNvSpPr/>
            <p:nvPr/>
          </p:nvSpPr>
          <p:spPr>
            <a:xfrm>
              <a:off x="9992031" y="5756915"/>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7" name="Group 26">
              <a:extLst>
                <a:ext uri="{FF2B5EF4-FFF2-40B4-BE49-F238E27FC236}">
                  <a16:creationId xmlns:a16="http://schemas.microsoft.com/office/drawing/2014/main" id="{2F5454F3-0866-0409-9970-76DAD533C418}"/>
                </a:ext>
              </a:extLst>
            </p:cNvPr>
            <p:cNvGrpSpPr/>
            <p:nvPr/>
          </p:nvGrpSpPr>
          <p:grpSpPr>
            <a:xfrm>
              <a:off x="10153404" y="5911985"/>
              <a:ext cx="591653" cy="636453"/>
              <a:chOff x="572587" y="3365168"/>
              <a:chExt cx="637818" cy="682188"/>
            </a:xfrm>
          </p:grpSpPr>
          <p:sp>
            <p:nvSpPr>
              <p:cNvPr id="28" name="Rectangle: Top Corners Rounded 27">
                <a:extLst>
                  <a:ext uri="{FF2B5EF4-FFF2-40B4-BE49-F238E27FC236}">
                    <a16:creationId xmlns:a16="http://schemas.microsoft.com/office/drawing/2014/main" id="{65955C0E-25DD-D040-9E26-39089CE870BF}"/>
                  </a:ext>
                </a:extLst>
              </p:cNvPr>
              <p:cNvSpPr/>
              <p:nvPr/>
            </p:nvSpPr>
            <p:spPr>
              <a:xfrm>
                <a:off x="572587" y="3626051"/>
                <a:ext cx="444088" cy="421305"/>
              </a:xfrm>
              <a:prstGeom prst="round2SameRect">
                <a:avLst/>
              </a:prstGeom>
              <a:no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ectangle: Top Corners Rounded 28">
                <a:extLst>
                  <a:ext uri="{FF2B5EF4-FFF2-40B4-BE49-F238E27FC236}">
                    <a16:creationId xmlns:a16="http://schemas.microsoft.com/office/drawing/2014/main" id="{01AC395A-35F5-7B60-EEFB-4D8DECB4C709}"/>
                  </a:ext>
                </a:extLst>
              </p:cNvPr>
              <p:cNvSpPr/>
              <p:nvPr/>
            </p:nvSpPr>
            <p:spPr>
              <a:xfrm>
                <a:off x="621028" y="3776405"/>
                <a:ext cx="96714" cy="190828"/>
              </a:xfrm>
              <a:prstGeom prst="round2SameRect">
                <a:avLst>
                  <a:gd name="adj1" fmla="val 41288"/>
                  <a:gd name="adj2" fmla="val 0"/>
                </a:avLst>
              </a:prstGeom>
              <a:no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Top Corners Rounded 29">
                <a:extLst>
                  <a:ext uri="{FF2B5EF4-FFF2-40B4-BE49-F238E27FC236}">
                    <a16:creationId xmlns:a16="http://schemas.microsoft.com/office/drawing/2014/main" id="{F54F5DF2-72A4-B7EF-BB1A-AF7D4CA95DE9}"/>
                  </a:ext>
                </a:extLst>
              </p:cNvPr>
              <p:cNvSpPr/>
              <p:nvPr/>
            </p:nvSpPr>
            <p:spPr>
              <a:xfrm>
                <a:off x="749562" y="3776405"/>
                <a:ext cx="96714" cy="190828"/>
              </a:xfrm>
              <a:prstGeom prst="round2SameRect">
                <a:avLst>
                  <a:gd name="adj1" fmla="val 41288"/>
                  <a:gd name="adj2" fmla="val 0"/>
                </a:avLst>
              </a:prstGeom>
              <a:no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ectangle: Top Corners Rounded 30">
                <a:extLst>
                  <a:ext uri="{FF2B5EF4-FFF2-40B4-BE49-F238E27FC236}">
                    <a16:creationId xmlns:a16="http://schemas.microsoft.com/office/drawing/2014/main" id="{B2F173C9-33CF-22FA-5AB8-7919CE4E69BC}"/>
                  </a:ext>
                </a:extLst>
              </p:cNvPr>
              <p:cNvSpPr/>
              <p:nvPr/>
            </p:nvSpPr>
            <p:spPr>
              <a:xfrm>
                <a:off x="878096" y="3776405"/>
                <a:ext cx="96714" cy="190828"/>
              </a:xfrm>
              <a:prstGeom prst="round2SameRect">
                <a:avLst>
                  <a:gd name="adj1" fmla="val 41288"/>
                  <a:gd name="adj2" fmla="val 0"/>
                </a:avLst>
              </a:prstGeom>
              <a:no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31">
                <a:extLst>
                  <a:ext uri="{FF2B5EF4-FFF2-40B4-BE49-F238E27FC236}">
                    <a16:creationId xmlns:a16="http://schemas.microsoft.com/office/drawing/2014/main" id="{4933788A-2BDC-646A-2AA6-D71D03D210AC}"/>
                  </a:ext>
                </a:extLst>
              </p:cNvPr>
              <p:cNvSpPr/>
              <p:nvPr/>
            </p:nvSpPr>
            <p:spPr>
              <a:xfrm>
                <a:off x="618700" y="3922058"/>
                <a:ext cx="96714" cy="45719"/>
              </a:xfrm>
              <a:prstGeom prst="rect">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Rectangle 37">
                <a:extLst>
                  <a:ext uri="{FF2B5EF4-FFF2-40B4-BE49-F238E27FC236}">
                    <a16:creationId xmlns:a16="http://schemas.microsoft.com/office/drawing/2014/main" id="{6CED06BA-274F-C686-336D-21BD4D1E3BD6}"/>
                  </a:ext>
                </a:extLst>
              </p:cNvPr>
              <p:cNvSpPr/>
              <p:nvPr/>
            </p:nvSpPr>
            <p:spPr>
              <a:xfrm>
                <a:off x="749805" y="3922058"/>
                <a:ext cx="96714" cy="45719"/>
              </a:xfrm>
              <a:prstGeom prst="rect">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Rectangle 38">
                <a:extLst>
                  <a:ext uri="{FF2B5EF4-FFF2-40B4-BE49-F238E27FC236}">
                    <a16:creationId xmlns:a16="http://schemas.microsoft.com/office/drawing/2014/main" id="{154E3E0C-7A4A-D996-D032-DDCDEA2E1ADB}"/>
                  </a:ext>
                </a:extLst>
              </p:cNvPr>
              <p:cNvSpPr/>
              <p:nvPr/>
            </p:nvSpPr>
            <p:spPr>
              <a:xfrm>
                <a:off x="876146" y="3922058"/>
                <a:ext cx="96714" cy="45719"/>
              </a:xfrm>
              <a:prstGeom prst="rect">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40" name="Straight Connector 39">
                <a:extLst>
                  <a:ext uri="{FF2B5EF4-FFF2-40B4-BE49-F238E27FC236}">
                    <a16:creationId xmlns:a16="http://schemas.microsoft.com/office/drawing/2014/main" id="{01991622-750A-94E3-BC47-731BFF2CE4AB}"/>
                  </a:ext>
                </a:extLst>
              </p:cNvPr>
              <p:cNvCxnSpPr/>
              <p:nvPr/>
            </p:nvCxnSpPr>
            <p:spPr>
              <a:xfrm>
                <a:off x="572587" y="3978349"/>
                <a:ext cx="444088"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6E85643-F424-575D-F4D9-1CF1367B0CF6}"/>
                  </a:ext>
                </a:extLst>
              </p:cNvPr>
              <p:cNvCxnSpPr>
                <a:cxnSpLocks/>
              </p:cNvCxnSpPr>
              <p:nvPr/>
            </p:nvCxnSpPr>
            <p:spPr>
              <a:xfrm>
                <a:off x="585287" y="3660849"/>
                <a:ext cx="418013"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3497B68-88AD-64F2-3CAC-913C783B36C5}"/>
                  </a:ext>
                </a:extLst>
              </p:cNvPr>
              <p:cNvCxnSpPr>
                <a:cxnSpLocks/>
              </p:cNvCxnSpPr>
              <p:nvPr/>
            </p:nvCxnSpPr>
            <p:spPr>
              <a:xfrm>
                <a:off x="673409" y="3660849"/>
                <a:ext cx="0" cy="114128"/>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0C60743-A6EA-F476-E2C5-7228A99442A2}"/>
                  </a:ext>
                </a:extLst>
              </p:cNvPr>
              <p:cNvCxnSpPr>
                <a:cxnSpLocks/>
              </p:cNvCxnSpPr>
              <p:nvPr/>
            </p:nvCxnSpPr>
            <p:spPr>
              <a:xfrm>
                <a:off x="797777" y="3657662"/>
                <a:ext cx="0" cy="114128"/>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A0BC3E5-6D6B-0A0D-64CA-56583FFA07FA}"/>
                  </a:ext>
                </a:extLst>
              </p:cNvPr>
              <p:cNvCxnSpPr>
                <a:cxnSpLocks/>
              </p:cNvCxnSpPr>
              <p:nvPr/>
            </p:nvCxnSpPr>
            <p:spPr>
              <a:xfrm>
                <a:off x="927679" y="3657662"/>
                <a:ext cx="0" cy="114128"/>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C26F870-8BF4-A6BA-1DED-3A1C8F360BEC}"/>
                  </a:ext>
                </a:extLst>
              </p:cNvPr>
              <p:cNvCxnSpPr>
                <a:cxnSpLocks/>
              </p:cNvCxnSpPr>
              <p:nvPr/>
            </p:nvCxnSpPr>
            <p:spPr>
              <a:xfrm>
                <a:off x="671821" y="3365168"/>
                <a:ext cx="0" cy="114128"/>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A86ECB2-CCA1-62A6-E808-2D3C6955807D}"/>
                  </a:ext>
                </a:extLst>
              </p:cNvPr>
              <p:cNvCxnSpPr>
                <a:cxnSpLocks/>
              </p:cNvCxnSpPr>
              <p:nvPr/>
            </p:nvCxnSpPr>
            <p:spPr>
              <a:xfrm>
                <a:off x="799364" y="3365168"/>
                <a:ext cx="0" cy="114128"/>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227D209-F927-C6E2-80F0-9381D50BB162}"/>
                  </a:ext>
                </a:extLst>
              </p:cNvPr>
              <p:cNvCxnSpPr>
                <a:cxnSpLocks/>
              </p:cNvCxnSpPr>
              <p:nvPr/>
            </p:nvCxnSpPr>
            <p:spPr>
              <a:xfrm>
                <a:off x="923733" y="3365168"/>
                <a:ext cx="0" cy="114128"/>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sp>
            <p:nvSpPr>
              <p:cNvPr id="49" name="Rectangle: Rounded Corners 48">
                <a:extLst>
                  <a:ext uri="{FF2B5EF4-FFF2-40B4-BE49-F238E27FC236}">
                    <a16:creationId xmlns:a16="http://schemas.microsoft.com/office/drawing/2014/main" id="{5FBE7081-055D-CFF2-1380-AA565E900978}"/>
                  </a:ext>
                </a:extLst>
              </p:cNvPr>
              <p:cNvSpPr/>
              <p:nvPr/>
            </p:nvSpPr>
            <p:spPr>
              <a:xfrm>
                <a:off x="630237" y="3432175"/>
                <a:ext cx="83582" cy="128045"/>
              </a:xfrm>
              <a:prstGeom prst="roundRect">
                <a:avLst>
                  <a:gd name="adj" fmla="val 33761"/>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0" name="Rectangle: Rounded Corners 49">
                <a:extLst>
                  <a:ext uri="{FF2B5EF4-FFF2-40B4-BE49-F238E27FC236}">
                    <a16:creationId xmlns:a16="http://schemas.microsoft.com/office/drawing/2014/main" id="{6CADFB88-71C5-170C-988B-5DE627D1DD50}"/>
                  </a:ext>
                </a:extLst>
              </p:cNvPr>
              <p:cNvSpPr/>
              <p:nvPr/>
            </p:nvSpPr>
            <p:spPr>
              <a:xfrm>
                <a:off x="757067" y="3431196"/>
                <a:ext cx="83582" cy="128045"/>
              </a:xfrm>
              <a:prstGeom prst="roundRect">
                <a:avLst>
                  <a:gd name="adj" fmla="val 33761"/>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 name="Rectangle: Rounded Corners 50">
                <a:extLst>
                  <a:ext uri="{FF2B5EF4-FFF2-40B4-BE49-F238E27FC236}">
                    <a16:creationId xmlns:a16="http://schemas.microsoft.com/office/drawing/2014/main" id="{8B914E61-65C3-7572-26A4-183AD05C753B}"/>
                  </a:ext>
                </a:extLst>
              </p:cNvPr>
              <p:cNvSpPr/>
              <p:nvPr/>
            </p:nvSpPr>
            <p:spPr>
              <a:xfrm>
                <a:off x="883897" y="3427042"/>
                <a:ext cx="83582" cy="128045"/>
              </a:xfrm>
              <a:prstGeom prst="roundRect">
                <a:avLst>
                  <a:gd name="adj" fmla="val 33761"/>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 name="Left Bracket 51">
                <a:extLst>
                  <a:ext uri="{FF2B5EF4-FFF2-40B4-BE49-F238E27FC236}">
                    <a16:creationId xmlns:a16="http://schemas.microsoft.com/office/drawing/2014/main" id="{E50D2029-39FF-D5AF-B248-9DCDC6E2F98B}"/>
                  </a:ext>
                </a:extLst>
              </p:cNvPr>
              <p:cNvSpPr/>
              <p:nvPr/>
            </p:nvSpPr>
            <p:spPr>
              <a:xfrm rot="5400000">
                <a:off x="648114" y="3577223"/>
                <a:ext cx="45719" cy="45719"/>
              </a:xfrm>
              <a:prstGeom prst="leftBracket">
                <a:avLst/>
              </a:prstGeom>
              <a:ln w="28575">
                <a:solidFill>
                  <a:srgbClr val="0080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53" name="Left Bracket 52">
                <a:extLst>
                  <a:ext uri="{FF2B5EF4-FFF2-40B4-BE49-F238E27FC236}">
                    <a16:creationId xmlns:a16="http://schemas.microsoft.com/office/drawing/2014/main" id="{BECBF041-7AA6-7469-FF96-1B60DAC90EFD}"/>
                  </a:ext>
                </a:extLst>
              </p:cNvPr>
              <p:cNvSpPr/>
              <p:nvPr/>
            </p:nvSpPr>
            <p:spPr>
              <a:xfrm rot="5400000">
                <a:off x="777088" y="3576956"/>
                <a:ext cx="45719" cy="45719"/>
              </a:xfrm>
              <a:prstGeom prst="leftBracket">
                <a:avLst/>
              </a:prstGeom>
              <a:ln w="28575">
                <a:solidFill>
                  <a:srgbClr val="0080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54" name="Left Bracket 53">
                <a:extLst>
                  <a:ext uri="{FF2B5EF4-FFF2-40B4-BE49-F238E27FC236}">
                    <a16:creationId xmlns:a16="http://schemas.microsoft.com/office/drawing/2014/main" id="{B1198A92-3703-8640-9943-D7B3F346B573}"/>
                  </a:ext>
                </a:extLst>
              </p:cNvPr>
              <p:cNvSpPr/>
              <p:nvPr/>
            </p:nvSpPr>
            <p:spPr>
              <a:xfrm rot="5400000">
                <a:off x="898982" y="3573341"/>
                <a:ext cx="45719" cy="45719"/>
              </a:xfrm>
              <a:prstGeom prst="leftBracket">
                <a:avLst/>
              </a:prstGeom>
              <a:ln w="28575">
                <a:solidFill>
                  <a:srgbClr val="0080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55" name="Rectangle: Top Corners Rounded 54">
                <a:extLst>
                  <a:ext uri="{FF2B5EF4-FFF2-40B4-BE49-F238E27FC236}">
                    <a16:creationId xmlns:a16="http://schemas.microsoft.com/office/drawing/2014/main" id="{250D4338-8A0C-2B66-11FB-D294F0FA8165}"/>
                  </a:ext>
                </a:extLst>
              </p:cNvPr>
              <p:cNvSpPr/>
              <p:nvPr/>
            </p:nvSpPr>
            <p:spPr>
              <a:xfrm>
                <a:off x="1092572" y="3775866"/>
                <a:ext cx="117833" cy="271487"/>
              </a:xfrm>
              <a:prstGeom prst="round2SameRect">
                <a:avLst>
                  <a:gd name="adj1" fmla="val 41288"/>
                  <a:gd name="adj2" fmla="val 0"/>
                </a:avLst>
              </a:prstGeom>
              <a:no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 name="Hexagon 55">
                <a:extLst>
                  <a:ext uri="{FF2B5EF4-FFF2-40B4-BE49-F238E27FC236}">
                    <a16:creationId xmlns:a16="http://schemas.microsoft.com/office/drawing/2014/main" id="{EE496325-0159-57A5-2BCF-D3D67B2F8289}"/>
                  </a:ext>
                </a:extLst>
              </p:cNvPr>
              <p:cNvSpPr/>
              <p:nvPr/>
            </p:nvSpPr>
            <p:spPr>
              <a:xfrm>
                <a:off x="887028" y="3365168"/>
                <a:ext cx="77273" cy="63832"/>
              </a:xfrm>
              <a:prstGeom prst="hexagon">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 name="Hexagon 56">
                <a:extLst>
                  <a:ext uri="{FF2B5EF4-FFF2-40B4-BE49-F238E27FC236}">
                    <a16:creationId xmlns:a16="http://schemas.microsoft.com/office/drawing/2014/main" id="{AA7E3BF1-7880-414E-2214-DE6888E23C65}"/>
                  </a:ext>
                </a:extLst>
              </p:cNvPr>
              <p:cNvSpPr/>
              <p:nvPr/>
            </p:nvSpPr>
            <p:spPr>
              <a:xfrm>
                <a:off x="1112992" y="3365652"/>
                <a:ext cx="77273" cy="63832"/>
              </a:xfrm>
              <a:prstGeom prst="hexagon">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64" name="Straight Connector 63">
                <a:extLst>
                  <a:ext uri="{FF2B5EF4-FFF2-40B4-BE49-F238E27FC236}">
                    <a16:creationId xmlns:a16="http://schemas.microsoft.com/office/drawing/2014/main" id="{329DEBC9-4FD9-EC95-342E-DD5D063231BE}"/>
                  </a:ext>
                </a:extLst>
              </p:cNvPr>
              <p:cNvCxnSpPr>
                <a:cxnSpLocks/>
              </p:cNvCxnSpPr>
              <p:nvPr/>
            </p:nvCxnSpPr>
            <p:spPr>
              <a:xfrm>
                <a:off x="964301" y="3398673"/>
                <a:ext cx="148691" cy="484"/>
              </a:xfrm>
              <a:prstGeom prst="line">
                <a:avLst/>
              </a:prstGeom>
              <a:ln w="38100">
                <a:solidFill>
                  <a:srgbClr val="008080"/>
                </a:solidFill>
              </a:ln>
            </p:spPr>
            <p:style>
              <a:lnRef idx="1">
                <a:schemeClr val="accent1"/>
              </a:lnRef>
              <a:fillRef idx="0">
                <a:schemeClr val="accent1"/>
              </a:fillRef>
              <a:effectRef idx="0">
                <a:schemeClr val="accent1"/>
              </a:effectRef>
              <a:fontRef idx="minor">
                <a:schemeClr val="tx1"/>
              </a:fontRef>
            </p:style>
          </p:cxnSp>
          <p:sp>
            <p:nvSpPr>
              <p:cNvPr id="65" name="Left Bracket 64">
                <a:extLst>
                  <a:ext uri="{FF2B5EF4-FFF2-40B4-BE49-F238E27FC236}">
                    <a16:creationId xmlns:a16="http://schemas.microsoft.com/office/drawing/2014/main" id="{1F774A5C-8DF1-4C9C-50B9-0B89A0FF6664}"/>
                  </a:ext>
                </a:extLst>
              </p:cNvPr>
              <p:cNvSpPr/>
              <p:nvPr/>
            </p:nvSpPr>
            <p:spPr>
              <a:xfrm rot="5400000">
                <a:off x="1130010" y="3731289"/>
                <a:ext cx="45719" cy="45719"/>
              </a:xfrm>
              <a:prstGeom prst="leftBracket">
                <a:avLst/>
              </a:prstGeom>
              <a:ln w="28575">
                <a:solidFill>
                  <a:srgbClr val="0080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cxnSp>
            <p:nvCxnSpPr>
              <p:cNvPr id="66" name="Straight Connector 65">
                <a:extLst>
                  <a:ext uri="{FF2B5EF4-FFF2-40B4-BE49-F238E27FC236}">
                    <a16:creationId xmlns:a16="http://schemas.microsoft.com/office/drawing/2014/main" id="{2132EB68-117E-8DF9-BFEB-E5DE21A7F7D9}"/>
                  </a:ext>
                </a:extLst>
              </p:cNvPr>
              <p:cNvCxnSpPr>
                <a:cxnSpLocks/>
                <a:endCxn id="65" idx="1"/>
              </p:cNvCxnSpPr>
              <p:nvPr/>
            </p:nvCxnSpPr>
            <p:spPr>
              <a:xfrm>
                <a:off x="1151488" y="3434000"/>
                <a:ext cx="1381" cy="297289"/>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604D43BE-997F-54EC-9BFE-EABA83D89434}"/>
                  </a:ext>
                </a:extLst>
              </p:cNvPr>
              <p:cNvCxnSpPr>
                <a:cxnSpLocks/>
              </p:cNvCxnSpPr>
              <p:nvPr/>
            </p:nvCxnSpPr>
            <p:spPr>
              <a:xfrm>
                <a:off x="1110208" y="3445711"/>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635C49E4-64F0-2ACB-3898-86274AC4502B}"/>
                  </a:ext>
                </a:extLst>
              </p:cNvPr>
              <p:cNvCxnSpPr>
                <a:cxnSpLocks/>
              </p:cNvCxnSpPr>
              <p:nvPr/>
            </p:nvCxnSpPr>
            <p:spPr>
              <a:xfrm>
                <a:off x="1110208" y="3482977"/>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33B7A9DD-A5A5-2249-D52D-16A37189E43E}"/>
                  </a:ext>
                </a:extLst>
              </p:cNvPr>
              <p:cNvCxnSpPr>
                <a:cxnSpLocks/>
              </p:cNvCxnSpPr>
              <p:nvPr/>
            </p:nvCxnSpPr>
            <p:spPr>
              <a:xfrm>
                <a:off x="1110208" y="3520243"/>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9ECB0889-1E9F-5A92-E7B8-A0A59A7F14CF}"/>
                  </a:ext>
                </a:extLst>
              </p:cNvPr>
              <p:cNvCxnSpPr>
                <a:cxnSpLocks/>
              </p:cNvCxnSpPr>
              <p:nvPr/>
            </p:nvCxnSpPr>
            <p:spPr>
              <a:xfrm>
                <a:off x="1110208" y="3557509"/>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ADF47D54-540E-AB5C-A422-EB74A0F1AB33}"/>
                  </a:ext>
                </a:extLst>
              </p:cNvPr>
              <p:cNvCxnSpPr>
                <a:cxnSpLocks/>
              </p:cNvCxnSpPr>
              <p:nvPr/>
            </p:nvCxnSpPr>
            <p:spPr>
              <a:xfrm>
                <a:off x="1110208" y="3594775"/>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2899645A-68B1-36A7-EC89-B76A7A83AE9C}"/>
                  </a:ext>
                </a:extLst>
              </p:cNvPr>
              <p:cNvCxnSpPr>
                <a:cxnSpLocks/>
              </p:cNvCxnSpPr>
              <p:nvPr/>
            </p:nvCxnSpPr>
            <p:spPr>
              <a:xfrm>
                <a:off x="1110208" y="3632041"/>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E2F5B29-968A-1AD4-B511-E634398DA499}"/>
                  </a:ext>
                </a:extLst>
              </p:cNvPr>
              <p:cNvCxnSpPr>
                <a:cxnSpLocks/>
              </p:cNvCxnSpPr>
              <p:nvPr/>
            </p:nvCxnSpPr>
            <p:spPr>
              <a:xfrm>
                <a:off x="1110208" y="3669307"/>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1CB1E708-3553-60B9-D509-99A8CC8561F0}"/>
                  </a:ext>
                </a:extLst>
              </p:cNvPr>
              <p:cNvCxnSpPr>
                <a:cxnSpLocks/>
              </p:cNvCxnSpPr>
              <p:nvPr/>
            </p:nvCxnSpPr>
            <p:spPr>
              <a:xfrm>
                <a:off x="1110208" y="3706573"/>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BF2AC046-F253-1404-6C5C-577E245EA748}"/>
                  </a:ext>
                </a:extLst>
              </p:cNvPr>
              <p:cNvCxnSpPr>
                <a:cxnSpLocks/>
              </p:cNvCxnSpPr>
              <p:nvPr/>
            </p:nvCxnSpPr>
            <p:spPr>
              <a:xfrm>
                <a:off x="1092572" y="3944917"/>
                <a:ext cx="112031"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AF0C9641-5B10-6696-9ADF-4E72FAB0A4BF}"/>
                  </a:ext>
                </a:extLst>
              </p:cNvPr>
              <p:cNvCxnSpPr>
                <a:cxnSpLocks/>
              </p:cNvCxnSpPr>
              <p:nvPr/>
            </p:nvCxnSpPr>
            <p:spPr>
              <a:xfrm>
                <a:off x="1098313" y="3978349"/>
                <a:ext cx="112031"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grpSp>
      </p:grpSp>
      <p:sp>
        <p:nvSpPr>
          <p:cNvPr id="2" name="TextBox 1">
            <a:extLst>
              <a:ext uri="{FF2B5EF4-FFF2-40B4-BE49-F238E27FC236}">
                <a16:creationId xmlns:a16="http://schemas.microsoft.com/office/drawing/2014/main" id="{9C1DD392-1A95-C5C3-E2EB-53372D51BD0A}"/>
              </a:ext>
            </a:extLst>
          </p:cNvPr>
          <p:cNvSpPr txBox="1"/>
          <p:nvPr/>
        </p:nvSpPr>
        <p:spPr>
          <a:xfrm>
            <a:off x="979924" y="2706149"/>
            <a:ext cx="9335205" cy="1877437"/>
          </a:xfrm>
          <a:prstGeom prst="rect">
            <a:avLst/>
          </a:prstGeom>
          <a:noFill/>
        </p:spPr>
        <p:txBody>
          <a:bodyPr wrap="square">
            <a:spAutoFit/>
          </a:bodyPr>
          <a:lstStyle/>
          <a:p>
            <a:r>
              <a:rPr lang="en-GB" sz="4400" b="1" dirty="0">
                <a:solidFill>
                  <a:schemeClr val="bg1"/>
                </a:solidFill>
                <a:latin typeface="Roboto" panose="02000000000000000000" pitchFamily="2" charset="0"/>
                <a:ea typeface="Roboto" panose="02000000000000000000" pitchFamily="2" charset="0"/>
                <a:cs typeface="Roboto" panose="02000000000000000000" pitchFamily="2" charset="0"/>
              </a:rPr>
              <a:t>Thanks</a:t>
            </a:r>
          </a:p>
          <a:p>
            <a:endParaRPr lang="en-GB" sz="3600" dirty="0">
              <a:solidFill>
                <a:schemeClr val="bg1"/>
              </a:solidFill>
              <a:latin typeface="Roboto" panose="02000000000000000000" pitchFamily="2" charset="0"/>
              <a:ea typeface="Roboto" panose="02000000000000000000" pitchFamily="2" charset="0"/>
              <a:cs typeface="Roboto" panose="02000000000000000000" pitchFamily="2" charset="0"/>
            </a:endParaRPr>
          </a:p>
          <a:p>
            <a:r>
              <a:rPr lang="en-GB" sz="3600" dirty="0">
                <a:solidFill>
                  <a:schemeClr val="bg1"/>
                </a:solidFill>
                <a:latin typeface="Roboto" panose="02000000000000000000" pitchFamily="2" charset="0"/>
                <a:ea typeface="Roboto" panose="02000000000000000000" pitchFamily="2" charset="0"/>
                <a:cs typeface="Roboto" panose="02000000000000000000" pitchFamily="2" charset="0"/>
              </a:rPr>
              <a:t>carl.warom@dorsetcouncil.gov.uk</a:t>
            </a:r>
          </a:p>
        </p:txBody>
      </p:sp>
    </p:spTree>
    <p:extLst>
      <p:ext uri="{BB962C8B-B14F-4D97-AF65-F5344CB8AC3E}">
        <p14:creationId xmlns:p14="http://schemas.microsoft.com/office/powerpoint/2010/main" val="4104751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5B6BCE-D8B1-EF28-3056-771D95FD3B5B}"/>
              </a:ext>
            </a:extLst>
          </p:cNvPr>
          <p:cNvSpPr/>
          <p:nvPr/>
        </p:nvSpPr>
        <p:spPr>
          <a:xfrm>
            <a:off x="0" y="-1"/>
            <a:ext cx="12192000" cy="6332375"/>
          </a:xfrm>
          <a:prstGeom prst="rect">
            <a:avLst/>
          </a:prstGeom>
          <a:solidFill>
            <a:srgbClr val="008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 name="Group 2">
            <a:extLst>
              <a:ext uri="{FF2B5EF4-FFF2-40B4-BE49-F238E27FC236}">
                <a16:creationId xmlns:a16="http://schemas.microsoft.com/office/drawing/2014/main" id="{24908742-41EA-349A-1D8D-4C9EDD008D53}"/>
              </a:ext>
            </a:extLst>
          </p:cNvPr>
          <p:cNvGrpSpPr/>
          <p:nvPr/>
        </p:nvGrpSpPr>
        <p:grpSpPr>
          <a:xfrm>
            <a:off x="8523602" y="5791421"/>
            <a:ext cx="914400" cy="914400"/>
            <a:chOff x="8948148" y="5756915"/>
            <a:chExt cx="914400" cy="914400"/>
          </a:xfrm>
        </p:grpSpPr>
        <p:sp>
          <p:nvSpPr>
            <p:cNvPr id="4" name="Oval 3">
              <a:extLst>
                <a:ext uri="{FF2B5EF4-FFF2-40B4-BE49-F238E27FC236}">
                  <a16:creationId xmlns:a16="http://schemas.microsoft.com/office/drawing/2014/main" id="{E90A669D-13F8-63A2-62DF-8FF697A31BA0}"/>
                </a:ext>
              </a:extLst>
            </p:cNvPr>
            <p:cNvSpPr/>
            <p:nvPr/>
          </p:nvSpPr>
          <p:spPr>
            <a:xfrm>
              <a:off x="8948148" y="5756915"/>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Graphic 4" descr="Electric Tower outline">
              <a:extLst>
                <a:ext uri="{FF2B5EF4-FFF2-40B4-BE49-F238E27FC236}">
                  <a16:creationId xmlns:a16="http://schemas.microsoft.com/office/drawing/2014/main" id="{E1CE9C25-DF39-E7AF-6EAD-D8758553C94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19248" y="5828015"/>
              <a:ext cx="772200" cy="772200"/>
            </a:xfrm>
            <a:prstGeom prst="rect">
              <a:avLst/>
            </a:prstGeom>
          </p:spPr>
        </p:pic>
      </p:grpSp>
      <p:grpSp>
        <p:nvGrpSpPr>
          <p:cNvPr id="6" name="Group 5">
            <a:extLst>
              <a:ext uri="{FF2B5EF4-FFF2-40B4-BE49-F238E27FC236}">
                <a16:creationId xmlns:a16="http://schemas.microsoft.com/office/drawing/2014/main" id="{CB47A3A4-85A1-7C22-A45C-A29BB2262BB4}"/>
              </a:ext>
            </a:extLst>
          </p:cNvPr>
          <p:cNvGrpSpPr/>
          <p:nvPr/>
        </p:nvGrpSpPr>
        <p:grpSpPr>
          <a:xfrm>
            <a:off x="10611368" y="5791421"/>
            <a:ext cx="914400" cy="914400"/>
            <a:chOff x="11035914" y="5756915"/>
            <a:chExt cx="914400" cy="914400"/>
          </a:xfrm>
        </p:grpSpPr>
        <p:sp>
          <p:nvSpPr>
            <p:cNvPr id="7" name="Oval 6">
              <a:extLst>
                <a:ext uri="{FF2B5EF4-FFF2-40B4-BE49-F238E27FC236}">
                  <a16:creationId xmlns:a16="http://schemas.microsoft.com/office/drawing/2014/main" id="{28582964-226E-9C00-C76C-BF3136FA1DCC}"/>
                </a:ext>
              </a:extLst>
            </p:cNvPr>
            <p:cNvSpPr/>
            <p:nvPr/>
          </p:nvSpPr>
          <p:spPr>
            <a:xfrm>
              <a:off x="11035914" y="5756915"/>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Graphic 10" descr="Plugged Unplugged outline">
              <a:extLst>
                <a:ext uri="{FF2B5EF4-FFF2-40B4-BE49-F238E27FC236}">
                  <a16:creationId xmlns:a16="http://schemas.microsoft.com/office/drawing/2014/main" id="{A8A53CE6-91AD-6FB9-012B-01A4889DD43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11076904" y="5812003"/>
              <a:ext cx="804225" cy="804223"/>
            </a:xfrm>
            <a:prstGeom prst="rect">
              <a:avLst/>
            </a:prstGeom>
          </p:spPr>
        </p:pic>
      </p:grpSp>
      <p:grpSp>
        <p:nvGrpSpPr>
          <p:cNvPr id="12" name="Group 11">
            <a:extLst>
              <a:ext uri="{FF2B5EF4-FFF2-40B4-BE49-F238E27FC236}">
                <a16:creationId xmlns:a16="http://schemas.microsoft.com/office/drawing/2014/main" id="{D8B4A1A6-ABD4-C327-28BB-1947FFD7A94C}"/>
              </a:ext>
            </a:extLst>
          </p:cNvPr>
          <p:cNvGrpSpPr/>
          <p:nvPr/>
        </p:nvGrpSpPr>
        <p:grpSpPr>
          <a:xfrm>
            <a:off x="9567485" y="5791421"/>
            <a:ext cx="914400" cy="914400"/>
            <a:chOff x="9992031" y="5756915"/>
            <a:chExt cx="914400" cy="914400"/>
          </a:xfrm>
        </p:grpSpPr>
        <p:sp>
          <p:nvSpPr>
            <p:cNvPr id="13" name="Oval 12">
              <a:extLst>
                <a:ext uri="{FF2B5EF4-FFF2-40B4-BE49-F238E27FC236}">
                  <a16:creationId xmlns:a16="http://schemas.microsoft.com/office/drawing/2014/main" id="{D496C259-E55C-5FB9-1AC2-3649E59AAD0E}"/>
                </a:ext>
              </a:extLst>
            </p:cNvPr>
            <p:cNvSpPr/>
            <p:nvPr/>
          </p:nvSpPr>
          <p:spPr>
            <a:xfrm>
              <a:off x="9992031" y="5756915"/>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4" name="Group 13">
              <a:extLst>
                <a:ext uri="{FF2B5EF4-FFF2-40B4-BE49-F238E27FC236}">
                  <a16:creationId xmlns:a16="http://schemas.microsoft.com/office/drawing/2014/main" id="{1C4C45CF-601A-1D2B-C2B7-CAA6E86FCED4}"/>
                </a:ext>
              </a:extLst>
            </p:cNvPr>
            <p:cNvGrpSpPr/>
            <p:nvPr/>
          </p:nvGrpSpPr>
          <p:grpSpPr>
            <a:xfrm>
              <a:off x="10153404" y="5911985"/>
              <a:ext cx="591653" cy="636453"/>
              <a:chOff x="572587" y="3365168"/>
              <a:chExt cx="637818" cy="682188"/>
            </a:xfrm>
          </p:grpSpPr>
          <p:sp>
            <p:nvSpPr>
              <p:cNvPr id="15" name="Rectangle: Top Corners Rounded 14">
                <a:extLst>
                  <a:ext uri="{FF2B5EF4-FFF2-40B4-BE49-F238E27FC236}">
                    <a16:creationId xmlns:a16="http://schemas.microsoft.com/office/drawing/2014/main" id="{82DC9C7A-E6F0-47D8-BAC4-D0F3661C3A69}"/>
                  </a:ext>
                </a:extLst>
              </p:cNvPr>
              <p:cNvSpPr/>
              <p:nvPr/>
            </p:nvSpPr>
            <p:spPr>
              <a:xfrm>
                <a:off x="572587" y="3626051"/>
                <a:ext cx="444088" cy="421305"/>
              </a:xfrm>
              <a:prstGeom prst="round2SameRect">
                <a:avLst/>
              </a:prstGeom>
              <a:no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Top Corners Rounded 15">
                <a:extLst>
                  <a:ext uri="{FF2B5EF4-FFF2-40B4-BE49-F238E27FC236}">
                    <a16:creationId xmlns:a16="http://schemas.microsoft.com/office/drawing/2014/main" id="{03D9D5C6-FF97-43D0-8F4D-99D0334CB5E4}"/>
                  </a:ext>
                </a:extLst>
              </p:cNvPr>
              <p:cNvSpPr/>
              <p:nvPr/>
            </p:nvSpPr>
            <p:spPr>
              <a:xfrm>
                <a:off x="621028" y="3776405"/>
                <a:ext cx="96714" cy="190828"/>
              </a:xfrm>
              <a:prstGeom prst="round2SameRect">
                <a:avLst>
                  <a:gd name="adj1" fmla="val 41288"/>
                  <a:gd name="adj2" fmla="val 0"/>
                </a:avLst>
              </a:prstGeom>
              <a:no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Top Corners Rounded 16">
                <a:extLst>
                  <a:ext uri="{FF2B5EF4-FFF2-40B4-BE49-F238E27FC236}">
                    <a16:creationId xmlns:a16="http://schemas.microsoft.com/office/drawing/2014/main" id="{19D7A7F2-2AD4-4B9B-C699-9ABDB472E57F}"/>
                  </a:ext>
                </a:extLst>
              </p:cNvPr>
              <p:cNvSpPr/>
              <p:nvPr/>
            </p:nvSpPr>
            <p:spPr>
              <a:xfrm>
                <a:off x="749562" y="3776405"/>
                <a:ext cx="96714" cy="190828"/>
              </a:xfrm>
              <a:prstGeom prst="round2SameRect">
                <a:avLst>
                  <a:gd name="adj1" fmla="val 41288"/>
                  <a:gd name="adj2" fmla="val 0"/>
                </a:avLst>
              </a:prstGeom>
              <a:no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Top Corners Rounded 17">
                <a:extLst>
                  <a:ext uri="{FF2B5EF4-FFF2-40B4-BE49-F238E27FC236}">
                    <a16:creationId xmlns:a16="http://schemas.microsoft.com/office/drawing/2014/main" id="{EF945648-CC1A-D2F8-FA63-E8A4F7FBD95B}"/>
                  </a:ext>
                </a:extLst>
              </p:cNvPr>
              <p:cNvSpPr/>
              <p:nvPr/>
            </p:nvSpPr>
            <p:spPr>
              <a:xfrm>
                <a:off x="878096" y="3776405"/>
                <a:ext cx="96714" cy="190828"/>
              </a:xfrm>
              <a:prstGeom prst="round2SameRect">
                <a:avLst>
                  <a:gd name="adj1" fmla="val 41288"/>
                  <a:gd name="adj2" fmla="val 0"/>
                </a:avLst>
              </a:prstGeom>
              <a:no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FF680FBC-52B6-4839-6423-7649CDEE84C0}"/>
                  </a:ext>
                </a:extLst>
              </p:cNvPr>
              <p:cNvSpPr/>
              <p:nvPr/>
            </p:nvSpPr>
            <p:spPr>
              <a:xfrm>
                <a:off x="618700" y="3922058"/>
                <a:ext cx="96714" cy="45719"/>
              </a:xfrm>
              <a:prstGeom prst="rect">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a:extLst>
                  <a:ext uri="{FF2B5EF4-FFF2-40B4-BE49-F238E27FC236}">
                    <a16:creationId xmlns:a16="http://schemas.microsoft.com/office/drawing/2014/main" id="{A83E2C80-D2D3-6E10-867B-429B97D3CB9D}"/>
                  </a:ext>
                </a:extLst>
              </p:cNvPr>
              <p:cNvSpPr/>
              <p:nvPr/>
            </p:nvSpPr>
            <p:spPr>
              <a:xfrm>
                <a:off x="749805" y="3922058"/>
                <a:ext cx="96714" cy="45719"/>
              </a:xfrm>
              <a:prstGeom prst="rect">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Rectangle 20">
                <a:extLst>
                  <a:ext uri="{FF2B5EF4-FFF2-40B4-BE49-F238E27FC236}">
                    <a16:creationId xmlns:a16="http://schemas.microsoft.com/office/drawing/2014/main" id="{3323A966-5B33-C801-931F-2A3E3E6E8CD3}"/>
                  </a:ext>
                </a:extLst>
              </p:cNvPr>
              <p:cNvSpPr/>
              <p:nvPr/>
            </p:nvSpPr>
            <p:spPr>
              <a:xfrm>
                <a:off x="876146" y="3922058"/>
                <a:ext cx="96714" cy="45719"/>
              </a:xfrm>
              <a:prstGeom prst="rect">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2" name="Straight Connector 21">
                <a:extLst>
                  <a:ext uri="{FF2B5EF4-FFF2-40B4-BE49-F238E27FC236}">
                    <a16:creationId xmlns:a16="http://schemas.microsoft.com/office/drawing/2014/main" id="{B42BEC08-86A8-5154-E15D-04FB593E1444}"/>
                  </a:ext>
                </a:extLst>
              </p:cNvPr>
              <p:cNvCxnSpPr/>
              <p:nvPr/>
            </p:nvCxnSpPr>
            <p:spPr>
              <a:xfrm>
                <a:off x="572587" y="3978349"/>
                <a:ext cx="444088"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3E768F-ED95-731C-7B2C-249FCCD2F686}"/>
                  </a:ext>
                </a:extLst>
              </p:cNvPr>
              <p:cNvCxnSpPr>
                <a:cxnSpLocks/>
              </p:cNvCxnSpPr>
              <p:nvPr/>
            </p:nvCxnSpPr>
            <p:spPr>
              <a:xfrm>
                <a:off x="585287" y="3660849"/>
                <a:ext cx="418013"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B8B4AC2-D373-22D3-A950-F8D60DB9D1FE}"/>
                  </a:ext>
                </a:extLst>
              </p:cNvPr>
              <p:cNvCxnSpPr>
                <a:cxnSpLocks/>
              </p:cNvCxnSpPr>
              <p:nvPr/>
            </p:nvCxnSpPr>
            <p:spPr>
              <a:xfrm>
                <a:off x="673409" y="3660849"/>
                <a:ext cx="0" cy="114128"/>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BC2B05C-B6E3-B7FB-682F-158A23CBDF12}"/>
                  </a:ext>
                </a:extLst>
              </p:cNvPr>
              <p:cNvCxnSpPr>
                <a:cxnSpLocks/>
              </p:cNvCxnSpPr>
              <p:nvPr/>
            </p:nvCxnSpPr>
            <p:spPr>
              <a:xfrm>
                <a:off x="797777" y="3657662"/>
                <a:ext cx="0" cy="114128"/>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3A08AF6-A8BD-A069-AEE2-1017DEC3189E}"/>
                  </a:ext>
                </a:extLst>
              </p:cNvPr>
              <p:cNvCxnSpPr>
                <a:cxnSpLocks/>
              </p:cNvCxnSpPr>
              <p:nvPr/>
            </p:nvCxnSpPr>
            <p:spPr>
              <a:xfrm>
                <a:off x="927679" y="3657662"/>
                <a:ext cx="0" cy="114128"/>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D360C9-0B5D-950C-1031-13C5339AB641}"/>
                  </a:ext>
                </a:extLst>
              </p:cNvPr>
              <p:cNvCxnSpPr>
                <a:cxnSpLocks/>
              </p:cNvCxnSpPr>
              <p:nvPr/>
            </p:nvCxnSpPr>
            <p:spPr>
              <a:xfrm>
                <a:off x="671821" y="3365168"/>
                <a:ext cx="0" cy="114128"/>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0183626-913B-DB9D-B0D6-55EF25CE1BA4}"/>
                  </a:ext>
                </a:extLst>
              </p:cNvPr>
              <p:cNvCxnSpPr>
                <a:cxnSpLocks/>
              </p:cNvCxnSpPr>
              <p:nvPr/>
            </p:nvCxnSpPr>
            <p:spPr>
              <a:xfrm>
                <a:off x="799364" y="3365168"/>
                <a:ext cx="0" cy="114128"/>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1682597-865F-5564-A7F2-2852CE45EAC0}"/>
                  </a:ext>
                </a:extLst>
              </p:cNvPr>
              <p:cNvCxnSpPr>
                <a:cxnSpLocks/>
              </p:cNvCxnSpPr>
              <p:nvPr/>
            </p:nvCxnSpPr>
            <p:spPr>
              <a:xfrm>
                <a:off x="923733" y="3365168"/>
                <a:ext cx="0" cy="114128"/>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4FBEFA33-AA9E-C52C-CD53-EEEE5AA4EAD4}"/>
                  </a:ext>
                </a:extLst>
              </p:cNvPr>
              <p:cNvSpPr/>
              <p:nvPr/>
            </p:nvSpPr>
            <p:spPr>
              <a:xfrm>
                <a:off x="630237" y="3432175"/>
                <a:ext cx="83582" cy="128045"/>
              </a:xfrm>
              <a:prstGeom prst="roundRect">
                <a:avLst>
                  <a:gd name="adj" fmla="val 33761"/>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ectangle: Rounded Corners 30">
                <a:extLst>
                  <a:ext uri="{FF2B5EF4-FFF2-40B4-BE49-F238E27FC236}">
                    <a16:creationId xmlns:a16="http://schemas.microsoft.com/office/drawing/2014/main" id="{F6E6F447-E091-B613-2163-109BD6DEC047}"/>
                  </a:ext>
                </a:extLst>
              </p:cNvPr>
              <p:cNvSpPr/>
              <p:nvPr/>
            </p:nvSpPr>
            <p:spPr>
              <a:xfrm>
                <a:off x="757067" y="3431196"/>
                <a:ext cx="83582" cy="128045"/>
              </a:xfrm>
              <a:prstGeom prst="roundRect">
                <a:avLst>
                  <a:gd name="adj" fmla="val 33761"/>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Rounded Corners 31">
                <a:extLst>
                  <a:ext uri="{FF2B5EF4-FFF2-40B4-BE49-F238E27FC236}">
                    <a16:creationId xmlns:a16="http://schemas.microsoft.com/office/drawing/2014/main" id="{AA78BE87-983B-05B8-D972-C3A5F5EB33CB}"/>
                  </a:ext>
                </a:extLst>
              </p:cNvPr>
              <p:cNvSpPr/>
              <p:nvPr/>
            </p:nvSpPr>
            <p:spPr>
              <a:xfrm>
                <a:off x="883897" y="3427042"/>
                <a:ext cx="83582" cy="128045"/>
              </a:xfrm>
              <a:prstGeom prst="roundRect">
                <a:avLst>
                  <a:gd name="adj" fmla="val 33761"/>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Left Bracket 32">
                <a:extLst>
                  <a:ext uri="{FF2B5EF4-FFF2-40B4-BE49-F238E27FC236}">
                    <a16:creationId xmlns:a16="http://schemas.microsoft.com/office/drawing/2014/main" id="{BFE83E77-B061-F934-476D-C56F96D13F37}"/>
                  </a:ext>
                </a:extLst>
              </p:cNvPr>
              <p:cNvSpPr/>
              <p:nvPr/>
            </p:nvSpPr>
            <p:spPr>
              <a:xfrm rot="5400000">
                <a:off x="648114" y="3577223"/>
                <a:ext cx="45719" cy="45719"/>
              </a:xfrm>
              <a:prstGeom prst="leftBracket">
                <a:avLst/>
              </a:prstGeom>
              <a:ln w="28575">
                <a:solidFill>
                  <a:srgbClr val="0080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4" name="Left Bracket 33">
                <a:extLst>
                  <a:ext uri="{FF2B5EF4-FFF2-40B4-BE49-F238E27FC236}">
                    <a16:creationId xmlns:a16="http://schemas.microsoft.com/office/drawing/2014/main" id="{4C5702DB-B238-46DE-B2F6-E0CA33B42799}"/>
                  </a:ext>
                </a:extLst>
              </p:cNvPr>
              <p:cNvSpPr/>
              <p:nvPr/>
            </p:nvSpPr>
            <p:spPr>
              <a:xfrm rot="5400000">
                <a:off x="777088" y="3576956"/>
                <a:ext cx="45719" cy="45719"/>
              </a:xfrm>
              <a:prstGeom prst="leftBracket">
                <a:avLst/>
              </a:prstGeom>
              <a:ln w="28575">
                <a:solidFill>
                  <a:srgbClr val="0080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5" name="Left Bracket 34">
                <a:extLst>
                  <a:ext uri="{FF2B5EF4-FFF2-40B4-BE49-F238E27FC236}">
                    <a16:creationId xmlns:a16="http://schemas.microsoft.com/office/drawing/2014/main" id="{08698136-3131-9642-184C-156F8ADF59FC}"/>
                  </a:ext>
                </a:extLst>
              </p:cNvPr>
              <p:cNvSpPr/>
              <p:nvPr/>
            </p:nvSpPr>
            <p:spPr>
              <a:xfrm rot="5400000">
                <a:off x="898982" y="3573341"/>
                <a:ext cx="45719" cy="45719"/>
              </a:xfrm>
              <a:prstGeom prst="leftBracket">
                <a:avLst/>
              </a:prstGeom>
              <a:ln w="28575">
                <a:solidFill>
                  <a:srgbClr val="0080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6" name="Rectangle: Top Corners Rounded 35">
                <a:extLst>
                  <a:ext uri="{FF2B5EF4-FFF2-40B4-BE49-F238E27FC236}">
                    <a16:creationId xmlns:a16="http://schemas.microsoft.com/office/drawing/2014/main" id="{989351E0-7C18-C82C-49A3-FE3A8D77BD49}"/>
                  </a:ext>
                </a:extLst>
              </p:cNvPr>
              <p:cNvSpPr/>
              <p:nvPr/>
            </p:nvSpPr>
            <p:spPr>
              <a:xfrm>
                <a:off x="1092572" y="3775866"/>
                <a:ext cx="117833" cy="271487"/>
              </a:xfrm>
              <a:prstGeom prst="round2SameRect">
                <a:avLst>
                  <a:gd name="adj1" fmla="val 41288"/>
                  <a:gd name="adj2" fmla="val 0"/>
                </a:avLst>
              </a:prstGeom>
              <a:no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Hexagon 36">
                <a:extLst>
                  <a:ext uri="{FF2B5EF4-FFF2-40B4-BE49-F238E27FC236}">
                    <a16:creationId xmlns:a16="http://schemas.microsoft.com/office/drawing/2014/main" id="{96092B48-87F1-66CB-2AC1-A9AC2AF1CBF7}"/>
                  </a:ext>
                </a:extLst>
              </p:cNvPr>
              <p:cNvSpPr/>
              <p:nvPr/>
            </p:nvSpPr>
            <p:spPr>
              <a:xfrm>
                <a:off x="887028" y="3365168"/>
                <a:ext cx="77273" cy="63832"/>
              </a:xfrm>
              <a:prstGeom prst="hexagon">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Hexagon 37">
                <a:extLst>
                  <a:ext uri="{FF2B5EF4-FFF2-40B4-BE49-F238E27FC236}">
                    <a16:creationId xmlns:a16="http://schemas.microsoft.com/office/drawing/2014/main" id="{2E54CC32-5DDD-18BE-E624-475F6BA80E5A}"/>
                  </a:ext>
                </a:extLst>
              </p:cNvPr>
              <p:cNvSpPr/>
              <p:nvPr/>
            </p:nvSpPr>
            <p:spPr>
              <a:xfrm>
                <a:off x="1112992" y="3365652"/>
                <a:ext cx="77273" cy="63832"/>
              </a:xfrm>
              <a:prstGeom prst="hexagon">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9" name="Straight Connector 38">
                <a:extLst>
                  <a:ext uri="{FF2B5EF4-FFF2-40B4-BE49-F238E27FC236}">
                    <a16:creationId xmlns:a16="http://schemas.microsoft.com/office/drawing/2014/main" id="{AC53A781-F0BB-08E0-C2AC-31F3ED7AF830}"/>
                  </a:ext>
                </a:extLst>
              </p:cNvPr>
              <p:cNvCxnSpPr>
                <a:cxnSpLocks/>
              </p:cNvCxnSpPr>
              <p:nvPr/>
            </p:nvCxnSpPr>
            <p:spPr>
              <a:xfrm>
                <a:off x="964301" y="3398673"/>
                <a:ext cx="148691" cy="484"/>
              </a:xfrm>
              <a:prstGeom prst="line">
                <a:avLst/>
              </a:prstGeom>
              <a:ln w="38100">
                <a:solidFill>
                  <a:srgbClr val="008080"/>
                </a:solidFill>
              </a:ln>
            </p:spPr>
            <p:style>
              <a:lnRef idx="1">
                <a:schemeClr val="accent1"/>
              </a:lnRef>
              <a:fillRef idx="0">
                <a:schemeClr val="accent1"/>
              </a:fillRef>
              <a:effectRef idx="0">
                <a:schemeClr val="accent1"/>
              </a:effectRef>
              <a:fontRef idx="minor">
                <a:schemeClr val="tx1"/>
              </a:fontRef>
            </p:style>
          </p:cxnSp>
          <p:sp>
            <p:nvSpPr>
              <p:cNvPr id="40" name="Left Bracket 39">
                <a:extLst>
                  <a:ext uri="{FF2B5EF4-FFF2-40B4-BE49-F238E27FC236}">
                    <a16:creationId xmlns:a16="http://schemas.microsoft.com/office/drawing/2014/main" id="{61F7A6BB-EDBF-05B1-2392-1FAB2FA98B1E}"/>
                  </a:ext>
                </a:extLst>
              </p:cNvPr>
              <p:cNvSpPr/>
              <p:nvPr/>
            </p:nvSpPr>
            <p:spPr>
              <a:xfrm rot="5400000">
                <a:off x="1130010" y="3731289"/>
                <a:ext cx="45719" cy="45719"/>
              </a:xfrm>
              <a:prstGeom prst="leftBracket">
                <a:avLst/>
              </a:prstGeom>
              <a:ln w="28575">
                <a:solidFill>
                  <a:srgbClr val="0080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cxnSp>
            <p:nvCxnSpPr>
              <p:cNvPr id="41" name="Straight Connector 40">
                <a:extLst>
                  <a:ext uri="{FF2B5EF4-FFF2-40B4-BE49-F238E27FC236}">
                    <a16:creationId xmlns:a16="http://schemas.microsoft.com/office/drawing/2014/main" id="{E0DC1F65-E879-CF61-34C7-97DBACF977F2}"/>
                  </a:ext>
                </a:extLst>
              </p:cNvPr>
              <p:cNvCxnSpPr>
                <a:cxnSpLocks/>
                <a:endCxn id="40" idx="1"/>
              </p:cNvCxnSpPr>
              <p:nvPr/>
            </p:nvCxnSpPr>
            <p:spPr>
              <a:xfrm>
                <a:off x="1151488" y="3434000"/>
                <a:ext cx="1381" cy="297289"/>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5417B51-4ACC-A2B7-1964-9A1BD515202B}"/>
                  </a:ext>
                </a:extLst>
              </p:cNvPr>
              <p:cNvCxnSpPr>
                <a:cxnSpLocks/>
              </p:cNvCxnSpPr>
              <p:nvPr/>
            </p:nvCxnSpPr>
            <p:spPr>
              <a:xfrm>
                <a:off x="1110208" y="3445711"/>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48DA436-6210-FD82-B800-46244DE75E29}"/>
                  </a:ext>
                </a:extLst>
              </p:cNvPr>
              <p:cNvCxnSpPr>
                <a:cxnSpLocks/>
              </p:cNvCxnSpPr>
              <p:nvPr/>
            </p:nvCxnSpPr>
            <p:spPr>
              <a:xfrm>
                <a:off x="1110208" y="3482977"/>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9565BD3-CF99-EAF0-8257-D43C723C5604}"/>
                  </a:ext>
                </a:extLst>
              </p:cNvPr>
              <p:cNvCxnSpPr>
                <a:cxnSpLocks/>
              </p:cNvCxnSpPr>
              <p:nvPr/>
            </p:nvCxnSpPr>
            <p:spPr>
              <a:xfrm>
                <a:off x="1110208" y="3520243"/>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1BC37D4-866F-03C1-65B9-29753D7719A2}"/>
                  </a:ext>
                </a:extLst>
              </p:cNvPr>
              <p:cNvCxnSpPr>
                <a:cxnSpLocks/>
              </p:cNvCxnSpPr>
              <p:nvPr/>
            </p:nvCxnSpPr>
            <p:spPr>
              <a:xfrm>
                <a:off x="1110208" y="3557509"/>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1D6C9F9-E448-6132-E42D-5E8A08D44245}"/>
                  </a:ext>
                </a:extLst>
              </p:cNvPr>
              <p:cNvCxnSpPr>
                <a:cxnSpLocks/>
              </p:cNvCxnSpPr>
              <p:nvPr/>
            </p:nvCxnSpPr>
            <p:spPr>
              <a:xfrm>
                <a:off x="1110208" y="3594775"/>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C44EE91-5949-05E5-45AD-FB9C720FEB1A}"/>
                  </a:ext>
                </a:extLst>
              </p:cNvPr>
              <p:cNvCxnSpPr>
                <a:cxnSpLocks/>
              </p:cNvCxnSpPr>
              <p:nvPr/>
            </p:nvCxnSpPr>
            <p:spPr>
              <a:xfrm>
                <a:off x="1110208" y="3632041"/>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A78AF7C-2221-1717-9C64-B49CEB9F1B4C}"/>
                  </a:ext>
                </a:extLst>
              </p:cNvPr>
              <p:cNvCxnSpPr>
                <a:cxnSpLocks/>
              </p:cNvCxnSpPr>
              <p:nvPr/>
            </p:nvCxnSpPr>
            <p:spPr>
              <a:xfrm>
                <a:off x="1110208" y="3669307"/>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1FB03BF-AACA-BC58-1EC0-7DAC5AEDCCD1}"/>
                  </a:ext>
                </a:extLst>
              </p:cNvPr>
              <p:cNvCxnSpPr>
                <a:cxnSpLocks/>
              </p:cNvCxnSpPr>
              <p:nvPr/>
            </p:nvCxnSpPr>
            <p:spPr>
              <a:xfrm>
                <a:off x="1110208" y="3706573"/>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6DFFE1FE-66FF-6C06-AAA2-0621ABD58E37}"/>
                  </a:ext>
                </a:extLst>
              </p:cNvPr>
              <p:cNvCxnSpPr>
                <a:cxnSpLocks/>
              </p:cNvCxnSpPr>
              <p:nvPr/>
            </p:nvCxnSpPr>
            <p:spPr>
              <a:xfrm>
                <a:off x="1092572" y="3944917"/>
                <a:ext cx="112031"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53D4E46-DDA9-7C23-0B2D-C7EF86C960FF}"/>
                  </a:ext>
                </a:extLst>
              </p:cNvPr>
              <p:cNvCxnSpPr>
                <a:cxnSpLocks/>
              </p:cNvCxnSpPr>
              <p:nvPr/>
            </p:nvCxnSpPr>
            <p:spPr>
              <a:xfrm>
                <a:off x="1098313" y="3978349"/>
                <a:ext cx="112031"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grpSp>
      </p:grpSp>
      <p:sp>
        <p:nvSpPr>
          <p:cNvPr id="9" name="TextBox 8">
            <a:extLst>
              <a:ext uri="{FF2B5EF4-FFF2-40B4-BE49-F238E27FC236}">
                <a16:creationId xmlns:a16="http://schemas.microsoft.com/office/drawing/2014/main" id="{E95880F2-E477-EBB0-14A3-D998A37F18D8}"/>
              </a:ext>
            </a:extLst>
          </p:cNvPr>
          <p:cNvSpPr txBox="1"/>
          <p:nvPr/>
        </p:nvSpPr>
        <p:spPr>
          <a:xfrm>
            <a:off x="677185" y="2942544"/>
            <a:ext cx="11057611" cy="769441"/>
          </a:xfrm>
          <a:prstGeom prst="rect">
            <a:avLst/>
          </a:prstGeom>
          <a:noFill/>
        </p:spPr>
        <p:txBody>
          <a:bodyPr wrap="square">
            <a:spAutoFit/>
          </a:bodyPr>
          <a:lstStyle/>
          <a:p>
            <a:r>
              <a:rPr lang="en-GB" sz="4400" b="1" dirty="0">
                <a:solidFill>
                  <a:schemeClr val="bg1"/>
                </a:solidFill>
                <a:latin typeface="Roboto" panose="02000000000000000000" pitchFamily="2" charset="0"/>
                <a:ea typeface="Roboto" panose="02000000000000000000" pitchFamily="2" charset="0"/>
                <a:cs typeface="Roboto" panose="02000000000000000000" pitchFamily="2" charset="0"/>
              </a:rPr>
              <a:t>1. Background on the grid and investment</a:t>
            </a:r>
          </a:p>
        </p:txBody>
      </p:sp>
      <p:pic>
        <p:nvPicPr>
          <p:cNvPr id="10" name="Picture 9" descr="A green logo with text&#10;&#10;Description automatically generated">
            <a:extLst>
              <a:ext uri="{FF2B5EF4-FFF2-40B4-BE49-F238E27FC236}">
                <a16:creationId xmlns:a16="http://schemas.microsoft.com/office/drawing/2014/main" id="{2FFDF6B8-5679-2647-8615-E7F162125FFF}"/>
              </a:ext>
            </a:extLst>
          </p:cNvPr>
          <p:cNvPicPr>
            <a:picLocks noChangeAspect="1"/>
          </p:cNvPicPr>
          <p:nvPr/>
        </p:nvPicPr>
        <p:blipFill>
          <a:blip r:embed="rId7">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10637605" y="163303"/>
            <a:ext cx="1294470" cy="551688"/>
          </a:xfrm>
          <a:prstGeom prst="rect">
            <a:avLst/>
          </a:prstGeom>
        </p:spPr>
      </p:pic>
    </p:spTree>
    <p:extLst>
      <p:ext uri="{BB962C8B-B14F-4D97-AF65-F5344CB8AC3E}">
        <p14:creationId xmlns:p14="http://schemas.microsoft.com/office/powerpoint/2010/main" val="171295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9" name="Rectangle: Top Corners Rounded 1038">
            <a:extLst>
              <a:ext uri="{FF2B5EF4-FFF2-40B4-BE49-F238E27FC236}">
                <a16:creationId xmlns:a16="http://schemas.microsoft.com/office/drawing/2014/main" id="{3AE92922-545F-C9AD-0F1D-79E7151CA2CF}"/>
              </a:ext>
            </a:extLst>
          </p:cNvPr>
          <p:cNvSpPr/>
          <p:nvPr/>
        </p:nvSpPr>
        <p:spPr>
          <a:xfrm rot="16200000">
            <a:off x="9826499" y="3087707"/>
            <a:ext cx="1528086" cy="2815251"/>
          </a:xfrm>
          <a:prstGeom prst="round2SameRect">
            <a:avLst>
              <a:gd name="adj1" fmla="val 22573"/>
              <a:gd name="adj2" fmla="val 22158"/>
            </a:avLst>
          </a:prstGeom>
          <a:solidFill>
            <a:schemeClr val="bg1"/>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33" name="Rectangle: Top Corners Rounded 1032">
            <a:extLst>
              <a:ext uri="{FF2B5EF4-FFF2-40B4-BE49-F238E27FC236}">
                <a16:creationId xmlns:a16="http://schemas.microsoft.com/office/drawing/2014/main" id="{2D1C9C7D-DDB6-7D0E-1E22-220D0545B417}"/>
              </a:ext>
            </a:extLst>
          </p:cNvPr>
          <p:cNvSpPr/>
          <p:nvPr/>
        </p:nvSpPr>
        <p:spPr>
          <a:xfrm rot="16200000">
            <a:off x="10278913" y="1673901"/>
            <a:ext cx="681412" cy="2815250"/>
          </a:xfrm>
          <a:prstGeom prst="round2SameRect">
            <a:avLst>
              <a:gd name="adj1" fmla="val 50000"/>
              <a:gd name="adj2" fmla="val 50000"/>
            </a:avLst>
          </a:prstGeom>
          <a:solidFill>
            <a:schemeClr val="bg1"/>
          </a:solidFill>
          <a:ln>
            <a:solidFill>
              <a:srgbClr val="800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31" name="Rectangle: Top Corners Rounded 1030">
            <a:extLst>
              <a:ext uri="{FF2B5EF4-FFF2-40B4-BE49-F238E27FC236}">
                <a16:creationId xmlns:a16="http://schemas.microsoft.com/office/drawing/2014/main" id="{4F759ADC-7A6A-B752-995D-127106F38F35}"/>
              </a:ext>
            </a:extLst>
          </p:cNvPr>
          <p:cNvSpPr/>
          <p:nvPr/>
        </p:nvSpPr>
        <p:spPr>
          <a:xfrm rot="16200000">
            <a:off x="10278913" y="854639"/>
            <a:ext cx="681412" cy="2815250"/>
          </a:xfrm>
          <a:prstGeom prst="round2SameRect">
            <a:avLst>
              <a:gd name="adj1" fmla="val 50000"/>
              <a:gd name="adj2" fmla="val 50000"/>
            </a:avLst>
          </a:prstGeom>
          <a:solidFill>
            <a:schemeClr val="bg1"/>
          </a:solidFill>
          <a:ln>
            <a:solidFill>
              <a:srgbClr val="800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24" name="Rectangle: Top Corners Rounded 1023">
            <a:extLst>
              <a:ext uri="{FF2B5EF4-FFF2-40B4-BE49-F238E27FC236}">
                <a16:creationId xmlns:a16="http://schemas.microsoft.com/office/drawing/2014/main" id="{1FAE1B47-D4DD-A02D-260F-175BC0FFAE36}"/>
              </a:ext>
            </a:extLst>
          </p:cNvPr>
          <p:cNvSpPr/>
          <p:nvPr/>
        </p:nvSpPr>
        <p:spPr>
          <a:xfrm rot="16200000">
            <a:off x="4393709" y="460979"/>
            <a:ext cx="781579" cy="1974764"/>
          </a:xfrm>
          <a:prstGeom prst="round2SameRect">
            <a:avLst>
              <a:gd name="adj1" fmla="val 50000"/>
              <a:gd name="adj2" fmla="val 50000"/>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25" name="Rectangle: Top Corners Rounded 1024">
            <a:extLst>
              <a:ext uri="{FF2B5EF4-FFF2-40B4-BE49-F238E27FC236}">
                <a16:creationId xmlns:a16="http://schemas.microsoft.com/office/drawing/2014/main" id="{82FFDD62-F040-77BD-FA39-137C150E4313}"/>
              </a:ext>
            </a:extLst>
          </p:cNvPr>
          <p:cNvSpPr/>
          <p:nvPr/>
        </p:nvSpPr>
        <p:spPr>
          <a:xfrm rot="16200000">
            <a:off x="7013527" y="442672"/>
            <a:ext cx="781579" cy="1974764"/>
          </a:xfrm>
          <a:prstGeom prst="round2SameRect">
            <a:avLst>
              <a:gd name="adj1" fmla="val 50000"/>
              <a:gd name="adj2" fmla="val 50000"/>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3" name="Rectangle 112">
            <a:extLst>
              <a:ext uri="{FF2B5EF4-FFF2-40B4-BE49-F238E27FC236}">
                <a16:creationId xmlns:a16="http://schemas.microsoft.com/office/drawing/2014/main" id="{F00B2ACD-8481-4111-B61C-1DDE68AB67D2}"/>
              </a:ext>
            </a:extLst>
          </p:cNvPr>
          <p:cNvSpPr/>
          <p:nvPr/>
        </p:nvSpPr>
        <p:spPr>
          <a:xfrm>
            <a:off x="0" y="0"/>
            <a:ext cx="12192000" cy="884921"/>
          </a:xfrm>
          <a:prstGeom prst="rect">
            <a:avLst/>
          </a:prstGeom>
          <a:solidFill>
            <a:srgbClr val="008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C5A9BF6A-AF75-76C0-DEA1-B8B8A87E4F74}"/>
              </a:ext>
            </a:extLst>
          </p:cNvPr>
          <p:cNvSpPr txBox="1"/>
          <p:nvPr/>
        </p:nvSpPr>
        <p:spPr>
          <a:xfrm>
            <a:off x="148347" y="138129"/>
            <a:ext cx="6096000" cy="646331"/>
          </a:xfrm>
          <a:prstGeom prst="rect">
            <a:avLst/>
          </a:prstGeom>
          <a:noFill/>
        </p:spPr>
        <p:txBody>
          <a:bodyPr wrap="square">
            <a:spAutoFit/>
          </a:bodyPr>
          <a:lstStyle/>
          <a:p>
            <a:r>
              <a:rPr lang="en-GB" sz="3600" b="1" dirty="0">
                <a:solidFill>
                  <a:schemeClr val="bg1"/>
                </a:solidFill>
                <a:latin typeface="Roboto" panose="02000000000000000000" pitchFamily="2" charset="0"/>
                <a:ea typeface="Roboto" panose="02000000000000000000" pitchFamily="2" charset="0"/>
                <a:cs typeface="Roboto" panose="02000000000000000000" pitchFamily="2" charset="0"/>
              </a:rPr>
              <a:t>What is the grid?</a:t>
            </a:r>
          </a:p>
        </p:txBody>
      </p:sp>
      <p:pic>
        <p:nvPicPr>
          <p:cNvPr id="20" name="Graphic 19" descr="Factory outline">
            <a:extLst>
              <a:ext uri="{FF2B5EF4-FFF2-40B4-BE49-F238E27FC236}">
                <a16:creationId xmlns:a16="http://schemas.microsoft.com/office/drawing/2014/main" id="{454A00DC-E66B-DE30-6F84-0FB7872356B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20476" y="2094805"/>
            <a:ext cx="773378" cy="773378"/>
          </a:xfrm>
          <a:prstGeom prst="rect">
            <a:avLst/>
          </a:prstGeom>
        </p:spPr>
      </p:pic>
      <p:pic>
        <p:nvPicPr>
          <p:cNvPr id="22" name="Graphic 21" descr="Home outline">
            <a:extLst>
              <a:ext uri="{FF2B5EF4-FFF2-40B4-BE49-F238E27FC236}">
                <a16:creationId xmlns:a16="http://schemas.microsoft.com/office/drawing/2014/main" id="{7EE64CBA-91ED-DAFE-DD91-CA9BB043A64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05793" y="5427620"/>
            <a:ext cx="914400" cy="914400"/>
          </a:xfrm>
          <a:prstGeom prst="rect">
            <a:avLst/>
          </a:prstGeom>
        </p:spPr>
      </p:pic>
      <p:pic>
        <p:nvPicPr>
          <p:cNvPr id="24" name="Graphic 23" descr="Electric Tower outline">
            <a:extLst>
              <a:ext uri="{FF2B5EF4-FFF2-40B4-BE49-F238E27FC236}">
                <a16:creationId xmlns:a16="http://schemas.microsoft.com/office/drawing/2014/main" id="{D17E12EE-C1D0-C1BE-18C6-2234E4A113E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856687" y="2024294"/>
            <a:ext cx="914400" cy="914400"/>
          </a:xfrm>
          <a:prstGeom prst="rect">
            <a:avLst/>
          </a:prstGeom>
        </p:spPr>
      </p:pic>
      <p:pic>
        <p:nvPicPr>
          <p:cNvPr id="45" name="Graphic 44" descr="Store outline">
            <a:extLst>
              <a:ext uri="{FF2B5EF4-FFF2-40B4-BE49-F238E27FC236}">
                <a16:creationId xmlns:a16="http://schemas.microsoft.com/office/drawing/2014/main" id="{EC6C9157-9AF7-133A-8A05-0508C233171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680338" y="5218761"/>
            <a:ext cx="914400" cy="914400"/>
          </a:xfrm>
          <a:prstGeom prst="rect">
            <a:avLst/>
          </a:prstGeom>
        </p:spPr>
      </p:pic>
      <p:pic>
        <p:nvPicPr>
          <p:cNvPr id="47" name="Graphic 46" descr="Plugged Unplugged outline">
            <a:extLst>
              <a:ext uri="{FF2B5EF4-FFF2-40B4-BE49-F238E27FC236}">
                <a16:creationId xmlns:a16="http://schemas.microsoft.com/office/drawing/2014/main" id="{EFC10D89-DC1D-9E74-8029-A0EDFA4A00C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10800000">
            <a:off x="2260907" y="5238216"/>
            <a:ext cx="914400" cy="914400"/>
          </a:xfrm>
          <a:prstGeom prst="rect">
            <a:avLst/>
          </a:prstGeom>
        </p:spPr>
      </p:pic>
      <p:cxnSp>
        <p:nvCxnSpPr>
          <p:cNvPr id="51" name="Straight Connector 50">
            <a:extLst>
              <a:ext uri="{FF2B5EF4-FFF2-40B4-BE49-F238E27FC236}">
                <a16:creationId xmlns:a16="http://schemas.microsoft.com/office/drawing/2014/main" id="{F96B38B5-16C0-7D9D-4B32-749182AF0C7F}"/>
              </a:ext>
            </a:extLst>
          </p:cNvPr>
          <p:cNvCxnSpPr>
            <a:cxnSpLocks/>
            <a:stCxn id="20" idx="3"/>
            <a:endCxn id="24" idx="1"/>
          </p:cNvCxnSpPr>
          <p:nvPr/>
        </p:nvCxnSpPr>
        <p:spPr>
          <a:xfrm>
            <a:off x="2493854" y="2481494"/>
            <a:ext cx="2362833" cy="0"/>
          </a:xfrm>
          <a:prstGeom prst="line">
            <a:avLst/>
          </a:prstGeom>
          <a:ln w="19050">
            <a:solidFill>
              <a:srgbClr val="800080"/>
            </a:solidFill>
            <a:prstDash val="sysDash"/>
          </a:ln>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8FB9078B-259A-C05F-AE4F-70374E1B258C}"/>
              </a:ext>
            </a:extLst>
          </p:cNvPr>
          <p:cNvCxnSpPr>
            <a:cxnSpLocks/>
            <a:stCxn id="24" idx="3"/>
          </p:cNvCxnSpPr>
          <p:nvPr/>
        </p:nvCxnSpPr>
        <p:spPr>
          <a:xfrm>
            <a:off x="5771087" y="2481494"/>
            <a:ext cx="738042" cy="0"/>
          </a:xfrm>
          <a:prstGeom prst="line">
            <a:avLst/>
          </a:prstGeom>
          <a:ln w="19050">
            <a:solidFill>
              <a:srgbClr val="800080"/>
            </a:solidFill>
            <a:prstDash val="sysDash"/>
          </a:ln>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5DAFFE0D-A44B-7355-E47F-C9ECC1DAFD9A}"/>
              </a:ext>
            </a:extLst>
          </p:cNvPr>
          <p:cNvCxnSpPr>
            <a:cxnSpLocks/>
          </p:cNvCxnSpPr>
          <p:nvPr/>
        </p:nvCxnSpPr>
        <p:spPr>
          <a:xfrm flipV="1">
            <a:off x="6508510" y="2481494"/>
            <a:ext cx="619" cy="807778"/>
          </a:xfrm>
          <a:prstGeom prst="line">
            <a:avLst/>
          </a:prstGeom>
          <a:ln w="19050">
            <a:solidFill>
              <a:srgbClr val="800080"/>
            </a:solidFill>
            <a:prstDash val="sysDash"/>
          </a:ln>
        </p:spPr>
        <p:style>
          <a:lnRef idx="1">
            <a:schemeClr val="dk1"/>
          </a:lnRef>
          <a:fillRef idx="0">
            <a:schemeClr val="dk1"/>
          </a:fillRef>
          <a:effectRef idx="0">
            <a:schemeClr val="dk1"/>
          </a:effectRef>
          <a:fontRef idx="minor">
            <a:schemeClr val="tx1"/>
          </a:fontRef>
        </p:style>
      </p:cxnSp>
      <p:cxnSp>
        <p:nvCxnSpPr>
          <p:cNvPr id="60" name="Straight Connector 59">
            <a:extLst>
              <a:ext uri="{FF2B5EF4-FFF2-40B4-BE49-F238E27FC236}">
                <a16:creationId xmlns:a16="http://schemas.microsoft.com/office/drawing/2014/main" id="{7CA0B42F-0A0F-1A28-5687-D51F9535119F}"/>
              </a:ext>
            </a:extLst>
          </p:cNvPr>
          <p:cNvCxnSpPr>
            <a:cxnSpLocks/>
          </p:cNvCxnSpPr>
          <p:nvPr/>
        </p:nvCxnSpPr>
        <p:spPr>
          <a:xfrm flipV="1">
            <a:off x="4989128" y="3692659"/>
            <a:ext cx="1190389" cy="4411"/>
          </a:xfrm>
          <a:prstGeom prst="line">
            <a:avLst/>
          </a:prstGeom>
          <a:ln w="19050">
            <a:solidFill>
              <a:srgbClr val="008080"/>
            </a:solidFill>
            <a:prstDash val="sysDash"/>
          </a:ln>
        </p:spPr>
        <p:style>
          <a:lnRef idx="1">
            <a:schemeClr val="dk1"/>
          </a:lnRef>
          <a:fillRef idx="0">
            <a:schemeClr val="dk1"/>
          </a:fillRef>
          <a:effectRef idx="0">
            <a:schemeClr val="dk1"/>
          </a:effectRef>
          <a:fontRef idx="minor">
            <a:schemeClr val="tx1"/>
          </a:fontRef>
        </p:style>
      </p:cxnSp>
      <p:cxnSp>
        <p:nvCxnSpPr>
          <p:cNvPr id="63" name="Straight Connector 62">
            <a:extLst>
              <a:ext uri="{FF2B5EF4-FFF2-40B4-BE49-F238E27FC236}">
                <a16:creationId xmlns:a16="http://schemas.microsoft.com/office/drawing/2014/main" id="{01312438-278B-4725-359B-29348B79D7AA}"/>
              </a:ext>
            </a:extLst>
          </p:cNvPr>
          <p:cNvCxnSpPr>
            <a:cxnSpLocks/>
          </p:cNvCxnSpPr>
          <p:nvPr/>
        </p:nvCxnSpPr>
        <p:spPr>
          <a:xfrm flipV="1">
            <a:off x="3113966" y="3697070"/>
            <a:ext cx="1190389" cy="4411"/>
          </a:xfrm>
          <a:prstGeom prst="line">
            <a:avLst/>
          </a:prstGeom>
          <a:ln w="19050">
            <a:solidFill>
              <a:srgbClr val="008080"/>
            </a:solidFill>
            <a:prstDash val="sysDash"/>
          </a:ln>
        </p:spPr>
        <p:style>
          <a:lnRef idx="1">
            <a:schemeClr val="dk1"/>
          </a:lnRef>
          <a:fillRef idx="0">
            <a:schemeClr val="dk1"/>
          </a:fillRef>
          <a:effectRef idx="0">
            <a:schemeClr val="dk1"/>
          </a:effectRef>
          <a:fontRef idx="minor">
            <a:schemeClr val="tx1"/>
          </a:fontRef>
        </p:style>
      </p:cxnSp>
      <p:cxnSp>
        <p:nvCxnSpPr>
          <p:cNvPr id="66" name="Straight Connector 65">
            <a:extLst>
              <a:ext uri="{FF2B5EF4-FFF2-40B4-BE49-F238E27FC236}">
                <a16:creationId xmlns:a16="http://schemas.microsoft.com/office/drawing/2014/main" id="{CD892329-DA65-DD88-DB2A-6013AD8E2298}"/>
              </a:ext>
            </a:extLst>
          </p:cNvPr>
          <p:cNvCxnSpPr>
            <a:cxnSpLocks/>
          </p:cNvCxnSpPr>
          <p:nvPr/>
        </p:nvCxnSpPr>
        <p:spPr>
          <a:xfrm flipV="1">
            <a:off x="1238804" y="3701481"/>
            <a:ext cx="1190389" cy="4411"/>
          </a:xfrm>
          <a:prstGeom prst="line">
            <a:avLst/>
          </a:prstGeom>
          <a:ln w="19050">
            <a:solidFill>
              <a:srgbClr val="008080"/>
            </a:solidFill>
            <a:prstDash val="sysDash"/>
          </a:ln>
        </p:spPr>
        <p:style>
          <a:lnRef idx="1">
            <a:schemeClr val="dk1"/>
          </a:lnRef>
          <a:fillRef idx="0">
            <a:schemeClr val="dk1"/>
          </a:fillRef>
          <a:effectRef idx="0">
            <a:schemeClr val="dk1"/>
          </a:effectRef>
          <a:fontRef idx="minor">
            <a:schemeClr val="tx1"/>
          </a:fontRef>
        </p:style>
      </p:cxnSp>
      <p:cxnSp>
        <p:nvCxnSpPr>
          <p:cNvPr id="69" name="Straight Connector 68">
            <a:extLst>
              <a:ext uri="{FF2B5EF4-FFF2-40B4-BE49-F238E27FC236}">
                <a16:creationId xmlns:a16="http://schemas.microsoft.com/office/drawing/2014/main" id="{349488B1-A46B-B02E-F673-725321019260}"/>
              </a:ext>
            </a:extLst>
          </p:cNvPr>
          <p:cNvCxnSpPr>
            <a:cxnSpLocks/>
          </p:cNvCxnSpPr>
          <p:nvPr/>
        </p:nvCxnSpPr>
        <p:spPr>
          <a:xfrm>
            <a:off x="896418" y="4066588"/>
            <a:ext cx="1395369" cy="1316508"/>
          </a:xfrm>
          <a:prstGeom prst="line">
            <a:avLst/>
          </a:prstGeom>
          <a:ln w="19050">
            <a:solidFill>
              <a:srgbClr val="008080"/>
            </a:solidFill>
            <a:prstDash val="sysDash"/>
          </a:ln>
        </p:spPr>
        <p:style>
          <a:lnRef idx="1">
            <a:schemeClr val="dk1"/>
          </a:lnRef>
          <a:fillRef idx="0">
            <a:schemeClr val="dk1"/>
          </a:fillRef>
          <a:effectRef idx="0">
            <a:schemeClr val="dk1"/>
          </a:effectRef>
          <a:fontRef idx="minor">
            <a:schemeClr val="tx1"/>
          </a:fontRef>
        </p:style>
      </p:cxnSp>
      <p:sp>
        <p:nvSpPr>
          <p:cNvPr id="76" name="TextBox 75">
            <a:extLst>
              <a:ext uri="{FF2B5EF4-FFF2-40B4-BE49-F238E27FC236}">
                <a16:creationId xmlns:a16="http://schemas.microsoft.com/office/drawing/2014/main" id="{0506CD2D-AB78-B3E3-8D3A-B991E39D221E}"/>
              </a:ext>
            </a:extLst>
          </p:cNvPr>
          <p:cNvSpPr txBox="1"/>
          <p:nvPr/>
        </p:nvSpPr>
        <p:spPr>
          <a:xfrm>
            <a:off x="7235231" y="2417455"/>
            <a:ext cx="2131512" cy="923330"/>
          </a:xfrm>
          <a:prstGeom prst="rect">
            <a:avLst/>
          </a:prstGeom>
          <a:noFill/>
        </p:spPr>
        <p:txBody>
          <a:bodyPr wrap="square" rtlCol="0">
            <a:spAutoFit/>
          </a:bodyPr>
          <a:lstStyle/>
          <a:p>
            <a:r>
              <a:rPr lang="en-GB" b="1" dirty="0">
                <a:solidFill>
                  <a:schemeClr val="bg1"/>
                </a:solidFill>
                <a:highlight>
                  <a:srgbClr val="800080"/>
                </a:highlight>
                <a:latin typeface="Roboto" panose="02000000000000000000" pitchFamily="2" charset="0"/>
                <a:ea typeface="Roboto" panose="02000000000000000000" pitchFamily="2" charset="0"/>
                <a:cs typeface="Roboto" panose="02000000000000000000" pitchFamily="2" charset="0"/>
              </a:rPr>
              <a:t>Transmission network</a:t>
            </a:r>
          </a:p>
          <a:p>
            <a:r>
              <a:rPr lang="en-GB" dirty="0">
                <a:solidFill>
                  <a:srgbClr val="800080"/>
                </a:solidFill>
                <a:latin typeface="Roboto" panose="02000000000000000000" pitchFamily="2" charset="0"/>
                <a:ea typeface="Roboto" panose="02000000000000000000" pitchFamily="2" charset="0"/>
                <a:cs typeface="Roboto" panose="02000000000000000000" pitchFamily="2" charset="0"/>
              </a:rPr>
              <a:t>(High voltage)</a:t>
            </a:r>
          </a:p>
        </p:txBody>
      </p:sp>
      <p:sp>
        <p:nvSpPr>
          <p:cNvPr id="77" name="TextBox 76">
            <a:extLst>
              <a:ext uri="{FF2B5EF4-FFF2-40B4-BE49-F238E27FC236}">
                <a16:creationId xmlns:a16="http://schemas.microsoft.com/office/drawing/2014/main" id="{D9F30CE2-29E1-27C8-16F0-307F9855E214}"/>
              </a:ext>
            </a:extLst>
          </p:cNvPr>
          <p:cNvSpPr txBox="1"/>
          <p:nvPr/>
        </p:nvSpPr>
        <p:spPr>
          <a:xfrm>
            <a:off x="7212206" y="3724191"/>
            <a:ext cx="2131512" cy="923330"/>
          </a:xfrm>
          <a:prstGeom prst="rect">
            <a:avLst/>
          </a:prstGeom>
          <a:noFill/>
        </p:spPr>
        <p:txBody>
          <a:bodyPr wrap="square" rtlCol="0">
            <a:spAutoFit/>
          </a:bodyPr>
          <a:lstStyle/>
          <a:p>
            <a:r>
              <a:rPr lang="en-GB" b="1" dirty="0">
                <a:solidFill>
                  <a:schemeClr val="bg1"/>
                </a:solidFill>
                <a:highlight>
                  <a:srgbClr val="008080"/>
                </a:highlight>
                <a:latin typeface="Roboto" panose="02000000000000000000" pitchFamily="2" charset="0"/>
                <a:ea typeface="Roboto" panose="02000000000000000000" pitchFamily="2" charset="0"/>
                <a:cs typeface="Roboto" panose="02000000000000000000" pitchFamily="2" charset="0"/>
              </a:rPr>
              <a:t>Distribution network</a:t>
            </a:r>
          </a:p>
          <a:p>
            <a:r>
              <a:rPr lang="en-GB" dirty="0">
                <a:solidFill>
                  <a:srgbClr val="008080"/>
                </a:solidFill>
                <a:latin typeface="Roboto" panose="02000000000000000000" pitchFamily="2" charset="0"/>
                <a:ea typeface="Roboto" panose="02000000000000000000" pitchFamily="2" charset="0"/>
                <a:cs typeface="Roboto" panose="02000000000000000000" pitchFamily="2" charset="0"/>
              </a:rPr>
              <a:t>(Low voltage)</a:t>
            </a:r>
          </a:p>
        </p:txBody>
      </p:sp>
      <p:sp>
        <p:nvSpPr>
          <p:cNvPr id="99" name="TextBox 98">
            <a:extLst>
              <a:ext uri="{FF2B5EF4-FFF2-40B4-BE49-F238E27FC236}">
                <a16:creationId xmlns:a16="http://schemas.microsoft.com/office/drawing/2014/main" id="{6B43457F-C612-BA5D-A168-025173737311}"/>
              </a:ext>
            </a:extLst>
          </p:cNvPr>
          <p:cNvSpPr txBox="1"/>
          <p:nvPr/>
        </p:nvSpPr>
        <p:spPr>
          <a:xfrm>
            <a:off x="4155542" y="5722021"/>
            <a:ext cx="2040887" cy="369332"/>
          </a:xfrm>
          <a:prstGeom prst="rect">
            <a:avLst/>
          </a:prstGeom>
          <a:noFill/>
        </p:spPr>
        <p:txBody>
          <a:bodyPr wrap="square" rtlCol="0">
            <a:spAutoFit/>
          </a:bodyPr>
          <a:lstStyle/>
          <a:p>
            <a:pPr algn="ctr"/>
            <a:r>
              <a:rPr lang="en-GB" b="1" dirty="0">
                <a:solidFill>
                  <a:schemeClr val="bg1"/>
                </a:solidFill>
                <a:highlight>
                  <a:srgbClr val="808080"/>
                </a:highlight>
                <a:latin typeface="Roboto" panose="02000000000000000000" pitchFamily="2" charset="0"/>
                <a:ea typeface="Roboto" panose="02000000000000000000" pitchFamily="2" charset="0"/>
                <a:cs typeface="Roboto" panose="02000000000000000000" pitchFamily="2" charset="0"/>
              </a:rPr>
              <a:t>End consumers</a:t>
            </a:r>
          </a:p>
        </p:txBody>
      </p:sp>
      <p:sp>
        <p:nvSpPr>
          <p:cNvPr id="100" name="TextBox 99">
            <a:extLst>
              <a:ext uri="{FF2B5EF4-FFF2-40B4-BE49-F238E27FC236}">
                <a16:creationId xmlns:a16="http://schemas.microsoft.com/office/drawing/2014/main" id="{1346EA73-86E8-54F5-516E-0E1E5519C379}"/>
              </a:ext>
            </a:extLst>
          </p:cNvPr>
          <p:cNvSpPr txBox="1"/>
          <p:nvPr/>
        </p:nvSpPr>
        <p:spPr>
          <a:xfrm>
            <a:off x="5771087" y="4093688"/>
            <a:ext cx="1476084" cy="523220"/>
          </a:xfrm>
          <a:prstGeom prst="rect">
            <a:avLst/>
          </a:prstGeom>
          <a:noFill/>
        </p:spPr>
        <p:txBody>
          <a:bodyPr wrap="square" rtlCol="0">
            <a:spAutoFit/>
          </a:bodyPr>
          <a:lstStyle/>
          <a:p>
            <a:pPr algn="ctr"/>
            <a:r>
              <a:rPr lang="en-GB" sz="1400" b="1" dirty="0">
                <a:solidFill>
                  <a:schemeClr val="bg1"/>
                </a:solidFill>
                <a:highlight>
                  <a:srgbClr val="008080"/>
                </a:highlight>
                <a:latin typeface="Roboto" panose="02000000000000000000" pitchFamily="2" charset="0"/>
                <a:ea typeface="Roboto" panose="02000000000000000000" pitchFamily="2" charset="0"/>
                <a:cs typeface="Roboto" panose="02000000000000000000" pitchFamily="2" charset="0"/>
              </a:rPr>
              <a:t>Grid Supply Points (GSP)</a:t>
            </a:r>
          </a:p>
        </p:txBody>
      </p:sp>
      <p:sp>
        <p:nvSpPr>
          <p:cNvPr id="101" name="TextBox 100">
            <a:extLst>
              <a:ext uri="{FF2B5EF4-FFF2-40B4-BE49-F238E27FC236}">
                <a16:creationId xmlns:a16="http://schemas.microsoft.com/office/drawing/2014/main" id="{9F0D7D68-73A4-32D3-1519-56F59C2532E8}"/>
              </a:ext>
            </a:extLst>
          </p:cNvPr>
          <p:cNvSpPr txBox="1"/>
          <p:nvPr/>
        </p:nvSpPr>
        <p:spPr>
          <a:xfrm>
            <a:off x="3876098" y="4093688"/>
            <a:ext cx="1476084" cy="523220"/>
          </a:xfrm>
          <a:prstGeom prst="rect">
            <a:avLst/>
          </a:prstGeom>
          <a:noFill/>
        </p:spPr>
        <p:txBody>
          <a:bodyPr wrap="square" rtlCol="0">
            <a:spAutoFit/>
          </a:bodyPr>
          <a:lstStyle/>
          <a:p>
            <a:pPr algn="ctr"/>
            <a:r>
              <a:rPr lang="en-GB" sz="1400" b="1" dirty="0">
                <a:solidFill>
                  <a:schemeClr val="bg1"/>
                </a:solidFill>
                <a:highlight>
                  <a:srgbClr val="008080"/>
                </a:highlight>
                <a:latin typeface="Roboto" panose="02000000000000000000" pitchFamily="2" charset="0"/>
                <a:ea typeface="Roboto" panose="02000000000000000000" pitchFamily="2" charset="0"/>
                <a:cs typeface="Roboto" panose="02000000000000000000" pitchFamily="2" charset="0"/>
              </a:rPr>
              <a:t>Bulk Supply Points (BSP)</a:t>
            </a:r>
          </a:p>
        </p:txBody>
      </p:sp>
      <p:sp>
        <p:nvSpPr>
          <p:cNvPr id="102" name="TextBox 101">
            <a:extLst>
              <a:ext uri="{FF2B5EF4-FFF2-40B4-BE49-F238E27FC236}">
                <a16:creationId xmlns:a16="http://schemas.microsoft.com/office/drawing/2014/main" id="{57523603-8996-E97A-8BF8-C13E4B155DB9}"/>
              </a:ext>
            </a:extLst>
          </p:cNvPr>
          <p:cNvSpPr txBox="1"/>
          <p:nvPr/>
        </p:nvSpPr>
        <p:spPr>
          <a:xfrm>
            <a:off x="1905388" y="4113537"/>
            <a:ext cx="1732382" cy="523220"/>
          </a:xfrm>
          <a:prstGeom prst="rect">
            <a:avLst/>
          </a:prstGeom>
          <a:noFill/>
        </p:spPr>
        <p:txBody>
          <a:bodyPr wrap="square" rtlCol="0">
            <a:spAutoFit/>
          </a:bodyPr>
          <a:lstStyle/>
          <a:p>
            <a:pPr algn="ctr"/>
            <a:r>
              <a:rPr lang="en-GB" sz="1400" b="1" dirty="0">
                <a:solidFill>
                  <a:schemeClr val="bg1"/>
                </a:solidFill>
                <a:highlight>
                  <a:srgbClr val="008080"/>
                </a:highlight>
                <a:latin typeface="Roboto" panose="02000000000000000000" pitchFamily="2" charset="0"/>
                <a:ea typeface="Roboto" panose="02000000000000000000" pitchFamily="2" charset="0"/>
                <a:cs typeface="Roboto" panose="02000000000000000000" pitchFamily="2" charset="0"/>
              </a:rPr>
              <a:t>Primary Substations (PSS)</a:t>
            </a:r>
          </a:p>
        </p:txBody>
      </p:sp>
      <p:sp>
        <p:nvSpPr>
          <p:cNvPr id="103" name="TextBox 102">
            <a:extLst>
              <a:ext uri="{FF2B5EF4-FFF2-40B4-BE49-F238E27FC236}">
                <a16:creationId xmlns:a16="http://schemas.microsoft.com/office/drawing/2014/main" id="{30AAF840-AEAB-3F42-5438-7D2348381782}"/>
              </a:ext>
            </a:extLst>
          </p:cNvPr>
          <p:cNvSpPr txBox="1"/>
          <p:nvPr/>
        </p:nvSpPr>
        <p:spPr>
          <a:xfrm>
            <a:off x="32000" y="4133386"/>
            <a:ext cx="1635059" cy="523220"/>
          </a:xfrm>
          <a:prstGeom prst="rect">
            <a:avLst/>
          </a:prstGeom>
          <a:noFill/>
        </p:spPr>
        <p:txBody>
          <a:bodyPr wrap="square" rtlCol="0">
            <a:spAutoFit/>
          </a:bodyPr>
          <a:lstStyle/>
          <a:p>
            <a:pPr algn="ctr"/>
            <a:r>
              <a:rPr lang="en-GB" sz="1400" b="1" dirty="0">
                <a:solidFill>
                  <a:schemeClr val="bg1"/>
                </a:solidFill>
                <a:highlight>
                  <a:srgbClr val="008080"/>
                </a:highlight>
                <a:latin typeface="Roboto" panose="02000000000000000000" pitchFamily="2" charset="0"/>
                <a:ea typeface="Roboto" panose="02000000000000000000" pitchFamily="2" charset="0"/>
                <a:cs typeface="Roboto" panose="02000000000000000000" pitchFamily="2" charset="0"/>
              </a:rPr>
              <a:t>Distribution Substations (LV)</a:t>
            </a:r>
          </a:p>
        </p:txBody>
      </p:sp>
      <p:sp>
        <p:nvSpPr>
          <p:cNvPr id="104" name="TextBox 103">
            <a:extLst>
              <a:ext uri="{FF2B5EF4-FFF2-40B4-BE49-F238E27FC236}">
                <a16:creationId xmlns:a16="http://schemas.microsoft.com/office/drawing/2014/main" id="{E79499BB-72FF-7010-46D0-0D402880C5A2}"/>
              </a:ext>
            </a:extLst>
          </p:cNvPr>
          <p:cNvSpPr txBox="1"/>
          <p:nvPr/>
        </p:nvSpPr>
        <p:spPr>
          <a:xfrm rot="5400000">
            <a:off x="6239105" y="2672271"/>
            <a:ext cx="892764" cy="261610"/>
          </a:xfrm>
          <a:prstGeom prst="rect">
            <a:avLst/>
          </a:prstGeom>
          <a:noFill/>
        </p:spPr>
        <p:txBody>
          <a:bodyPr wrap="square" rtlCol="0">
            <a:spAutoFit/>
          </a:bodyPr>
          <a:lstStyle/>
          <a:p>
            <a:r>
              <a:rPr lang="en-GB" sz="1100" dirty="0">
                <a:solidFill>
                  <a:srgbClr val="800080"/>
                </a:solidFill>
                <a:latin typeface="Roboto" panose="02000000000000000000" pitchFamily="2" charset="0"/>
                <a:ea typeface="Roboto" panose="02000000000000000000" pitchFamily="2" charset="0"/>
                <a:cs typeface="Roboto" panose="02000000000000000000" pitchFamily="2" charset="0"/>
              </a:rPr>
              <a:t>275/400kV</a:t>
            </a:r>
          </a:p>
        </p:txBody>
      </p:sp>
      <p:sp>
        <p:nvSpPr>
          <p:cNvPr id="105" name="TextBox 104">
            <a:extLst>
              <a:ext uri="{FF2B5EF4-FFF2-40B4-BE49-F238E27FC236}">
                <a16:creationId xmlns:a16="http://schemas.microsoft.com/office/drawing/2014/main" id="{1F3577F0-6A02-EDE1-38CC-9AF389C9D1E4}"/>
              </a:ext>
            </a:extLst>
          </p:cNvPr>
          <p:cNvSpPr txBox="1"/>
          <p:nvPr/>
        </p:nvSpPr>
        <p:spPr>
          <a:xfrm>
            <a:off x="5137940" y="3722218"/>
            <a:ext cx="892764" cy="261610"/>
          </a:xfrm>
          <a:prstGeom prst="rect">
            <a:avLst/>
          </a:prstGeom>
          <a:noFill/>
        </p:spPr>
        <p:txBody>
          <a:bodyPr wrap="square" rtlCol="0">
            <a:spAutoFit/>
          </a:bodyPr>
          <a:lstStyle/>
          <a:p>
            <a:pPr algn="ctr"/>
            <a:r>
              <a:rPr lang="en-GB" sz="1100" dirty="0">
                <a:solidFill>
                  <a:srgbClr val="008080"/>
                </a:solidFill>
                <a:latin typeface="Roboto" panose="02000000000000000000" pitchFamily="2" charset="0"/>
                <a:ea typeface="Roboto" panose="02000000000000000000" pitchFamily="2" charset="0"/>
                <a:cs typeface="Roboto" panose="02000000000000000000" pitchFamily="2" charset="0"/>
              </a:rPr>
              <a:t>132kV</a:t>
            </a:r>
          </a:p>
        </p:txBody>
      </p:sp>
      <p:sp>
        <p:nvSpPr>
          <p:cNvPr id="106" name="TextBox 105">
            <a:extLst>
              <a:ext uri="{FF2B5EF4-FFF2-40B4-BE49-F238E27FC236}">
                <a16:creationId xmlns:a16="http://schemas.microsoft.com/office/drawing/2014/main" id="{85511413-FBFD-D7FB-7E67-8A0CE6F4E228}"/>
              </a:ext>
            </a:extLst>
          </p:cNvPr>
          <p:cNvSpPr txBox="1"/>
          <p:nvPr/>
        </p:nvSpPr>
        <p:spPr>
          <a:xfrm>
            <a:off x="3262778" y="3705623"/>
            <a:ext cx="892764" cy="261610"/>
          </a:xfrm>
          <a:prstGeom prst="rect">
            <a:avLst/>
          </a:prstGeom>
          <a:noFill/>
        </p:spPr>
        <p:txBody>
          <a:bodyPr wrap="square" rtlCol="0">
            <a:spAutoFit/>
          </a:bodyPr>
          <a:lstStyle/>
          <a:p>
            <a:pPr algn="ctr"/>
            <a:r>
              <a:rPr lang="en-GB" sz="1100" dirty="0">
                <a:solidFill>
                  <a:srgbClr val="008080"/>
                </a:solidFill>
                <a:latin typeface="Roboto" panose="02000000000000000000" pitchFamily="2" charset="0"/>
                <a:ea typeface="Roboto" panose="02000000000000000000" pitchFamily="2" charset="0"/>
                <a:cs typeface="Roboto" panose="02000000000000000000" pitchFamily="2" charset="0"/>
              </a:rPr>
              <a:t>33/66kV</a:t>
            </a:r>
          </a:p>
        </p:txBody>
      </p:sp>
      <p:sp>
        <p:nvSpPr>
          <p:cNvPr id="107" name="TextBox 106">
            <a:extLst>
              <a:ext uri="{FF2B5EF4-FFF2-40B4-BE49-F238E27FC236}">
                <a16:creationId xmlns:a16="http://schemas.microsoft.com/office/drawing/2014/main" id="{11604891-7A9D-3DDF-CDC1-CB47B8C209EB}"/>
              </a:ext>
            </a:extLst>
          </p:cNvPr>
          <p:cNvSpPr txBox="1"/>
          <p:nvPr/>
        </p:nvSpPr>
        <p:spPr>
          <a:xfrm>
            <a:off x="1387616" y="3689028"/>
            <a:ext cx="892764" cy="261610"/>
          </a:xfrm>
          <a:prstGeom prst="rect">
            <a:avLst/>
          </a:prstGeom>
          <a:noFill/>
        </p:spPr>
        <p:txBody>
          <a:bodyPr wrap="square" rtlCol="0">
            <a:spAutoFit/>
          </a:bodyPr>
          <a:lstStyle/>
          <a:p>
            <a:pPr algn="ctr"/>
            <a:r>
              <a:rPr lang="en-GB" sz="1100" dirty="0">
                <a:solidFill>
                  <a:srgbClr val="008080"/>
                </a:solidFill>
                <a:latin typeface="Roboto" panose="02000000000000000000" pitchFamily="2" charset="0"/>
                <a:ea typeface="Roboto" panose="02000000000000000000" pitchFamily="2" charset="0"/>
                <a:cs typeface="Roboto" panose="02000000000000000000" pitchFamily="2" charset="0"/>
              </a:rPr>
              <a:t>11kV</a:t>
            </a:r>
          </a:p>
        </p:txBody>
      </p:sp>
      <p:sp>
        <p:nvSpPr>
          <p:cNvPr id="108" name="TextBox 107">
            <a:extLst>
              <a:ext uri="{FF2B5EF4-FFF2-40B4-BE49-F238E27FC236}">
                <a16:creationId xmlns:a16="http://schemas.microsoft.com/office/drawing/2014/main" id="{C436BFEF-F2DC-3C8D-7CEE-C08706ADED0A}"/>
              </a:ext>
            </a:extLst>
          </p:cNvPr>
          <p:cNvSpPr txBox="1"/>
          <p:nvPr/>
        </p:nvSpPr>
        <p:spPr>
          <a:xfrm rot="2668778">
            <a:off x="1070169" y="4865835"/>
            <a:ext cx="1148326" cy="430887"/>
          </a:xfrm>
          <a:prstGeom prst="rect">
            <a:avLst/>
          </a:prstGeom>
          <a:noFill/>
        </p:spPr>
        <p:txBody>
          <a:bodyPr wrap="square" rtlCol="0">
            <a:spAutoFit/>
          </a:bodyPr>
          <a:lstStyle/>
          <a:p>
            <a:pPr algn="ctr"/>
            <a:r>
              <a:rPr lang="en-GB" sz="1100" b="1" dirty="0">
                <a:solidFill>
                  <a:srgbClr val="008080"/>
                </a:solidFill>
                <a:latin typeface="Roboto" panose="02000000000000000000" pitchFamily="2" charset="0"/>
                <a:ea typeface="Roboto" panose="02000000000000000000" pitchFamily="2" charset="0"/>
                <a:cs typeface="Roboto" panose="02000000000000000000" pitchFamily="2" charset="0"/>
              </a:rPr>
              <a:t>Feeder lines</a:t>
            </a:r>
          </a:p>
          <a:p>
            <a:pPr algn="ctr"/>
            <a:r>
              <a:rPr lang="en-GB" sz="1100" dirty="0">
                <a:solidFill>
                  <a:srgbClr val="008080"/>
                </a:solidFill>
                <a:latin typeface="Roboto" panose="02000000000000000000" pitchFamily="2" charset="0"/>
                <a:ea typeface="Roboto" panose="02000000000000000000" pitchFamily="2" charset="0"/>
                <a:cs typeface="Roboto" panose="02000000000000000000" pitchFamily="2" charset="0"/>
              </a:rPr>
              <a:t>230/400V</a:t>
            </a:r>
          </a:p>
        </p:txBody>
      </p:sp>
      <p:pic>
        <p:nvPicPr>
          <p:cNvPr id="110" name="Graphic 109" descr="Wind Turbines outline">
            <a:extLst>
              <a:ext uri="{FF2B5EF4-FFF2-40B4-BE49-F238E27FC236}">
                <a16:creationId xmlns:a16="http://schemas.microsoft.com/office/drawing/2014/main" id="{2EA661E7-E636-8277-39CE-32036CDEF91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90265" y="1789480"/>
            <a:ext cx="684773" cy="684773"/>
          </a:xfrm>
          <a:prstGeom prst="rect">
            <a:avLst/>
          </a:prstGeom>
        </p:spPr>
      </p:pic>
      <p:sp>
        <p:nvSpPr>
          <p:cNvPr id="75" name="TextBox 74">
            <a:extLst>
              <a:ext uri="{FF2B5EF4-FFF2-40B4-BE49-F238E27FC236}">
                <a16:creationId xmlns:a16="http://schemas.microsoft.com/office/drawing/2014/main" id="{6EAA5C48-773F-69AF-B56B-80740AC71DB3}"/>
              </a:ext>
            </a:extLst>
          </p:cNvPr>
          <p:cNvSpPr txBox="1"/>
          <p:nvPr/>
        </p:nvSpPr>
        <p:spPr>
          <a:xfrm>
            <a:off x="258948" y="2289587"/>
            <a:ext cx="1543371" cy="369332"/>
          </a:xfrm>
          <a:prstGeom prst="rect">
            <a:avLst/>
          </a:prstGeom>
          <a:noFill/>
        </p:spPr>
        <p:txBody>
          <a:bodyPr wrap="square" rtlCol="0">
            <a:spAutoFit/>
          </a:bodyPr>
          <a:lstStyle/>
          <a:p>
            <a:pPr algn="ctr"/>
            <a:r>
              <a:rPr lang="en-GB" b="1" dirty="0">
                <a:solidFill>
                  <a:schemeClr val="bg1"/>
                </a:solidFill>
                <a:highlight>
                  <a:srgbClr val="808080"/>
                </a:highlight>
                <a:latin typeface="Roboto" panose="02000000000000000000" pitchFamily="2" charset="0"/>
                <a:ea typeface="Roboto" panose="02000000000000000000" pitchFamily="2" charset="0"/>
                <a:cs typeface="Roboto" panose="02000000000000000000" pitchFamily="2" charset="0"/>
              </a:rPr>
              <a:t>Generators</a:t>
            </a:r>
          </a:p>
        </p:txBody>
      </p:sp>
      <p:pic>
        <p:nvPicPr>
          <p:cNvPr id="1028" name="Picture 4" descr="Welcome to Ofgem | Ofgem">
            <a:extLst>
              <a:ext uri="{FF2B5EF4-FFF2-40B4-BE49-F238E27FC236}">
                <a16:creationId xmlns:a16="http://schemas.microsoft.com/office/drawing/2014/main" id="{760B15DC-E935-348B-AA10-2DB519585BF1}"/>
              </a:ext>
            </a:extLst>
          </p:cNvPr>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91317" y="1090041"/>
            <a:ext cx="1239181" cy="69394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UNITED KINGDOM - Department for Energy Security and Net Zero | Globalabc">
            <a:extLst>
              <a:ext uri="{FF2B5EF4-FFF2-40B4-BE49-F238E27FC236}">
                <a16:creationId xmlns:a16="http://schemas.microsoft.com/office/drawing/2014/main" id="{6D703CA7-9E39-01F6-1610-B1C4DA46FDB4}"/>
              </a:ext>
            </a:extLst>
          </p:cNvPr>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81461" y="1245315"/>
            <a:ext cx="895880" cy="52771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ational Grid PLC | Energy Solutions">
            <a:extLst>
              <a:ext uri="{FF2B5EF4-FFF2-40B4-BE49-F238E27FC236}">
                <a16:creationId xmlns:a16="http://schemas.microsoft.com/office/drawing/2014/main" id="{8C26F4CC-3223-2293-B071-243B9F737D21}"/>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11197" t="36319" r="10007" b="36946"/>
          <a:stretch/>
        </p:blipFill>
        <p:spPr bwMode="auto">
          <a:xfrm>
            <a:off x="9579868" y="2046912"/>
            <a:ext cx="2131512" cy="45072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ESO Data Portal: Historic Demand Data - Dataset| National Grid Electricity  System Operator">
            <a:extLst>
              <a:ext uri="{FF2B5EF4-FFF2-40B4-BE49-F238E27FC236}">
                <a16:creationId xmlns:a16="http://schemas.microsoft.com/office/drawing/2014/main" id="{51AEE0AD-AAAF-D2C6-289D-41F17DBC8BE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470650" y="2957735"/>
            <a:ext cx="2360527" cy="346425"/>
          </a:xfrm>
          <a:prstGeom prst="rect">
            <a:avLst/>
          </a:prstGeom>
          <a:noFill/>
          <a:extLst>
            <a:ext uri="{909E8E84-426E-40DD-AFC4-6F175D3DCCD1}">
              <a14:hiddenFill xmlns:a14="http://schemas.microsoft.com/office/drawing/2010/main">
                <a:solidFill>
                  <a:srgbClr val="FFFFFF"/>
                </a:solidFill>
              </a14:hiddenFill>
            </a:ext>
          </a:extLst>
        </p:spPr>
      </p:pic>
      <p:pic>
        <p:nvPicPr>
          <p:cNvPr id="119" name="Graphic 118" descr="Power Plant outline">
            <a:extLst>
              <a:ext uri="{FF2B5EF4-FFF2-40B4-BE49-F238E27FC236}">
                <a16:creationId xmlns:a16="http://schemas.microsoft.com/office/drawing/2014/main" id="{51E779E2-E68E-99ED-79C4-03C2D3559A79}"/>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219217" y="2533125"/>
            <a:ext cx="612284" cy="612284"/>
          </a:xfrm>
          <a:prstGeom prst="rect">
            <a:avLst/>
          </a:prstGeom>
        </p:spPr>
      </p:pic>
      <p:sp>
        <p:nvSpPr>
          <p:cNvPr id="1026" name="TextBox 1025">
            <a:extLst>
              <a:ext uri="{FF2B5EF4-FFF2-40B4-BE49-F238E27FC236}">
                <a16:creationId xmlns:a16="http://schemas.microsoft.com/office/drawing/2014/main" id="{60F4D9E6-74CE-4463-D0F5-20C23ADFE721}"/>
              </a:ext>
            </a:extLst>
          </p:cNvPr>
          <p:cNvSpPr txBox="1"/>
          <p:nvPr/>
        </p:nvSpPr>
        <p:spPr>
          <a:xfrm>
            <a:off x="4027963" y="944194"/>
            <a:ext cx="1418109" cy="261610"/>
          </a:xfrm>
          <a:prstGeom prst="rect">
            <a:avLst/>
          </a:prstGeom>
          <a:noFill/>
        </p:spPr>
        <p:txBody>
          <a:bodyPr wrap="square">
            <a:spAutoFit/>
          </a:bodyPr>
          <a:lstStyle/>
          <a:p>
            <a:pPr algn="r"/>
            <a:r>
              <a:rPr lang="en-GB" sz="1100" dirty="0">
                <a:solidFill>
                  <a:schemeClr val="bg1"/>
                </a:solidFill>
                <a:highlight>
                  <a:srgbClr val="000000"/>
                </a:highlight>
                <a:latin typeface="Roboto" panose="02000000000000000000" pitchFamily="2" charset="0"/>
                <a:ea typeface="Roboto" panose="02000000000000000000" pitchFamily="2" charset="0"/>
                <a:cs typeface="Roboto" panose="02000000000000000000" pitchFamily="2" charset="0"/>
              </a:rPr>
              <a:t>Policy framework</a:t>
            </a:r>
          </a:p>
        </p:txBody>
      </p:sp>
      <p:pic>
        <p:nvPicPr>
          <p:cNvPr id="1037" name="Picture 1036">
            <a:extLst>
              <a:ext uri="{FF2B5EF4-FFF2-40B4-BE49-F238E27FC236}">
                <a16:creationId xmlns:a16="http://schemas.microsoft.com/office/drawing/2014/main" id="{1DF9BB64-BC84-0E66-5659-EC7D8046A777}"/>
              </a:ext>
            </a:extLst>
          </p:cNvPr>
          <p:cNvPicPr>
            <a:picLocks noChangeAspect="1"/>
          </p:cNvPicPr>
          <p:nvPr/>
        </p:nvPicPr>
        <p:blipFill>
          <a:blip r:embed="rId21"/>
          <a:stretch>
            <a:fillRect/>
          </a:stretch>
        </p:blipFill>
        <p:spPr>
          <a:xfrm>
            <a:off x="9650300" y="3936878"/>
            <a:ext cx="1997969" cy="536557"/>
          </a:xfrm>
          <a:prstGeom prst="rect">
            <a:avLst/>
          </a:prstGeom>
        </p:spPr>
      </p:pic>
      <p:sp>
        <p:nvSpPr>
          <p:cNvPr id="1041" name="TextBox 1040">
            <a:extLst>
              <a:ext uri="{FF2B5EF4-FFF2-40B4-BE49-F238E27FC236}">
                <a16:creationId xmlns:a16="http://schemas.microsoft.com/office/drawing/2014/main" id="{9EF56B69-7AF1-C810-3AB4-31919B22B726}"/>
              </a:ext>
            </a:extLst>
          </p:cNvPr>
          <p:cNvSpPr txBox="1"/>
          <p:nvPr/>
        </p:nvSpPr>
        <p:spPr>
          <a:xfrm>
            <a:off x="6940550" y="920800"/>
            <a:ext cx="940714" cy="261610"/>
          </a:xfrm>
          <a:prstGeom prst="rect">
            <a:avLst/>
          </a:prstGeom>
          <a:noFill/>
        </p:spPr>
        <p:txBody>
          <a:bodyPr wrap="square">
            <a:spAutoFit/>
          </a:bodyPr>
          <a:lstStyle/>
          <a:p>
            <a:pPr algn="ctr"/>
            <a:r>
              <a:rPr lang="en-GB" sz="1100" dirty="0">
                <a:solidFill>
                  <a:schemeClr val="bg1"/>
                </a:solidFill>
                <a:highlight>
                  <a:srgbClr val="000000"/>
                </a:highlight>
                <a:latin typeface="Roboto" panose="02000000000000000000" pitchFamily="2" charset="0"/>
                <a:ea typeface="Roboto" panose="02000000000000000000" pitchFamily="2" charset="0"/>
                <a:cs typeface="Roboto" panose="02000000000000000000" pitchFamily="2" charset="0"/>
              </a:rPr>
              <a:t>Regulator</a:t>
            </a:r>
          </a:p>
        </p:txBody>
      </p:sp>
      <p:sp>
        <p:nvSpPr>
          <p:cNvPr id="1042" name="TextBox 1041">
            <a:extLst>
              <a:ext uri="{FF2B5EF4-FFF2-40B4-BE49-F238E27FC236}">
                <a16:creationId xmlns:a16="http://schemas.microsoft.com/office/drawing/2014/main" id="{891D3B3F-5883-C997-C566-AE869A11699C}"/>
              </a:ext>
            </a:extLst>
          </p:cNvPr>
          <p:cNvSpPr txBox="1"/>
          <p:nvPr/>
        </p:nvSpPr>
        <p:spPr>
          <a:xfrm>
            <a:off x="9426575" y="1789363"/>
            <a:ext cx="2386088" cy="261610"/>
          </a:xfrm>
          <a:prstGeom prst="rect">
            <a:avLst/>
          </a:prstGeom>
          <a:noFill/>
        </p:spPr>
        <p:txBody>
          <a:bodyPr wrap="square">
            <a:spAutoFit/>
          </a:bodyPr>
          <a:lstStyle/>
          <a:p>
            <a:pPr algn="ctr"/>
            <a:r>
              <a:rPr lang="en-GB" sz="1100" dirty="0">
                <a:solidFill>
                  <a:schemeClr val="bg1"/>
                </a:solidFill>
                <a:highlight>
                  <a:srgbClr val="800080"/>
                </a:highlight>
                <a:latin typeface="Roboto" panose="02000000000000000000" pitchFamily="2" charset="0"/>
                <a:ea typeface="Roboto" panose="02000000000000000000" pitchFamily="2" charset="0"/>
                <a:cs typeface="Roboto" panose="02000000000000000000" pitchFamily="2" charset="0"/>
              </a:rPr>
              <a:t>Transmission Network Operator</a:t>
            </a:r>
          </a:p>
        </p:txBody>
      </p:sp>
      <p:sp>
        <p:nvSpPr>
          <p:cNvPr id="1043" name="TextBox 1042">
            <a:extLst>
              <a:ext uri="{FF2B5EF4-FFF2-40B4-BE49-F238E27FC236}">
                <a16:creationId xmlns:a16="http://schemas.microsoft.com/office/drawing/2014/main" id="{798F5820-19BA-3F48-ABE1-8E016EA0DF34}"/>
              </a:ext>
            </a:extLst>
          </p:cNvPr>
          <p:cNvSpPr txBox="1"/>
          <p:nvPr/>
        </p:nvSpPr>
        <p:spPr>
          <a:xfrm>
            <a:off x="9358196" y="2621467"/>
            <a:ext cx="2574856" cy="261610"/>
          </a:xfrm>
          <a:prstGeom prst="rect">
            <a:avLst/>
          </a:prstGeom>
          <a:noFill/>
        </p:spPr>
        <p:txBody>
          <a:bodyPr wrap="square">
            <a:spAutoFit/>
          </a:bodyPr>
          <a:lstStyle/>
          <a:p>
            <a:pPr algn="ctr"/>
            <a:r>
              <a:rPr lang="en-GB" sz="1100" dirty="0">
                <a:solidFill>
                  <a:schemeClr val="bg1"/>
                </a:solidFill>
                <a:highlight>
                  <a:srgbClr val="800080"/>
                </a:highlight>
                <a:latin typeface="Roboto" panose="02000000000000000000" pitchFamily="2" charset="0"/>
                <a:ea typeface="Roboto" panose="02000000000000000000" pitchFamily="2" charset="0"/>
                <a:cs typeface="Roboto" panose="02000000000000000000" pitchFamily="2" charset="0"/>
              </a:rPr>
              <a:t>Energy System Operator (balancing)</a:t>
            </a:r>
          </a:p>
        </p:txBody>
      </p:sp>
      <p:sp>
        <p:nvSpPr>
          <p:cNvPr id="1044" name="TextBox 1043">
            <a:extLst>
              <a:ext uri="{FF2B5EF4-FFF2-40B4-BE49-F238E27FC236}">
                <a16:creationId xmlns:a16="http://schemas.microsoft.com/office/drawing/2014/main" id="{7CF57273-9ED2-E05B-3D70-C9356AC96E08}"/>
              </a:ext>
            </a:extLst>
          </p:cNvPr>
          <p:cNvSpPr txBox="1"/>
          <p:nvPr/>
        </p:nvSpPr>
        <p:spPr>
          <a:xfrm>
            <a:off x="9276318" y="3629813"/>
            <a:ext cx="2649787" cy="261610"/>
          </a:xfrm>
          <a:prstGeom prst="rect">
            <a:avLst/>
          </a:prstGeom>
          <a:noFill/>
        </p:spPr>
        <p:txBody>
          <a:bodyPr wrap="square">
            <a:spAutoFit/>
          </a:bodyPr>
          <a:lstStyle/>
          <a:p>
            <a:pPr algn="ctr"/>
            <a:r>
              <a:rPr lang="en-GB" sz="1100" dirty="0">
                <a:solidFill>
                  <a:schemeClr val="bg1"/>
                </a:solidFill>
                <a:highlight>
                  <a:srgbClr val="008080"/>
                </a:highlight>
                <a:latin typeface="Roboto" panose="02000000000000000000" pitchFamily="2" charset="0"/>
                <a:ea typeface="Roboto" panose="02000000000000000000" pitchFamily="2" charset="0"/>
                <a:cs typeface="Roboto" panose="02000000000000000000" pitchFamily="2" charset="0"/>
              </a:rPr>
              <a:t>Distribution Network Operators (DNOs)</a:t>
            </a:r>
          </a:p>
        </p:txBody>
      </p:sp>
      <p:grpSp>
        <p:nvGrpSpPr>
          <p:cNvPr id="1062" name="Group 1061">
            <a:extLst>
              <a:ext uri="{FF2B5EF4-FFF2-40B4-BE49-F238E27FC236}">
                <a16:creationId xmlns:a16="http://schemas.microsoft.com/office/drawing/2014/main" id="{5C729653-7342-0F8C-9DEB-325B1AFF7D92}"/>
              </a:ext>
            </a:extLst>
          </p:cNvPr>
          <p:cNvGrpSpPr/>
          <p:nvPr/>
        </p:nvGrpSpPr>
        <p:grpSpPr>
          <a:xfrm>
            <a:off x="3462993" y="1781877"/>
            <a:ext cx="5148744" cy="152400"/>
            <a:chOff x="3462993" y="2003948"/>
            <a:chExt cx="5148744" cy="152400"/>
          </a:xfrm>
        </p:grpSpPr>
        <p:cxnSp>
          <p:nvCxnSpPr>
            <p:cNvPr id="1048" name="Straight Connector 1047">
              <a:extLst>
                <a:ext uri="{FF2B5EF4-FFF2-40B4-BE49-F238E27FC236}">
                  <a16:creationId xmlns:a16="http://schemas.microsoft.com/office/drawing/2014/main" id="{8487ACCC-CEDE-8B5F-40C4-3FE2391A4C61}"/>
                </a:ext>
              </a:extLst>
            </p:cNvPr>
            <p:cNvCxnSpPr>
              <a:cxnSpLocks/>
            </p:cNvCxnSpPr>
            <p:nvPr/>
          </p:nvCxnSpPr>
          <p:spPr>
            <a:xfrm>
              <a:off x="3462993" y="2156348"/>
              <a:ext cx="514874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9" name="Straight Connector 1048">
              <a:extLst>
                <a:ext uri="{FF2B5EF4-FFF2-40B4-BE49-F238E27FC236}">
                  <a16:creationId xmlns:a16="http://schemas.microsoft.com/office/drawing/2014/main" id="{81A01139-A71D-EBA8-6497-486494A301D1}"/>
                </a:ext>
              </a:extLst>
            </p:cNvPr>
            <p:cNvCxnSpPr>
              <a:cxnSpLocks/>
            </p:cNvCxnSpPr>
            <p:nvPr/>
          </p:nvCxnSpPr>
          <p:spPr>
            <a:xfrm>
              <a:off x="6037365" y="2003948"/>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53" name="Group 1052">
            <a:extLst>
              <a:ext uri="{FF2B5EF4-FFF2-40B4-BE49-F238E27FC236}">
                <a16:creationId xmlns:a16="http://schemas.microsoft.com/office/drawing/2014/main" id="{5E0A19D3-2B04-741C-7283-AD68D754F80A}"/>
              </a:ext>
            </a:extLst>
          </p:cNvPr>
          <p:cNvGrpSpPr/>
          <p:nvPr/>
        </p:nvGrpSpPr>
        <p:grpSpPr>
          <a:xfrm rot="5400000">
            <a:off x="8419098" y="2587165"/>
            <a:ext cx="1319407" cy="143508"/>
            <a:chOff x="3615393" y="2156348"/>
            <a:chExt cx="5148744" cy="152400"/>
          </a:xfrm>
        </p:grpSpPr>
        <p:cxnSp>
          <p:nvCxnSpPr>
            <p:cNvPr id="1051" name="Straight Connector 1050">
              <a:extLst>
                <a:ext uri="{FF2B5EF4-FFF2-40B4-BE49-F238E27FC236}">
                  <a16:creationId xmlns:a16="http://schemas.microsoft.com/office/drawing/2014/main" id="{BDAB140E-C449-1A37-A818-56FCD00929BF}"/>
                </a:ext>
              </a:extLst>
            </p:cNvPr>
            <p:cNvCxnSpPr>
              <a:cxnSpLocks/>
            </p:cNvCxnSpPr>
            <p:nvPr/>
          </p:nvCxnSpPr>
          <p:spPr>
            <a:xfrm>
              <a:off x="3615393" y="2308748"/>
              <a:ext cx="5148744" cy="0"/>
            </a:xfrm>
            <a:prstGeom prst="line">
              <a:avLst/>
            </a:prstGeom>
            <a:ln>
              <a:solidFill>
                <a:srgbClr val="800080"/>
              </a:solidFill>
            </a:ln>
          </p:spPr>
          <p:style>
            <a:lnRef idx="1">
              <a:schemeClr val="accent1"/>
            </a:lnRef>
            <a:fillRef idx="0">
              <a:schemeClr val="accent1"/>
            </a:fillRef>
            <a:effectRef idx="0">
              <a:schemeClr val="accent1"/>
            </a:effectRef>
            <a:fontRef idx="minor">
              <a:schemeClr val="tx1"/>
            </a:fontRef>
          </p:style>
        </p:cxnSp>
        <p:cxnSp>
          <p:nvCxnSpPr>
            <p:cNvPr id="1052" name="Straight Connector 1051">
              <a:extLst>
                <a:ext uri="{FF2B5EF4-FFF2-40B4-BE49-F238E27FC236}">
                  <a16:creationId xmlns:a16="http://schemas.microsoft.com/office/drawing/2014/main" id="{49F79199-60DD-5E62-B2FE-70BBF7C68E75}"/>
                </a:ext>
              </a:extLst>
            </p:cNvPr>
            <p:cNvCxnSpPr>
              <a:cxnSpLocks/>
            </p:cNvCxnSpPr>
            <p:nvPr/>
          </p:nvCxnSpPr>
          <p:spPr>
            <a:xfrm>
              <a:off x="6189765" y="2156348"/>
              <a:ext cx="0" cy="152400"/>
            </a:xfrm>
            <a:prstGeom prst="line">
              <a:avLst/>
            </a:prstGeom>
            <a:ln>
              <a:solidFill>
                <a:srgbClr val="800080"/>
              </a:solidFill>
            </a:ln>
          </p:spPr>
          <p:style>
            <a:lnRef idx="1">
              <a:schemeClr val="accent1"/>
            </a:lnRef>
            <a:fillRef idx="0">
              <a:schemeClr val="accent1"/>
            </a:fillRef>
            <a:effectRef idx="0">
              <a:schemeClr val="accent1"/>
            </a:effectRef>
            <a:fontRef idx="minor">
              <a:schemeClr val="tx1"/>
            </a:fontRef>
          </p:style>
        </p:cxnSp>
      </p:grpSp>
      <p:grpSp>
        <p:nvGrpSpPr>
          <p:cNvPr id="1054" name="Group 1053">
            <a:extLst>
              <a:ext uri="{FF2B5EF4-FFF2-40B4-BE49-F238E27FC236}">
                <a16:creationId xmlns:a16="http://schemas.microsoft.com/office/drawing/2014/main" id="{62AA2CD5-0856-ABD0-2001-B7615EF51123}"/>
              </a:ext>
            </a:extLst>
          </p:cNvPr>
          <p:cNvGrpSpPr/>
          <p:nvPr/>
        </p:nvGrpSpPr>
        <p:grpSpPr>
          <a:xfrm rot="5400000">
            <a:off x="8416066" y="4407783"/>
            <a:ext cx="1319407" cy="143508"/>
            <a:chOff x="3615393" y="2156348"/>
            <a:chExt cx="5148744" cy="152400"/>
          </a:xfrm>
        </p:grpSpPr>
        <p:cxnSp>
          <p:nvCxnSpPr>
            <p:cNvPr id="1055" name="Straight Connector 1054">
              <a:extLst>
                <a:ext uri="{FF2B5EF4-FFF2-40B4-BE49-F238E27FC236}">
                  <a16:creationId xmlns:a16="http://schemas.microsoft.com/office/drawing/2014/main" id="{D11FC156-A830-316A-BF8F-9562EE5A05E9}"/>
                </a:ext>
              </a:extLst>
            </p:cNvPr>
            <p:cNvCxnSpPr>
              <a:cxnSpLocks/>
            </p:cNvCxnSpPr>
            <p:nvPr/>
          </p:nvCxnSpPr>
          <p:spPr>
            <a:xfrm>
              <a:off x="3615393" y="2308748"/>
              <a:ext cx="5148744" cy="0"/>
            </a:xfrm>
            <a:prstGeom prst="line">
              <a:avLst/>
            </a:prstGeom>
            <a:ln>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056" name="Straight Connector 1055">
              <a:extLst>
                <a:ext uri="{FF2B5EF4-FFF2-40B4-BE49-F238E27FC236}">
                  <a16:creationId xmlns:a16="http://schemas.microsoft.com/office/drawing/2014/main" id="{94737EBF-F462-AB78-C2D5-DABF07B1B510}"/>
                </a:ext>
              </a:extLst>
            </p:cNvPr>
            <p:cNvCxnSpPr>
              <a:cxnSpLocks/>
            </p:cNvCxnSpPr>
            <p:nvPr/>
          </p:nvCxnSpPr>
          <p:spPr>
            <a:xfrm>
              <a:off x="6189765" y="2156348"/>
              <a:ext cx="0" cy="152400"/>
            </a:xfrm>
            <a:prstGeom prst="line">
              <a:avLst/>
            </a:prstGeom>
            <a:ln>
              <a:solidFill>
                <a:srgbClr val="008080"/>
              </a:solidFill>
            </a:ln>
          </p:spPr>
          <p:style>
            <a:lnRef idx="1">
              <a:schemeClr val="accent1"/>
            </a:lnRef>
            <a:fillRef idx="0">
              <a:schemeClr val="accent1"/>
            </a:fillRef>
            <a:effectRef idx="0">
              <a:schemeClr val="accent1"/>
            </a:effectRef>
            <a:fontRef idx="minor">
              <a:schemeClr val="tx1"/>
            </a:fontRef>
          </p:style>
        </p:cxnSp>
      </p:grpSp>
      <p:grpSp>
        <p:nvGrpSpPr>
          <p:cNvPr id="1057" name="Group 1056">
            <a:extLst>
              <a:ext uri="{FF2B5EF4-FFF2-40B4-BE49-F238E27FC236}">
                <a16:creationId xmlns:a16="http://schemas.microsoft.com/office/drawing/2014/main" id="{B69EBA97-56F1-1465-B43F-144D8BF3D522}"/>
              </a:ext>
            </a:extLst>
          </p:cNvPr>
          <p:cNvGrpSpPr/>
          <p:nvPr/>
        </p:nvGrpSpPr>
        <p:grpSpPr>
          <a:xfrm rot="5400000">
            <a:off x="8555427" y="5780885"/>
            <a:ext cx="1040683" cy="143508"/>
            <a:chOff x="3615393" y="2156348"/>
            <a:chExt cx="5148744" cy="152400"/>
          </a:xfrm>
        </p:grpSpPr>
        <p:cxnSp>
          <p:nvCxnSpPr>
            <p:cNvPr id="1058" name="Straight Connector 1057">
              <a:extLst>
                <a:ext uri="{FF2B5EF4-FFF2-40B4-BE49-F238E27FC236}">
                  <a16:creationId xmlns:a16="http://schemas.microsoft.com/office/drawing/2014/main" id="{20147E78-55F8-9340-DA40-3EDE658C580B}"/>
                </a:ext>
              </a:extLst>
            </p:cNvPr>
            <p:cNvCxnSpPr>
              <a:cxnSpLocks/>
            </p:cNvCxnSpPr>
            <p:nvPr/>
          </p:nvCxnSpPr>
          <p:spPr>
            <a:xfrm>
              <a:off x="3615393" y="2308748"/>
              <a:ext cx="514874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59" name="Straight Connector 1058">
              <a:extLst>
                <a:ext uri="{FF2B5EF4-FFF2-40B4-BE49-F238E27FC236}">
                  <a16:creationId xmlns:a16="http://schemas.microsoft.com/office/drawing/2014/main" id="{3F9BC942-6D6F-0E45-6E62-3236DDA04B76}"/>
                </a:ext>
              </a:extLst>
            </p:cNvPr>
            <p:cNvCxnSpPr>
              <a:cxnSpLocks/>
            </p:cNvCxnSpPr>
            <p:nvPr/>
          </p:nvCxnSpPr>
          <p:spPr>
            <a:xfrm>
              <a:off x="6189765" y="2156348"/>
              <a:ext cx="0" cy="152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1060" name="Rectangle: Top Corners Rounded 1059">
            <a:extLst>
              <a:ext uri="{FF2B5EF4-FFF2-40B4-BE49-F238E27FC236}">
                <a16:creationId xmlns:a16="http://schemas.microsoft.com/office/drawing/2014/main" id="{C1917D97-20F9-EAF8-35A1-AA6718D27A1F}"/>
              </a:ext>
            </a:extLst>
          </p:cNvPr>
          <p:cNvSpPr/>
          <p:nvPr/>
        </p:nvSpPr>
        <p:spPr>
          <a:xfrm rot="16200000">
            <a:off x="10184721" y="4404285"/>
            <a:ext cx="681412" cy="2815250"/>
          </a:xfrm>
          <a:prstGeom prst="round2SameRect">
            <a:avLst>
              <a:gd name="adj1" fmla="val 50000"/>
              <a:gd name="adj2" fmla="val 50000"/>
            </a:avLst>
          </a:prstGeom>
          <a:solidFill>
            <a:schemeClr val="bg1"/>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61" name="TextBox 1060">
            <a:extLst>
              <a:ext uri="{FF2B5EF4-FFF2-40B4-BE49-F238E27FC236}">
                <a16:creationId xmlns:a16="http://schemas.microsoft.com/office/drawing/2014/main" id="{F5AA5C48-240A-589F-4C7D-D34276DDFA63}"/>
              </a:ext>
            </a:extLst>
          </p:cNvPr>
          <p:cNvSpPr txBox="1"/>
          <p:nvPr/>
        </p:nvSpPr>
        <p:spPr>
          <a:xfrm>
            <a:off x="9264004" y="5351851"/>
            <a:ext cx="2574856" cy="261610"/>
          </a:xfrm>
          <a:prstGeom prst="rect">
            <a:avLst/>
          </a:prstGeom>
          <a:noFill/>
        </p:spPr>
        <p:txBody>
          <a:bodyPr wrap="square">
            <a:spAutoFit/>
          </a:bodyPr>
          <a:lstStyle/>
          <a:p>
            <a:pPr algn="ctr"/>
            <a:r>
              <a:rPr lang="en-GB" sz="1100" dirty="0">
                <a:solidFill>
                  <a:schemeClr val="bg1"/>
                </a:solidFill>
                <a:highlight>
                  <a:srgbClr val="808080"/>
                </a:highlight>
                <a:latin typeface="Roboto" panose="02000000000000000000" pitchFamily="2" charset="0"/>
                <a:ea typeface="Roboto" panose="02000000000000000000" pitchFamily="2" charset="0"/>
                <a:cs typeface="Roboto" panose="02000000000000000000" pitchFamily="2" charset="0"/>
              </a:rPr>
              <a:t>Energy suppliers</a:t>
            </a:r>
          </a:p>
        </p:txBody>
      </p:sp>
      <p:pic>
        <p:nvPicPr>
          <p:cNvPr id="1064" name="Picture 1063">
            <a:extLst>
              <a:ext uri="{FF2B5EF4-FFF2-40B4-BE49-F238E27FC236}">
                <a16:creationId xmlns:a16="http://schemas.microsoft.com/office/drawing/2014/main" id="{30F69ADB-C9EB-7B38-AD33-7EBD83A8D944}"/>
              </a:ext>
            </a:extLst>
          </p:cNvPr>
          <p:cNvPicPr>
            <a:picLocks noChangeAspect="1"/>
          </p:cNvPicPr>
          <p:nvPr/>
        </p:nvPicPr>
        <p:blipFill>
          <a:blip r:embed="rId22"/>
          <a:stretch>
            <a:fillRect/>
          </a:stretch>
        </p:blipFill>
        <p:spPr>
          <a:xfrm>
            <a:off x="9426575" y="5568433"/>
            <a:ext cx="452438" cy="190500"/>
          </a:xfrm>
          <a:prstGeom prst="rect">
            <a:avLst/>
          </a:prstGeom>
        </p:spPr>
      </p:pic>
      <p:pic>
        <p:nvPicPr>
          <p:cNvPr id="1066" name="Picture 1065">
            <a:extLst>
              <a:ext uri="{FF2B5EF4-FFF2-40B4-BE49-F238E27FC236}">
                <a16:creationId xmlns:a16="http://schemas.microsoft.com/office/drawing/2014/main" id="{8C6D6FCA-C17F-745C-7527-3EEAB9DA518A}"/>
              </a:ext>
            </a:extLst>
          </p:cNvPr>
          <p:cNvPicPr>
            <a:picLocks noChangeAspect="1"/>
          </p:cNvPicPr>
          <p:nvPr/>
        </p:nvPicPr>
        <p:blipFill>
          <a:blip r:embed="rId23"/>
          <a:stretch>
            <a:fillRect/>
          </a:stretch>
        </p:blipFill>
        <p:spPr>
          <a:xfrm>
            <a:off x="9643620" y="5845321"/>
            <a:ext cx="357525" cy="163866"/>
          </a:xfrm>
          <a:prstGeom prst="rect">
            <a:avLst/>
          </a:prstGeom>
        </p:spPr>
      </p:pic>
      <p:pic>
        <p:nvPicPr>
          <p:cNvPr id="1068" name="Picture 1067">
            <a:extLst>
              <a:ext uri="{FF2B5EF4-FFF2-40B4-BE49-F238E27FC236}">
                <a16:creationId xmlns:a16="http://schemas.microsoft.com/office/drawing/2014/main" id="{97242852-2B78-6CF9-8588-EE3CDC1E008D}"/>
              </a:ext>
            </a:extLst>
          </p:cNvPr>
          <p:cNvPicPr>
            <a:picLocks noChangeAspect="1"/>
          </p:cNvPicPr>
          <p:nvPr/>
        </p:nvPicPr>
        <p:blipFill>
          <a:blip r:embed="rId24"/>
          <a:stretch>
            <a:fillRect/>
          </a:stretch>
        </p:blipFill>
        <p:spPr>
          <a:xfrm>
            <a:off x="10075679" y="5677790"/>
            <a:ext cx="367738" cy="183869"/>
          </a:xfrm>
          <a:prstGeom prst="rect">
            <a:avLst/>
          </a:prstGeom>
        </p:spPr>
      </p:pic>
      <p:pic>
        <p:nvPicPr>
          <p:cNvPr id="1072" name="Picture 1071">
            <a:extLst>
              <a:ext uri="{FF2B5EF4-FFF2-40B4-BE49-F238E27FC236}">
                <a16:creationId xmlns:a16="http://schemas.microsoft.com/office/drawing/2014/main" id="{67DE2DBB-D17B-7B94-CC3A-AFFE1C5B0B59}"/>
              </a:ext>
            </a:extLst>
          </p:cNvPr>
          <p:cNvPicPr>
            <a:picLocks noChangeAspect="1"/>
          </p:cNvPicPr>
          <p:nvPr/>
        </p:nvPicPr>
        <p:blipFill>
          <a:blip r:embed="rId25"/>
          <a:stretch>
            <a:fillRect/>
          </a:stretch>
        </p:blipFill>
        <p:spPr>
          <a:xfrm>
            <a:off x="11072937" y="5575390"/>
            <a:ext cx="423806" cy="176586"/>
          </a:xfrm>
          <a:prstGeom prst="rect">
            <a:avLst/>
          </a:prstGeom>
        </p:spPr>
      </p:pic>
      <p:pic>
        <p:nvPicPr>
          <p:cNvPr id="1074" name="Picture 1073">
            <a:extLst>
              <a:ext uri="{FF2B5EF4-FFF2-40B4-BE49-F238E27FC236}">
                <a16:creationId xmlns:a16="http://schemas.microsoft.com/office/drawing/2014/main" id="{285DA5FD-C8F8-C228-F346-C9F8E058AF8C}"/>
              </a:ext>
            </a:extLst>
          </p:cNvPr>
          <p:cNvPicPr>
            <a:picLocks noChangeAspect="1"/>
          </p:cNvPicPr>
          <p:nvPr/>
        </p:nvPicPr>
        <p:blipFill>
          <a:blip r:embed="rId26"/>
          <a:stretch>
            <a:fillRect/>
          </a:stretch>
        </p:blipFill>
        <p:spPr>
          <a:xfrm>
            <a:off x="10616769" y="5636186"/>
            <a:ext cx="322823" cy="142042"/>
          </a:xfrm>
          <a:prstGeom prst="rect">
            <a:avLst/>
          </a:prstGeom>
        </p:spPr>
      </p:pic>
      <p:pic>
        <p:nvPicPr>
          <p:cNvPr id="1076" name="Picture 1075">
            <a:extLst>
              <a:ext uri="{FF2B5EF4-FFF2-40B4-BE49-F238E27FC236}">
                <a16:creationId xmlns:a16="http://schemas.microsoft.com/office/drawing/2014/main" id="{3DA289F6-86D3-9090-5CF6-051B326073C0}"/>
              </a:ext>
            </a:extLst>
          </p:cNvPr>
          <p:cNvPicPr>
            <a:picLocks noChangeAspect="1"/>
          </p:cNvPicPr>
          <p:nvPr/>
        </p:nvPicPr>
        <p:blipFill>
          <a:blip r:embed="rId27"/>
          <a:stretch>
            <a:fillRect/>
          </a:stretch>
        </p:blipFill>
        <p:spPr>
          <a:xfrm>
            <a:off x="11288806" y="5852639"/>
            <a:ext cx="398673" cy="137859"/>
          </a:xfrm>
          <a:prstGeom prst="rect">
            <a:avLst/>
          </a:prstGeom>
        </p:spPr>
      </p:pic>
      <p:pic>
        <p:nvPicPr>
          <p:cNvPr id="1077" name="Picture 14" descr="npower - Wikidata">
            <a:extLst>
              <a:ext uri="{FF2B5EF4-FFF2-40B4-BE49-F238E27FC236}">
                <a16:creationId xmlns:a16="http://schemas.microsoft.com/office/drawing/2014/main" id="{D134E6FA-3464-26F4-E701-FCD07AAC9D3F}"/>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0257146" y="5960438"/>
            <a:ext cx="308223" cy="108449"/>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16" descr="Octopus Energy Reviews, Prices &amp; Tariffs - Uswitch">
            <a:extLst>
              <a:ext uri="{FF2B5EF4-FFF2-40B4-BE49-F238E27FC236}">
                <a16:creationId xmlns:a16="http://schemas.microsoft.com/office/drawing/2014/main" id="{34C8B53B-BE0A-5CF4-927C-1B61FAA47211}"/>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0782614" y="5852639"/>
            <a:ext cx="388615" cy="233169"/>
          </a:xfrm>
          <a:prstGeom prst="rect">
            <a:avLst/>
          </a:prstGeom>
          <a:noFill/>
          <a:extLst>
            <a:ext uri="{909E8E84-426E-40DD-AFC4-6F175D3DCCD1}">
              <a14:hiddenFill xmlns:a14="http://schemas.microsoft.com/office/drawing/2010/main">
                <a:solidFill>
                  <a:srgbClr val="FFFFFF"/>
                </a:solidFill>
              </a14:hiddenFill>
            </a:ext>
          </a:extLst>
        </p:spPr>
      </p:pic>
      <p:sp>
        <p:nvSpPr>
          <p:cNvPr id="1080" name="Rectangle 1079">
            <a:extLst>
              <a:ext uri="{FF2B5EF4-FFF2-40B4-BE49-F238E27FC236}">
                <a16:creationId xmlns:a16="http://schemas.microsoft.com/office/drawing/2014/main" id="{078BDBB4-84CE-DBA3-DC54-225E5B9D3498}"/>
              </a:ext>
            </a:extLst>
          </p:cNvPr>
          <p:cNvSpPr/>
          <p:nvPr/>
        </p:nvSpPr>
        <p:spPr>
          <a:xfrm>
            <a:off x="0" y="6459369"/>
            <a:ext cx="12192000" cy="404761"/>
          </a:xfrm>
          <a:prstGeom prst="rect">
            <a:avLst/>
          </a:prstGeom>
          <a:solidFill>
            <a:srgbClr val="008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141" name="Group 1140">
            <a:extLst>
              <a:ext uri="{FF2B5EF4-FFF2-40B4-BE49-F238E27FC236}">
                <a16:creationId xmlns:a16="http://schemas.microsoft.com/office/drawing/2014/main" id="{CBCC65E7-2E3F-8313-A762-509644BA14BF}"/>
              </a:ext>
            </a:extLst>
          </p:cNvPr>
          <p:cNvGrpSpPr/>
          <p:nvPr/>
        </p:nvGrpSpPr>
        <p:grpSpPr>
          <a:xfrm>
            <a:off x="572587" y="3365168"/>
            <a:ext cx="637818" cy="682188"/>
            <a:chOff x="572587" y="3365168"/>
            <a:chExt cx="637818" cy="682188"/>
          </a:xfrm>
        </p:grpSpPr>
        <p:sp>
          <p:nvSpPr>
            <p:cNvPr id="1088" name="Rectangle: Top Corners Rounded 1087">
              <a:extLst>
                <a:ext uri="{FF2B5EF4-FFF2-40B4-BE49-F238E27FC236}">
                  <a16:creationId xmlns:a16="http://schemas.microsoft.com/office/drawing/2014/main" id="{84442D9B-1C66-5BE4-ACAD-160C128321B2}"/>
                </a:ext>
              </a:extLst>
            </p:cNvPr>
            <p:cNvSpPr/>
            <p:nvPr/>
          </p:nvSpPr>
          <p:spPr>
            <a:xfrm>
              <a:off x="572587" y="3626051"/>
              <a:ext cx="444088" cy="421305"/>
            </a:xfrm>
            <a:prstGeom prst="round2SameRect">
              <a:avLst/>
            </a:prstGeom>
            <a:no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89" name="Rectangle: Top Corners Rounded 1088">
              <a:extLst>
                <a:ext uri="{FF2B5EF4-FFF2-40B4-BE49-F238E27FC236}">
                  <a16:creationId xmlns:a16="http://schemas.microsoft.com/office/drawing/2014/main" id="{6A5FDD13-C893-0D34-81D7-2D5B595F8E45}"/>
                </a:ext>
              </a:extLst>
            </p:cNvPr>
            <p:cNvSpPr/>
            <p:nvPr/>
          </p:nvSpPr>
          <p:spPr>
            <a:xfrm>
              <a:off x="621028" y="3776405"/>
              <a:ext cx="96714" cy="190828"/>
            </a:xfrm>
            <a:prstGeom prst="round2SameRect">
              <a:avLst>
                <a:gd name="adj1" fmla="val 41288"/>
                <a:gd name="adj2" fmla="val 0"/>
              </a:avLst>
            </a:prstGeom>
            <a:no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90" name="Rectangle: Top Corners Rounded 1089">
              <a:extLst>
                <a:ext uri="{FF2B5EF4-FFF2-40B4-BE49-F238E27FC236}">
                  <a16:creationId xmlns:a16="http://schemas.microsoft.com/office/drawing/2014/main" id="{E929E9FF-F927-2769-2CCE-F2A41070E1C6}"/>
                </a:ext>
              </a:extLst>
            </p:cNvPr>
            <p:cNvSpPr/>
            <p:nvPr/>
          </p:nvSpPr>
          <p:spPr>
            <a:xfrm>
              <a:off x="749562" y="3776405"/>
              <a:ext cx="96714" cy="190828"/>
            </a:xfrm>
            <a:prstGeom prst="round2SameRect">
              <a:avLst>
                <a:gd name="adj1" fmla="val 41288"/>
                <a:gd name="adj2" fmla="val 0"/>
              </a:avLst>
            </a:prstGeom>
            <a:no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91" name="Rectangle: Top Corners Rounded 1090">
              <a:extLst>
                <a:ext uri="{FF2B5EF4-FFF2-40B4-BE49-F238E27FC236}">
                  <a16:creationId xmlns:a16="http://schemas.microsoft.com/office/drawing/2014/main" id="{35AE6CC2-D1B6-EA51-E3FC-7E39FB0DA885}"/>
                </a:ext>
              </a:extLst>
            </p:cNvPr>
            <p:cNvSpPr/>
            <p:nvPr/>
          </p:nvSpPr>
          <p:spPr>
            <a:xfrm>
              <a:off x="878096" y="3776405"/>
              <a:ext cx="96714" cy="190828"/>
            </a:xfrm>
            <a:prstGeom prst="round2SameRect">
              <a:avLst>
                <a:gd name="adj1" fmla="val 41288"/>
                <a:gd name="adj2" fmla="val 0"/>
              </a:avLst>
            </a:prstGeom>
            <a:no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92" name="Rectangle 1091">
              <a:extLst>
                <a:ext uri="{FF2B5EF4-FFF2-40B4-BE49-F238E27FC236}">
                  <a16:creationId xmlns:a16="http://schemas.microsoft.com/office/drawing/2014/main" id="{0BE6862B-25CA-5A91-9AD2-010B71714BAD}"/>
                </a:ext>
              </a:extLst>
            </p:cNvPr>
            <p:cNvSpPr/>
            <p:nvPr/>
          </p:nvSpPr>
          <p:spPr>
            <a:xfrm>
              <a:off x="618700" y="3922058"/>
              <a:ext cx="96714" cy="45719"/>
            </a:xfrm>
            <a:prstGeom prst="rect">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93" name="Rectangle 1092">
              <a:extLst>
                <a:ext uri="{FF2B5EF4-FFF2-40B4-BE49-F238E27FC236}">
                  <a16:creationId xmlns:a16="http://schemas.microsoft.com/office/drawing/2014/main" id="{36CEAA25-3322-3200-9925-1C1483A15F1D}"/>
                </a:ext>
              </a:extLst>
            </p:cNvPr>
            <p:cNvSpPr/>
            <p:nvPr/>
          </p:nvSpPr>
          <p:spPr>
            <a:xfrm>
              <a:off x="749805" y="3922058"/>
              <a:ext cx="96714" cy="45719"/>
            </a:xfrm>
            <a:prstGeom prst="rect">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94" name="Rectangle 1093">
              <a:extLst>
                <a:ext uri="{FF2B5EF4-FFF2-40B4-BE49-F238E27FC236}">
                  <a16:creationId xmlns:a16="http://schemas.microsoft.com/office/drawing/2014/main" id="{5246FAD0-0F41-06DC-DA9E-46A28FD2798B}"/>
                </a:ext>
              </a:extLst>
            </p:cNvPr>
            <p:cNvSpPr/>
            <p:nvPr/>
          </p:nvSpPr>
          <p:spPr>
            <a:xfrm>
              <a:off x="876146" y="3922058"/>
              <a:ext cx="96714" cy="45719"/>
            </a:xfrm>
            <a:prstGeom prst="rect">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097" name="Straight Connector 1096">
              <a:extLst>
                <a:ext uri="{FF2B5EF4-FFF2-40B4-BE49-F238E27FC236}">
                  <a16:creationId xmlns:a16="http://schemas.microsoft.com/office/drawing/2014/main" id="{EE8D7ADC-0B5B-C7D5-EC4A-C38A147E551D}"/>
                </a:ext>
              </a:extLst>
            </p:cNvPr>
            <p:cNvCxnSpPr/>
            <p:nvPr/>
          </p:nvCxnSpPr>
          <p:spPr>
            <a:xfrm>
              <a:off x="572587" y="3978349"/>
              <a:ext cx="444088"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098" name="Straight Connector 1097">
              <a:extLst>
                <a:ext uri="{FF2B5EF4-FFF2-40B4-BE49-F238E27FC236}">
                  <a16:creationId xmlns:a16="http://schemas.microsoft.com/office/drawing/2014/main" id="{0D4CF6B5-9236-2225-37E3-7A80D0AED87F}"/>
                </a:ext>
              </a:extLst>
            </p:cNvPr>
            <p:cNvCxnSpPr>
              <a:cxnSpLocks/>
            </p:cNvCxnSpPr>
            <p:nvPr/>
          </p:nvCxnSpPr>
          <p:spPr>
            <a:xfrm>
              <a:off x="585287" y="3660849"/>
              <a:ext cx="418013"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100" name="Straight Connector 1099">
              <a:extLst>
                <a:ext uri="{FF2B5EF4-FFF2-40B4-BE49-F238E27FC236}">
                  <a16:creationId xmlns:a16="http://schemas.microsoft.com/office/drawing/2014/main" id="{BBCDF509-50F5-6064-0C6F-79E6EDFF9A0F}"/>
                </a:ext>
              </a:extLst>
            </p:cNvPr>
            <p:cNvCxnSpPr>
              <a:cxnSpLocks/>
            </p:cNvCxnSpPr>
            <p:nvPr/>
          </p:nvCxnSpPr>
          <p:spPr>
            <a:xfrm>
              <a:off x="673409" y="3660849"/>
              <a:ext cx="0" cy="114128"/>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104" name="Straight Connector 1103">
              <a:extLst>
                <a:ext uri="{FF2B5EF4-FFF2-40B4-BE49-F238E27FC236}">
                  <a16:creationId xmlns:a16="http://schemas.microsoft.com/office/drawing/2014/main" id="{581A99A2-FC07-00A0-A37D-B276E48F52E7}"/>
                </a:ext>
              </a:extLst>
            </p:cNvPr>
            <p:cNvCxnSpPr>
              <a:cxnSpLocks/>
            </p:cNvCxnSpPr>
            <p:nvPr/>
          </p:nvCxnSpPr>
          <p:spPr>
            <a:xfrm>
              <a:off x="797777" y="3657662"/>
              <a:ext cx="0" cy="114128"/>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105" name="Straight Connector 1104">
              <a:extLst>
                <a:ext uri="{FF2B5EF4-FFF2-40B4-BE49-F238E27FC236}">
                  <a16:creationId xmlns:a16="http://schemas.microsoft.com/office/drawing/2014/main" id="{520DBD0A-BAC9-5688-E596-7DBAA331C819}"/>
                </a:ext>
              </a:extLst>
            </p:cNvPr>
            <p:cNvCxnSpPr>
              <a:cxnSpLocks/>
            </p:cNvCxnSpPr>
            <p:nvPr/>
          </p:nvCxnSpPr>
          <p:spPr>
            <a:xfrm>
              <a:off x="927679" y="3657662"/>
              <a:ext cx="0" cy="114128"/>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106" name="Straight Connector 1105">
              <a:extLst>
                <a:ext uri="{FF2B5EF4-FFF2-40B4-BE49-F238E27FC236}">
                  <a16:creationId xmlns:a16="http://schemas.microsoft.com/office/drawing/2014/main" id="{3FDC8FCE-4473-525E-33D0-0BB100915A75}"/>
                </a:ext>
              </a:extLst>
            </p:cNvPr>
            <p:cNvCxnSpPr>
              <a:cxnSpLocks/>
            </p:cNvCxnSpPr>
            <p:nvPr/>
          </p:nvCxnSpPr>
          <p:spPr>
            <a:xfrm>
              <a:off x="671821" y="3365168"/>
              <a:ext cx="0" cy="114128"/>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107" name="Straight Connector 1106">
              <a:extLst>
                <a:ext uri="{FF2B5EF4-FFF2-40B4-BE49-F238E27FC236}">
                  <a16:creationId xmlns:a16="http://schemas.microsoft.com/office/drawing/2014/main" id="{15CEFA4B-CC4F-BC49-2253-7D75E536E481}"/>
                </a:ext>
              </a:extLst>
            </p:cNvPr>
            <p:cNvCxnSpPr>
              <a:cxnSpLocks/>
            </p:cNvCxnSpPr>
            <p:nvPr/>
          </p:nvCxnSpPr>
          <p:spPr>
            <a:xfrm>
              <a:off x="799364" y="3365168"/>
              <a:ext cx="0" cy="114128"/>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108" name="Straight Connector 1107">
              <a:extLst>
                <a:ext uri="{FF2B5EF4-FFF2-40B4-BE49-F238E27FC236}">
                  <a16:creationId xmlns:a16="http://schemas.microsoft.com/office/drawing/2014/main" id="{CB139999-3B44-8CD4-E0F5-550BED08D95E}"/>
                </a:ext>
              </a:extLst>
            </p:cNvPr>
            <p:cNvCxnSpPr>
              <a:cxnSpLocks/>
            </p:cNvCxnSpPr>
            <p:nvPr/>
          </p:nvCxnSpPr>
          <p:spPr>
            <a:xfrm>
              <a:off x="923733" y="3365168"/>
              <a:ext cx="0" cy="114128"/>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sp>
          <p:nvSpPr>
            <p:cNvPr id="1109" name="Rectangle: Rounded Corners 1108">
              <a:extLst>
                <a:ext uri="{FF2B5EF4-FFF2-40B4-BE49-F238E27FC236}">
                  <a16:creationId xmlns:a16="http://schemas.microsoft.com/office/drawing/2014/main" id="{F8DF6305-EF93-F803-5BFD-E9E917930641}"/>
                </a:ext>
              </a:extLst>
            </p:cNvPr>
            <p:cNvSpPr/>
            <p:nvPr/>
          </p:nvSpPr>
          <p:spPr>
            <a:xfrm>
              <a:off x="630237" y="3432175"/>
              <a:ext cx="83582" cy="128045"/>
            </a:xfrm>
            <a:prstGeom prst="roundRect">
              <a:avLst>
                <a:gd name="adj" fmla="val 33761"/>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10" name="Rectangle: Rounded Corners 1109">
              <a:extLst>
                <a:ext uri="{FF2B5EF4-FFF2-40B4-BE49-F238E27FC236}">
                  <a16:creationId xmlns:a16="http://schemas.microsoft.com/office/drawing/2014/main" id="{59A5F0B7-115A-EAB8-1BA1-89BE67B10987}"/>
                </a:ext>
              </a:extLst>
            </p:cNvPr>
            <p:cNvSpPr/>
            <p:nvPr/>
          </p:nvSpPr>
          <p:spPr>
            <a:xfrm>
              <a:off x="757067" y="3431196"/>
              <a:ext cx="83582" cy="128045"/>
            </a:xfrm>
            <a:prstGeom prst="roundRect">
              <a:avLst>
                <a:gd name="adj" fmla="val 33761"/>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11" name="Rectangle: Rounded Corners 1110">
              <a:extLst>
                <a:ext uri="{FF2B5EF4-FFF2-40B4-BE49-F238E27FC236}">
                  <a16:creationId xmlns:a16="http://schemas.microsoft.com/office/drawing/2014/main" id="{53AAC9EF-C2F0-C8A4-84F9-B92D70605BEC}"/>
                </a:ext>
              </a:extLst>
            </p:cNvPr>
            <p:cNvSpPr/>
            <p:nvPr/>
          </p:nvSpPr>
          <p:spPr>
            <a:xfrm>
              <a:off x="883897" y="3427042"/>
              <a:ext cx="83582" cy="128045"/>
            </a:xfrm>
            <a:prstGeom prst="roundRect">
              <a:avLst>
                <a:gd name="adj" fmla="val 33761"/>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12" name="Left Bracket 1111">
              <a:extLst>
                <a:ext uri="{FF2B5EF4-FFF2-40B4-BE49-F238E27FC236}">
                  <a16:creationId xmlns:a16="http://schemas.microsoft.com/office/drawing/2014/main" id="{4BFC5F3F-07C6-E298-860C-06B65892A2C0}"/>
                </a:ext>
              </a:extLst>
            </p:cNvPr>
            <p:cNvSpPr/>
            <p:nvPr/>
          </p:nvSpPr>
          <p:spPr>
            <a:xfrm rot="5400000">
              <a:off x="648114" y="3577223"/>
              <a:ext cx="45719" cy="45719"/>
            </a:xfrm>
            <a:prstGeom prst="leftBracket">
              <a:avLst/>
            </a:prstGeom>
            <a:ln w="28575">
              <a:solidFill>
                <a:srgbClr val="0080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113" name="Left Bracket 1112">
              <a:extLst>
                <a:ext uri="{FF2B5EF4-FFF2-40B4-BE49-F238E27FC236}">
                  <a16:creationId xmlns:a16="http://schemas.microsoft.com/office/drawing/2014/main" id="{E1733F83-DC94-3330-5854-678DFB1CB397}"/>
                </a:ext>
              </a:extLst>
            </p:cNvPr>
            <p:cNvSpPr/>
            <p:nvPr/>
          </p:nvSpPr>
          <p:spPr>
            <a:xfrm rot="5400000">
              <a:off x="777088" y="3576956"/>
              <a:ext cx="45719" cy="45719"/>
            </a:xfrm>
            <a:prstGeom prst="leftBracket">
              <a:avLst/>
            </a:prstGeom>
            <a:ln w="28575">
              <a:solidFill>
                <a:srgbClr val="0080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114" name="Left Bracket 1113">
              <a:extLst>
                <a:ext uri="{FF2B5EF4-FFF2-40B4-BE49-F238E27FC236}">
                  <a16:creationId xmlns:a16="http://schemas.microsoft.com/office/drawing/2014/main" id="{D3447A80-B9C8-1FE1-BA85-32D522A4EA7A}"/>
                </a:ext>
              </a:extLst>
            </p:cNvPr>
            <p:cNvSpPr/>
            <p:nvPr/>
          </p:nvSpPr>
          <p:spPr>
            <a:xfrm rot="5400000">
              <a:off x="898982" y="3573341"/>
              <a:ext cx="45719" cy="45719"/>
            </a:xfrm>
            <a:prstGeom prst="leftBracket">
              <a:avLst/>
            </a:prstGeom>
            <a:ln w="28575">
              <a:solidFill>
                <a:srgbClr val="0080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115" name="Rectangle: Top Corners Rounded 1114">
              <a:extLst>
                <a:ext uri="{FF2B5EF4-FFF2-40B4-BE49-F238E27FC236}">
                  <a16:creationId xmlns:a16="http://schemas.microsoft.com/office/drawing/2014/main" id="{4258A16C-6359-83EB-6EF7-CA5490DB098A}"/>
                </a:ext>
              </a:extLst>
            </p:cNvPr>
            <p:cNvSpPr/>
            <p:nvPr/>
          </p:nvSpPr>
          <p:spPr>
            <a:xfrm>
              <a:off x="1092572" y="3775866"/>
              <a:ext cx="117833" cy="271487"/>
            </a:xfrm>
            <a:prstGeom prst="round2SameRect">
              <a:avLst>
                <a:gd name="adj1" fmla="val 41288"/>
                <a:gd name="adj2" fmla="val 0"/>
              </a:avLst>
            </a:prstGeom>
            <a:no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16" name="Hexagon 1115">
              <a:extLst>
                <a:ext uri="{FF2B5EF4-FFF2-40B4-BE49-F238E27FC236}">
                  <a16:creationId xmlns:a16="http://schemas.microsoft.com/office/drawing/2014/main" id="{B35540B7-884B-E02B-4CDE-8ACBDC05F341}"/>
                </a:ext>
              </a:extLst>
            </p:cNvPr>
            <p:cNvSpPr/>
            <p:nvPr/>
          </p:nvSpPr>
          <p:spPr>
            <a:xfrm>
              <a:off x="887028" y="3365168"/>
              <a:ext cx="77273" cy="63832"/>
            </a:xfrm>
            <a:prstGeom prst="hexagon">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17" name="Hexagon 1116">
              <a:extLst>
                <a:ext uri="{FF2B5EF4-FFF2-40B4-BE49-F238E27FC236}">
                  <a16:creationId xmlns:a16="http://schemas.microsoft.com/office/drawing/2014/main" id="{E271D566-7A3E-01BF-3E2A-14BD895479C9}"/>
                </a:ext>
              </a:extLst>
            </p:cNvPr>
            <p:cNvSpPr/>
            <p:nvPr/>
          </p:nvSpPr>
          <p:spPr>
            <a:xfrm>
              <a:off x="1112992" y="3365652"/>
              <a:ext cx="77273" cy="63832"/>
            </a:xfrm>
            <a:prstGeom prst="hexagon">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118" name="Straight Connector 1117">
              <a:extLst>
                <a:ext uri="{FF2B5EF4-FFF2-40B4-BE49-F238E27FC236}">
                  <a16:creationId xmlns:a16="http://schemas.microsoft.com/office/drawing/2014/main" id="{008BF9B7-2375-D53D-2C03-7457E114CD38}"/>
                </a:ext>
              </a:extLst>
            </p:cNvPr>
            <p:cNvCxnSpPr>
              <a:cxnSpLocks/>
            </p:cNvCxnSpPr>
            <p:nvPr/>
          </p:nvCxnSpPr>
          <p:spPr>
            <a:xfrm>
              <a:off x="964301" y="3398673"/>
              <a:ext cx="148691" cy="484"/>
            </a:xfrm>
            <a:prstGeom prst="line">
              <a:avLst/>
            </a:prstGeom>
            <a:ln w="38100">
              <a:solidFill>
                <a:srgbClr val="008080"/>
              </a:solidFill>
            </a:ln>
          </p:spPr>
          <p:style>
            <a:lnRef idx="1">
              <a:schemeClr val="accent1"/>
            </a:lnRef>
            <a:fillRef idx="0">
              <a:schemeClr val="accent1"/>
            </a:fillRef>
            <a:effectRef idx="0">
              <a:schemeClr val="accent1"/>
            </a:effectRef>
            <a:fontRef idx="minor">
              <a:schemeClr val="tx1"/>
            </a:fontRef>
          </p:style>
        </p:cxnSp>
        <p:sp>
          <p:nvSpPr>
            <p:cNvPr id="1122" name="Left Bracket 1121">
              <a:extLst>
                <a:ext uri="{FF2B5EF4-FFF2-40B4-BE49-F238E27FC236}">
                  <a16:creationId xmlns:a16="http://schemas.microsoft.com/office/drawing/2014/main" id="{29A7BCBA-3419-7017-3DF2-9A319F0FCF4F}"/>
                </a:ext>
              </a:extLst>
            </p:cNvPr>
            <p:cNvSpPr/>
            <p:nvPr/>
          </p:nvSpPr>
          <p:spPr>
            <a:xfrm rot="5400000">
              <a:off x="1130010" y="3731289"/>
              <a:ext cx="45719" cy="45719"/>
            </a:xfrm>
            <a:prstGeom prst="leftBracket">
              <a:avLst/>
            </a:prstGeom>
            <a:ln w="28575">
              <a:solidFill>
                <a:srgbClr val="0080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cxnSp>
          <p:nvCxnSpPr>
            <p:cNvPr id="1123" name="Straight Connector 1122">
              <a:extLst>
                <a:ext uri="{FF2B5EF4-FFF2-40B4-BE49-F238E27FC236}">
                  <a16:creationId xmlns:a16="http://schemas.microsoft.com/office/drawing/2014/main" id="{760FF5A4-FE70-185F-5F00-2AFAB43090F6}"/>
                </a:ext>
              </a:extLst>
            </p:cNvPr>
            <p:cNvCxnSpPr>
              <a:cxnSpLocks/>
              <a:endCxn id="1122" idx="1"/>
            </p:cNvCxnSpPr>
            <p:nvPr/>
          </p:nvCxnSpPr>
          <p:spPr>
            <a:xfrm>
              <a:off x="1151488" y="3434000"/>
              <a:ext cx="1381" cy="297289"/>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125" name="Straight Connector 1124">
              <a:extLst>
                <a:ext uri="{FF2B5EF4-FFF2-40B4-BE49-F238E27FC236}">
                  <a16:creationId xmlns:a16="http://schemas.microsoft.com/office/drawing/2014/main" id="{7A468E3F-EAD9-32B0-8D74-EB34471BC91E}"/>
                </a:ext>
              </a:extLst>
            </p:cNvPr>
            <p:cNvCxnSpPr>
              <a:cxnSpLocks/>
            </p:cNvCxnSpPr>
            <p:nvPr/>
          </p:nvCxnSpPr>
          <p:spPr>
            <a:xfrm>
              <a:off x="1110208" y="3445711"/>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128" name="Straight Connector 1127">
              <a:extLst>
                <a:ext uri="{FF2B5EF4-FFF2-40B4-BE49-F238E27FC236}">
                  <a16:creationId xmlns:a16="http://schemas.microsoft.com/office/drawing/2014/main" id="{273303AE-47F9-436E-8DB5-86F7CEECFA7E}"/>
                </a:ext>
              </a:extLst>
            </p:cNvPr>
            <p:cNvCxnSpPr>
              <a:cxnSpLocks/>
            </p:cNvCxnSpPr>
            <p:nvPr/>
          </p:nvCxnSpPr>
          <p:spPr>
            <a:xfrm>
              <a:off x="1110208" y="3482977"/>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129" name="Straight Connector 1128">
              <a:extLst>
                <a:ext uri="{FF2B5EF4-FFF2-40B4-BE49-F238E27FC236}">
                  <a16:creationId xmlns:a16="http://schemas.microsoft.com/office/drawing/2014/main" id="{9A3FB748-7B51-6869-FE33-ACC5CC04FDB6}"/>
                </a:ext>
              </a:extLst>
            </p:cNvPr>
            <p:cNvCxnSpPr>
              <a:cxnSpLocks/>
            </p:cNvCxnSpPr>
            <p:nvPr/>
          </p:nvCxnSpPr>
          <p:spPr>
            <a:xfrm>
              <a:off x="1110208" y="3520243"/>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130" name="Straight Connector 1129">
              <a:extLst>
                <a:ext uri="{FF2B5EF4-FFF2-40B4-BE49-F238E27FC236}">
                  <a16:creationId xmlns:a16="http://schemas.microsoft.com/office/drawing/2014/main" id="{8617EA65-FC7D-EBB3-37B9-EDBDEAE8B356}"/>
                </a:ext>
              </a:extLst>
            </p:cNvPr>
            <p:cNvCxnSpPr>
              <a:cxnSpLocks/>
            </p:cNvCxnSpPr>
            <p:nvPr/>
          </p:nvCxnSpPr>
          <p:spPr>
            <a:xfrm>
              <a:off x="1110208" y="3557509"/>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131" name="Straight Connector 1130">
              <a:extLst>
                <a:ext uri="{FF2B5EF4-FFF2-40B4-BE49-F238E27FC236}">
                  <a16:creationId xmlns:a16="http://schemas.microsoft.com/office/drawing/2014/main" id="{1EF1FDD4-E952-BE35-DDF2-53B487A31740}"/>
                </a:ext>
              </a:extLst>
            </p:cNvPr>
            <p:cNvCxnSpPr>
              <a:cxnSpLocks/>
            </p:cNvCxnSpPr>
            <p:nvPr/>
          </p:nvCxnSpPr>
          <p:spPr>
            <a:xfrm>
              <a:off x="1110208" y="3594775"/>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132" name="Straight Connector 1131">
              <a:extLst>
                <a:ext uri="{FF2B5EF4-FFF2-40B4-BE49-F238E27FC236}">
                  <a16:creationId xmlns:a16="http://schemas.microsoft.com/office/drawing/2014/main" id="{5EFC6D98-32C0-B4CC-92D2-7000416CF815}"/>
                </a:ext>
              </a:extLst>
            </p:cNvPr>
            <p:cNvCxnSpPr>
              <a:cxnSpLocks/>
            </p:cNvCxnSpPr>
            <p:nvPr/>
          </p:nvCxnSpPr>
          <p:spPr>
            <a:xfrm>
              <a:off x="1110208" y="3632041"/>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133" name="Straight Connector 1132">
              <a:extLst>
                <a:ext uri="{FF2B5EF4-FFF2-40B4-BE49-F238E27FC236}">
                  <a16:creationId xmlns:a16="http://schemas.microsoft.com/office/drawing/2014/main" id="{5D874423-6BE1-D9F6-AEF1-800513EEDCA6}"/>
                </a:ext>
              </a:extLst>
            </p:cNvPr>
            <p:cNvCxnSpPr>
              <a:cxnSpLocks/>
            </p:cNvCxnSpPr>
            <p:nvPr/>
          </p:nvCxnSpPr>
          <p:spPr>
            <a:xfrm>
              <a:off x="1110208" y="3669307"/>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134" name="Straight Connector 1133">
              <a:extLst>
                <a:ext uri="{FF2B5EF4-FFF2-40B4-BE49-F238E27FC236}">
                  <a16:creationId xmlns:a16="http://schemas.microsoft.com/office/drawing/2014/main" id="{39B51FDC-A632-C9AA-BBB3-CBA9ADD533BE}"/>
                </a:ext>
              </a:extLst>
            </p:cNvPr>
            <p:cNvCxnSpPr>
              <a:cxnSpLocks/>
            </p:cNvCxnSpPr>
            <p:nvPr/>
          </p:nvCxnSpPr>
          <p:spPr>
            <a:xfrm>
              <a:off x="1110208" y="3706573"/>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136" name="Straight Connector 1135">
              <a:extLst>
                <a:ext uri="{FF2B5EF4-FFF2-40B4-BE49-F238E27FC236}">
                  <a16:creationId xmlns:a16="http://schemas.microsoft.com/office/drawing/2014/main" id="{C1BCEC1E-85A9-B66C-806F-B7B9A1A5F468}"/>
                </a:ext>
              </a:extLst>
            </p:cNvPr>
            <p:cNvCxnSpPr>
              <a:cxnSpLocks/>
            </p:cNvCxnSpPr>
            <p:nvPr/>
          </p:nvCxnSpPr>
          <p:spPr>
            <a:xfrm>
              <a:off x="1092572" y="3944917"/>
              <a:ext cx="112031"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140" name="Straight Connector 1139">
              <a:extLst>
                <a:ext uri="{FF2B5EF4-FFF2-40B4-BE49-F238E27FC236}">
                  <a16:creationId xmlns:a16="http://schemas.microsoft.com/office/drawing/2014/main" id="{62BF20E1-0743-F825-E079-F31C03CA1AC9}"/>
                </a:ext>
              </a:extLst>
            </p:cNvPr>
            <p:cNvCxnSpPr>
              <a:cxnSpLocks/>
            </p:cNvCxnSpPr>
            <p:nvPr/>
          </p:nvCxnSpPr>
          <p:spPr>
            <a:xfrm>
              <a:off x="1098313" y="3978349"/>
              <a:ext cx="112031"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grpSp>
      <p:grpSp>
        <p:nvGrpSpPr>
          <p:cNvPr id="1180" name="Group 1179">
            <a:extLst>
              <a:ext uri="{FF2B5EF4-FFF2-40B4-BE49-F238E27FC236}">
                <a16:creationId xmlns:a16="http://schemas.microsoft.com/office/drawing/2014/main" id="{C9CF950A-1952-407D-A5BE-5811BA0A97ED}"/>
              </a:ext>
            </a:extLst>
          </p:cNvPr>
          <p:cNvGrpSpPr/>
          <p:nvPr/>
        </p:nvGrpSpPr>
        <p:grpSpPr>
          <a:xfrm>
            <a:off x="2468462" y="3364208"/>
            <a:ext cx="637818" cy="682188"/>
            <a:chOff x="572587" y="3365168"/>
            <a:chExt cx="637818" cy="682188"/>
          </a:xfrm>
        </p:grpSpPr>
        <p:sp>
          <p:nvSpPr>
            <p:cNvPr id="1181" name="Rectangle: Top Corners Rounded 1180">
              <a:extLst>
                <a:ext uri="{FF2B5EF4-FFF2-40B4-BE49-F238E27FC236}">
                  <a16:creationId xmlns:a16="http://schemas.microsoft.com/office/drawing/2014/main" id="{D3B4D973-1786-0C42-7CEF-62044923FFE9}"/>
                </a:ext>
              </a:extLst>
            </p:cNvPr>
            <p:cNvSpPr/>
            <p:nvPr/>
          </p:nvSpPr>
          <p:spPr>
            <a:xfrm>
              <a:off x="572587" y="3626051"/>
              <a:ext cx="444088" cy="421305"/>
            </a:xfrm>
            <a:prstGeom prst="round2SameRect">
              <a:avLst/>
            </a:prstGeom>
            <a:no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82" name="Rectangle: Top Corners Rounded 1181">
              <a:extLst>
                <a:ext uri="{FF2B5EF4-FFF2-40B4-BE49-F238E27FC236}">
                  <a16:creationId xmlns:a16="http://schemas.microsoft.com/office/drawing/2014/main" id="{B30772F2-3111-50DE-885D-5F515DC78758}"/>
                </a:ext>
              </a:extLst>
            </p:cNvPr>
            <p:cNvSpPr/>
            <p:nvPr/>
          </p:nvSpPr>
          <p:spPr>
            <a:xfrm>
              <a:off x="621028" y="3776405"/>
              <a:ext cx="96714" cy="190828"/>
            </a:xfrm>
            <a:prstGeom prst="round2SameRect">
              <a:avLst>
                <a:gd name="adj1" fmla="val 41288"/>
                <a:gd name="adj2" fmla="val 0"/>
              </a:avLst>
            </a:prstGeom>
            <a:no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83" name="Rectangle: Top Corners Rounded 1182">
              <a:extLst>
                <a:ext uri="{FF2B5EF4-FFF2-40B4-BE49-F238E27FC236}">
                  <a16:creationId xmlns:a16="http://schemas.microsoft.com/office/drawing/2014/main" id="{F36EB977-8952-30E3-DE6E-F479BE1AF8A8}"/>
                </a:ext>
              </a:extLst>
            </p:cNvPr>
            <p:cNvSpPr/>
            <p:nvPr/>
          </p:nvSpPr>
          <p:spPr>
            <a:xfrm>
              <a:off x="749562" y="3776405"/>
              <a:ext cx="96714" cy="190828"/>
            </a:xfrm>
            <a:prstGeom prst="round2SameRect">
              <a:avLst>
                <a:gd name="adj1" fmla="val 41288"/>
                <a:gd name="adj2" fmla="val 0"/>
              </a:avLst>
            </a:prstGeom>
            <a:no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84" name="Rectangle: Top Corners Rounded 1183">
              <a:extLst>
                <a:ext uri="{FF2B5EF4-FFF2-40B4-BE49-F238E27FC236}">
                  <a16:creationId xmlns:a16="http://schemas.microsoft.com/office/drawing/2014/main" id="{BD71A573-E962-13C6-DC3B-59EEDEB9815A}"/>
                </a:ext>
              </a:extLst>
            </p:cNvPr>
            <p:cNvSpPr/>
            <p:nvPr/>
          </p:nvSpPr>
          <p:spPr>
            <a:xfrm>
              <a:off x="878096" y="3776405"/>
              <a:ext cx="96714" cy="190828"/>
            </a:xfrm>
            <a:prstGeom prst="round2SameRect">
              <a:avLst>
                <a:gd name="adj1" fmla="val 41288"/>
                <a:gd name="adj2" fmla="val 0"/>
              </a:avLst>
            </a:prstGeom>
            <a:no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85" name="Rectangle 1184">
              <a:extLst>
                <a:ext uri="{FF2B5EF4-FFF2-40B4-BE49-F238E27FC236}">
                  <a16:creationId xmlns:a16="http://schemas.microsoft.com/office/drawing/2014/main" id="{3A7BEF4B-A862-E1C9-A1FB-D8F360CC19B5}"/>
                </a:ext>
              </a:extLst>
            </p:cNvPr>
            <p:cNvSpPr/>
            <p:nvPr/>
          </p:nvSpPr>
          <p:spPr>
            <a:xfrm>
              <a:off x="618700" y="3922058"/>
              <a:ext cx="96714" cy="45719"/>
            </a:xfrm>
            <a:prstGeom prst="rect">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86" name="Rectangle 1185">
              <a:extLst>
                <a:ext uri="{FF2B5EF4-FFF2-40B4-BE49-F238E27FC236}">
                  <a16:creationId xmlns:a16="http://schemas.microsoft.com/office/drawing/2014/main" id="{3FF5FB15-1926-1EDD-6370-7C74CBFE8E2B}"/>
                </a:ext>
              </a:extLst>
            </p:cNvPr>
            <p:cNvSpPr/>
            <p:nvPr/>
          </p:nvSpPr>
          <p:spPr>
            <a:xfrm>
              <a:off x="749805" y="3922058"/>
              <a:ext cx="96714" cy="45719"/>
            </a:xfrm>
            <a:prstGeom prst="rect">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87" name="Rectangle 1186">
              <a:extLst>
                <a:ext uri="{FF2B5EF4-FFF2-40B4-BE49-F238E27FC236}">
                  <a16:creationId xmlns:a16="http://schemas.microsoft.com/office/drawing/2014/main" id="{EDAD5839-BD86-1C55-2368-196C0EC91357}"/>
                </a:ext>
              </a:extLst>
            </p:cNvPr>
            <p:cNvSpPr/>
            <p:nvPr/>
          </p:nvSpPr>
          <p:spPr>
            <a:xfrm>
              <a:off x="876146" y="3922058"/>
              <a:ext cx="96714" cy="45719"/>
            </a:xfrm>
            <a:prstGeom prst="rect">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188" name="Straight Connector 1187">
              <a:extLst>
                <a:ext uri="{FF2B5EF4-FFF2-40B4-BE49-F238E27FC236}">
                  <a16:creationId xmlns:a16="http://schemas.microsoft.com/office/drawing/2014/main" id="{9EB13529-2FB2-C013-E79B-B554B902C0BB}"/>
                </a:ext>
              </a:extLst>
            </p:cNvPr>
            <p:cNvCxnSpPr/>
            <p:nvPr/>
          </p:nvCxnSpPr>
          <p:spPr>
            <a:xfrm>
              <a:off x="572587" y="3978349"/>
              <a:ext cx="444088"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189" name="Straight Connector 1188">
              <a:extLst>
                <a:ext uri="{FF2B5EF4-FFF2-40B4-BE49-F238E27FC236}">
                  <a16:creationId xmlns:a16="http://schemas.microsoft.com/office/drawing/2014/main" id="{38597DED-2AAA-E2DC-0050-DB11CF392652}"/>
                </a:ext>
              </a:extLst>
            </p:cNvPr>
            <p:cNvCxnSpPr>
              <a:cxnSpLocks/>
            </p:cNvCxnSpPr>
            <p:nvPr/>
          </p:nvCxnSpPr>
          <p:spPr>
            <a:xfrm>
              <a:off x="585287" y="3660849"/>
              <a:ext cx="418013"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190" name="Straight Connector 1189">
              <a:extLst>
                <a:ext uri="{FF2B5EF4-FFF2-40B4-BE49-F238E27FC236}">
                  <a16:creationId xmlns:a16="http://schemas.microsoft.com/office/drawing/2014/main" id="{7F15E2D0-E071-CA92-CC15-47BC9B58C1CB}"/>
                </a:ext>
              </a:extLst>
            </p:cNvPr>
            <p:cNvCxnSpPr>
              <a:cxnSpLocks/>
            </p:cNvCxnSpPr>
            <p:nvPr/>
          </p:nvCxnSpPr>
          <p:spPr>
            <a:xfrm>
              <a:off x="673409" y="3660849"/>
              <a:ext cx="0" cy="114128"/>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191" name="Straight Connector 1190">
              <a:extLst>
                <a:ext uri="{FF2B5EF4-FFF2-40B4-BE49-F238E27FC236}">
                  <a16:creationId xmlns:a16="http://schemas.microsoft.com/office/drawing/2014/main" id="{1B8E2D67-B31E-06C5-E688-91C63EF003BC}"/>
                </a:ext>
              </a:extLst>
            </p:cNvPr>
            <p:cNvCxnSpPr>
              <a:cxnSpLocks/>
            </p:cNvCxnSpPr>
            <p:nvPr/>
          </p:nvCxnSpPr>
          <p:spPr>
            <a:xfrm>
              <a:off x="797777" y="3657662"/>
              <a:ext cx="0" cy="114128"/>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192" name="Straight Connector 1191">
              <a:extLst>
                <a:ext uri="{FF2B5EF4-FFF2-40B4-BE49-F238E27FC236}">
                  <a16:creationId xmlns:a16="http://schemas.microsoft.com/office/drawing/2014/main" id="{5FF39D44-4354-D772-5762-F28FA2462360}"/>
                </a:ext>
              </a:extLst>
            </p:cNvPr>
            <p:cNvCxnSpPr>
              <a:cxnSpLocks/>
            </p:cNvCxnSpPr>
            <p:nvPr/>
          </p:nvCxnSpPr>
          <p:spPr>
            <a:xfrm>
              <a:off x="927679" y="3657662"/>
              <a:ext cx="0" cy="114128"/>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193" name="Straight Connector 1192">
              <a:extLst>
                <a:ext uri="{FF2B5EF4-FFF2-40B4-BE49-F238E27FC236}">
                  <a16:creationId xmlns:a16="http://schemas.microsoft.com/office/drawing/2014/main" id="{226C3F5C-D557-75DA-8256-1464ED3C3C82}"/>
                </a:ext>
              </a:extLst>
            </p:cNvPr>
            <p:cNvCxnSpPr>
              <a:cxnSpLocks/>
            </p:cNvCxnSpPr>
            <p:nvPr/>
          </p:nvCxnSpPr>
          <p:spPr>
            <a:xfrm>
              <a:off x="671821" y="3365168"/>
              <a:ext cx="0" cy="114128"/>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194" name="Straight Connector 1193">
              <a:extLst>
                <a:ext uri="{FF2B5EF4-FFF2-40B4-BE49-F238E27FC236}">
                  <a16:creationId xmlns:a16="http://schemas.microsoft.com/office/drawing/2014/main" id="{5280B4BC-6784-B96C-6E1E-EA4472F05FA2}"/>
                </a:ext>
              </a:extLst>
            </p:cNvPr>
            <p:cNvCxnSpPr>
              <a:cxnSpLocks/>
            </p:cNvCxnSpPr>
            <p:nvPr/>
          </p:nvCxnSpPr>
          <p:spPr>
            <a:xfrm>
              <a:off x="799364" y="3365168"/>
              <a:ext cx="0" cy="114128"/>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195" name="Straight Connector 1194">
              <a:extLst>
                <a:ext uri="{FF2B5EF4-FFF2-40B4-BE49-F238E27FC236}">
                  <a16:creationId xmlns:a16="http://schemas.microsoft.com/office/drawing/2014/main" id="{42E5E3F0-87B0-749C-31DD-991E306B86BC}"/>
                </a:ext>
              </a:extLst>
            </p:cNvPr>
            <p:cNvCxnSpPr>
              <a:cxnSpLocks/>
            </p:cNvCxnSpPr>
            <p:nvPr/>
          </p:nvCxnSpPr>
          <p:spPr>
            <a:xfrm>
              <a:off x="923733" y="3365168"/>
              <a:ext cx="0" cy="114128"/>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sp>
          <p:nvSpPr>
            <p:cNvPr id="1196" name="Rectangle: Rounded Corners 1195">
              <a:extLst>
                <a:ext uri="{FF2B5EF4-FFF2-40B4-BE49-F238E27FC236}">
                  <a16:creationId xmlns:a16="http://schemas.microsoft.com/office/drawing/2014/main" id="{21012F17-07AB-8868-6331-633B8BBA6ED7}"/>
                </a:ext>
              </a:extLst>
            </p:cNvPr>
            <p:cNvSpPr/>
            <p:nvPr/>
          </p:nvSpPr>
          <p:spPr>
            <a:xfrm>
              <a:off x="630237" y="3432175"/>
              <a:ext cx="83582" cy="128045"/>
            </a:xfrm>
            <a:prstGeom prst="roundRect">
              <a:avLst>
                <a:gd name="adj" fmla="val 33761"/>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97" name="Rectangle: Rounded Corners 1196">
              <a:extLst>
                <a:ext uri="{FF2B5EF4-FFF2-40B4-BE49-F238E27FC236}">
                  <a16:creationId xmlns:a16="http://schemas.microsoft.com/office/drawing/2014/main" id="{7A072F2A-EE32-8060-CAFF-C8DC9F3F7E57}"/>
                </a:ext>
              </a:extLst>
            </p:cNvPr>
            <p:cNvSpPr/>
            <p:nvPr/>
          </p:nvSpPr>
          <p:spPr>
            <a:xfrm>
              <a:off x="757067" y="3431196"/>
              <a:ext cx="83582" cy="128045"/>
            </a:xfrm>
            <a:prstGeom prst="roundRect">
              <a:avLst>
                <a:gd name="adj" fmla="val 33761"/>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98" name="Rectangle: Rounded Corners 1197">
              <a:extLst>
                <a:ext uri="{FF2B5EF4-FFF2-40B4-BE49-F238E27FC236}">
                  <a16:creationId xmlns:a16="http://schemas.microsoft.com/office/drawing/2014/main" id="{4BB8C377-BF13-FF1C-F391-9017E7A8DE95}"/>
                </a:ext>
              </a:extLst>
            </p:cNvPr>
            <p:cNvSpPr/>
            <p:nvPr/>
          </p:nvSpPr>
          <p:spPr>
            <a:xfrm>
              <a:off x="883897" y="3427042"/>
              <a:ext cx="83582" cy="128045"/>
            </a:xfrm>
            <a:prstGeom prst="roundRect">
              <a:avLst>
                <a:gd name="adj" fmla="val 33761"/>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99" name="Left Bracket 1198">
              <a:extLst>
                <a:ext uri="{FF2B5EF4-FFF2-40B4-BE49-F238E27FC236}">
                  <a16:creationId xmlns:a16="http://schemas.microsoft.com/office/drawing/2014/main" id="{FC9666FF-DBFB-D331-F2FE-0C97EA5599AC}"/>
                </a:ext>
              </a:extLst>
            </p:cNvPr>
            <p:cNvSpPr/>
            <p:nvPr/>
          </p:nvSpPr>
          <p:spPr>
            <a:xfrm rot="5400000">
              <a:off x="648114" y="3577223"/>
              <a:ext cx="45719" cy="45719"/>
            </a:xfrm>
            <a:prstGeom prst="leftBracket">
              <a:avLst/>
            </a:prstGeom>
            <a:ln w="28575">
              <a:solidFill>
                <a:srgbClr val="0080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200" name="Left Bracket 1199">
              <a:extLst>
                <a:ext uri="{FF2B5EF4-FFF2-40B4-BE49-F238E27FC236}">
                  <a16:creationId xmlns:a16="http://schemas.microsoft.com/office/drawing/2014/main" id="{3A1D2A46-8221-1B11-C864-DCC22FAE904F}"/>
                </a:ext>
              </a:extLst>
            </p:cNvPr>
            <p:cNvSpPr/>
            <p:nvPr/>
          </p:nvSpPr>
          <p:spPr>
            <a:xfrm rot="5400000">
              <a:off x="777088" y="3576956"/>
              <a:ext cx="45719" cy="45719"/>
            </a:xfrm>
            <a:prstGeom prst="leftBracket">
              <a:avLst/>
            </a:prstGeom>
            <a:ln w="28575">
              <a:solidFill>
                <a:srgbClr val="0080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201" name="Left Bracket 1200">
              <a:extLst>
                <a:ext uri="{FF2B5EF4-FFF2-40B4-BE49-F238E27FC236}">
                  <a16:creationId xmlns:a16="http://schemas.microsoft.com/office/drawing/2014/main" id="{70233ADB-115B-CCE4-36EC-CAE87C0B59FB}"/>
                </a:ext>
              </a:extLst>
            </p:cNvPr>
            <p:cNvSpPr/>
            <p:nvPr/>
          </p:nvSpPr>
          <p:spPr>
            <a:xfrm rot="5400000">
              <a:off x="898982" y="3573341"/>
              <a:ext cx="45719" cy="45719"/>
            </a:xfrm>
            <a:prstGeom prst="leftBracket">
              <a:avLst/>
            </a:prstGeom>
            <a:ln w="28575">
              <a:solidFill>
                <a:srgbClr val="0080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202" name="Rectangle: Top Corners Rounded 1201">
              <a:extLst>
                <a:ext uri="{FF2B5EF4-FFF2-40B4-BE49-F238E27FC236}">
                  <a16:creationId xmlns:a16="http://schemas.microsoft.com/office/drawing/2014/main" id="{1250510F-848E-B4C1-4DB7-6AB3157EF69F}"/>
                </a:ext>
              </a:extLst>
            </p:cNvPr>
            <p:cNvSpPr/>
            <p:nvPr/>
          </p:nvSpPr>
          <p:spPr>
            <a:xfrm>
              <a:off x="1092572" y="3775866"/>
              <a:ext cx="117833" cy="271487"/>
            </a:xfrm>
            <a:prstGeom prst="round2SameRect">
              <a:avLst>
                <a:gd name="adj1" fmla="val 41288"/>
                <a:gd name="adj2" fmla="val 0"/>
              </a:avLst>
            </a:prstGeom>
            <a:no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03" name="Hexagon 1202">
              <a:extLst>
                <a:ext uri="{FF2B5EF4-FFF2-40B4-BE49-F238E27FC236}">
                  <a16:creationId xmlns:a16="http://schemas.microsoft.com/office/drawing/2014/main" id="{80D8C16B-5C4E-05D1-79FA-DA49FF71B1D1}"/>
                </a:ext>
              </a:extLst>
            </p:cNvPr>
            <p:cNvSpPr/>
            <p:nvPr/>
          </p:nvSpPr>
          <p:spPr>
            <a:xfrm>
              <a:off x="887028" y="3365168"/>
              <a:ext cx="77273" cy="63832"/>
            </a:xfrm>
            <a:prstGeom prst="hexagon">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04" name="Hexagon 1203">
              <a:extLst>
                <a:ext uri="{FF2B5EF4-FFF2-40B4-BE49-F238E27FC236}">
                  <a16:creationId xmlns:a16="http://schemas.microsoft.com/office/drawing/2014/main" id="{9245B76C-115C-8AE8-A6E7-5ACAB4B7001B}"/>
                </a:ext>
              </a:extLst>
            </p:cNvPr>
            <p:cNvSpPr/>
            <p:nvPr/>
          </p:nvSpPr>
          <p:spPr>
            <a:xfrm>
              <a:off x="1112992" y="3365652"/>
              <a:ext cx="77273" cy="63832"/>
            </a:xfrm>
            <a:prstGeom prst="hexagon">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205" name="Straight Connector 1204">
              <a:extLst>
                <a:ext uri="{FF2B5EF4-FFF2-40B4-BE49-F238E27FC236}">
                  <a16:creationId xmlns:a16="http://schemas.microsoft.com/office/drawing/2014/main" id="{3FF26C8E-766E-95F2-083C-0AC7B19F4E8C}"/>
                </a:ext>
              </a:extLst>
            </p:cNvPr>
            <p:cNvCxnSpPr>
              <a:cxnSpLocks/>
            </p:cNvCxnSpPr>
            <p:nvPr/>
          </p:nvCxnSpPr>
          <p:spPr>
            <a:xfrm>
              <a:off x="964301" y="3398673"/>
              <a:ext cx="148691" cy="484"/>
            </a:xfrm>
            <a:prstGeom prst="line">
              <a:avLst/>
            </a:prstGeom>
            <a:ln w="38100">
              <a:solidFill>
                <a:srgbClr val="008080"/>
              </a:solidFill>
            </a:ln>
          </p:spPr>
          <p:style>
            <a:lnRef idx="1">
              <a:schemeClr val="accent1"/>
            </a:lnRef>
            <a:fillRef idx="0">
              <a:schemeClr val="accent1"/>
            </a:fillRef>
            <a:effectRef idx="0">
              <a:schemeClr val="accent1"/>
            </a:effectRef>
            <a:fontRef idx="minor">
              <a:schemeClr val="tx1"/>
            </a:fontRef>
          </p:style>
        </p:cxnSp>
        <p:sp>
          <p:nvSpPr>
            <p:cNvPr id="1206" name="Left Bracket 1205">
              <a:extLst>
                <a:ext uri="{FF2B5EF4-FFF2-40B4-BE49-F238E27FC236}">
                  <a16:creationId xmlns:a16="http://schemas.microsoft.com/office/drawing/2014/main" id="{B9D630F1-BF20-0FC6-AE97-B3C0A8F8FD1C}"/>
                </a:ext>
              </a:extLst>
            </p:cNvPr>
            <p:cNvSpPr/>
            <p:nvPr/>
          </p:nvSpPr>
          <p:spPr>
            <a:xfrm rot="5400000">
              <a:off x="1130010" y="3731289"/>
              <a:ext cx="45719" cy="45719"/>
            </a:xfrm>
            <a:prstGeom prst="leftBracket">
              <a:avLst/>
            </a:prstGeom>
            <a:ln w="28575">
              <a:solidFill>
                <a:srgbClr val="0080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cxnSp>
          <p:nvCxnSpPr>
            <p:cNvPr id="1207" name="Straight Connector 1206">
              <a:extLst>
                <a:ext uri="{FF2B5EF4-FFF2-40B4-BE49-F238E27FC236}">
                  <a16:creationId xmlns:a16="http://schemas.microsoft.com/office/drawing/2014/main" id="{851A3276-4C63-14DF-3AE4-E094E2D05443}"/>
                </a:ext>
              </a:extLst>
            </p:cNvPr>
            <p:cNvCxnSpPr>
              <a:cxnSpLocks/>
              <a:endCxn id="1206" idx="1"/>
            </p:cNvCxnSpPr>
            <p:nvPr/>
          </p:nvCxnSpPr>
          <p:spPr>
            <a:xfrm>
              <a:off x="1151488" y="3434000"/>
              <a:ext cx="1381" cy="297289"/>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208" name="Straight Connector 1207">
              <a:extLst>
                <a:ext uri="{FF2B5EF4-FFF2-40B4-BE49-F238E27FC236}">
                  <a16:creationId xmlns:a16="http://schemas.microsoft.com/office/drawing/2014/main" id="{CB8B76BC-4BA1-6606-B62E-B68197E9B390}"/>
                </a:ext>
              </a:extLst>
            </p:cNvPr>
            <p:cNvCxnSpPr>
              <a:cxnSpLocks/>
            </p:cNvCxnSpPr>
            <p:nvPr/>
          </p:nvCxnSpPr>
          <p:spPr>
            <a:xfrm>
              <a:off x="1110208" y="3445711"/>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209" name="Straight Connector 1208">
              <a:extLst>
                <a:ext uri="{FF2B5EF4-FFF2-40B4-BE49-F238E27FC236}">
                  <a16:creationId xmlns:a16="http://schemas.microsoft.com/office/drawing/2014/main" id="{2757D885-6C01-F24C-8F28-05C13FA59D02}"/>
                </a:ext>
              </a:extLst>
            </p:cNvPr>
            <p:cNvCxnSpPr>
              <a:cxnSpLocks/>
            </p:cNvCxnSpPr>
            <p:nvPr/>
          </p:nvCxnSpPr>
          <p:spPr>
            <a:xfrm>
              <a:off x="1110208" y="3482977"/>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210" name="Straight Connector 1209">
              <a:extLst>
                <a:ext uri="{FF2B5EF4-FFF2-40B4-BE49-F238E27FC236}">
                  <a16:creationId xmlns:a16="http://schemas.microsoft.com/office/drawing/2014/main" id="{EA14318E-F227-4F60-6130-16D5817C7AED}"/>
                </a:ext>
              </a:extLst>
            </p:cNvPr>
            <p:cNvCxnSpPr>
              <a:cxnSpLocks/>
            </p:cNvCxnSpPr>
            <p:nvPr/>
          </p:nvCxnSpPr>
          <p:spPr>
            <a:xfrm>
              <a:off x="1110208" y="3520243"/>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211" name="Straight Connector 1210">
              <a:extLst>
                <a:ext uri="{FF2B5EF4-FFF2-40B4-BE49-F238E27FC236}">
                  <a16:creationId xmlns:a16="http://schemas.microsoft.com/office/drawing/2014/main" id="{5EC951C5-1FAC-0275-85B2-23A569672253}"/>
                </a:ext>
              </a:extLst>
            </p:cNvPr>
            <p:cNvCxnSpPr>
              <a:cxnSpLocks/>
            </p:cNvCxnSpPr>
            <p:nvPr/>
          </p:nvCxnSpPr>
          <p:spPr>
            <a:xfrm>
              <a:off x="1110208" y="3557509"/>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212" name="Straight Connector 1211">
              <a:extLst>
                <a:ext uri="{FF2B5EF4-FFF2-40B4-BE49-F238E27FC236}">
                  <a16:creationId xmlns:a16="http://schemas.microsoft.com/office/drawing/2014/main" id="{E2B4DF18-AC57-3B8D-3554-5E8D1E4C7FF7}"/>
                </a:ext>
              </a:extLst>
            </p:cNvPr>
            <p:cNvCxnSpPr>
              <a:cxnSpLocks/>
            </p:cNvCxnSpPr>
            <p:nvPr/>
          </p:nvCxnSpPr>
          <p:spPr>
            <a:xfrm>
              <a:off x="1110208" y="3594775"/>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213" name="Straight Connector 1212">
              <a:extLst>
                <a:ext uri="{FF2B5EF4-FFF2-40B4-BE49-F238E27FC236}">
                  <a16:creationId xmlns:a16="http://schemas.microsoft.com/office/drawing/2014/main" id="{8D005C40-1D81-6E79-7578-CB1D68037C7F}"/>
                </a:ext>
              </a:extLst>
            </p:cNvPr>
            <p:cNvCxnSpPr>
              <a:cxnSpLocks/>
            </p:cNvCxnSpPr>
            <p:nvPr/>
          </p:nvCxnSpPr>
          <p:spPr>
            <a:xfrm>
              <a:off x="1110208" y="3632041"/>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214" name="Straight Connector 1213">
              <a:extLst>
                <a:ext uri="{FF2B5EF4-FFF2-40B4-BE49-F238E27FC236}">
                  <a16:creationId xmlns:a16="http://schemas.microsoft.com/office/drawing/2014/main" id="{F4F1D317-F5ED-14A3-D2DA-F5C829D257C7}"/>
                </a:ext>
              </a:extLst>
            </p:cNvPr>
            <p:cNvCxnSpPr>
              <a:cxnSpLocks/>
            </p:cNvCxnSpPr>
            <p:nvPr/>
          </p:nvCxnSpPr>
          <p:spPr>
            <a:xfrm>
              <a:off x="1110208" y="3669307"/>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215" name="Straight Connector 1214">
              <a:extLst>
                <a:ext uri="{FF2B5EF4-FFF2-40B4-BE49-F238E27FC236}">
                  <a16:creationId xmlns:a16="http://schemas.microsoft.com/office/drawing/2014/main" id="{A71AC492-271B-6358-40D7-B7068A531148}"/>
                </a:ext>
              </a:extLst>
            </p:cNvPr>
            <p:cNvCxnSpPr>
              <a:cxnSpLocks/>
            </p:cNvCxnSpPr>
            <p:nvPr/>
          </p:nvCxnSpPr>
          <p:spPr>
            <a:xfrm>
              <a:off x="1110208" y="3706573"/>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216" name="Straight Connector 1215">
              <a:extLst>
                <a:ext uri="{FF2B5EF4-FFF2-40B4-BE49-F238E27FC236}">
                  <a16:creationId xmlns:a16="http://schemas.microsoft.com/office/drawing/2014/main" id="{A24D5AE2-B026-3D8D-FDED-6151A0702240}"/>
                </a:ext>
              </a:extLst>
            </p:cNvPr>
            <p:cNvCxnSpPr>
              <a:cxnSpLocks/>
            </p:cNvCxnSpPr>
            <p:nvPr/>
          </p:nvCxnSpPr>
          <p:spPr>
            <a:xfrm>
              <a:off x="1092572" y="3944917"/>
              <a:ext cx="112031"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217" name="Straight Connector 1216">
              <a:extLst>
                <a:ext uri="{FF2B5EF4-FFF2-40B4-BE49-F238E27FC236}">
                  <a16:creationId xmlns:a16="http://schemas.microsoft.com/office/drawing/2014/main" id="{8C4A962D-4826-4B0B-242B-49CCECC6D86E}"/>
                </a:ext>
              </a:extLst>
            </p:cNvPr>
            <p:cNvCxnSpPr>
              <a:cxnSpLocks/>
            </p:cNvCxnSpPr>
            <p:nvPr/>
          </p:nvCxnSpPr>
          <p:spPr>
            <a:xfrm>
              <a:off x="1098313" y="3978349"/>
              <a:ext cx="112031"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grpSp>
      <p:grpSp>
        <p:nvGrpSpPr>
          <p:cNvPr id="1218" name="Group 1217">
            <a:extLst>
              <a:ext uri="{FF2B5EF4-FFF2-40B4-BE49-F238E27FC236}">
                <a16:creationId xmlns:a16="http://schemas.microsoft.com/office/drawing/2014/main" id="{E64F8005-5706-9142-712A-1453CAB008F6}"/>
              </a:ext>
            </a:extLst>
          </p:cNvPr>
          <p:cNvGrpSpPr/>
          <p:nvPr/>
        </p:nvGrpSpPr>
        <p:grpSpPr>
          <a:xfrm>
            <a:off x="4323687" y="3328682"/>
            <a:ext cx="637818" cy="682188"/>
            <a:chOff x="572587" y="3365168"/>
            <a:chExt cx="637818" cy="682188"/>
          </a:xfrm>
        </p:grpSpPr>
        <p:sp>
          <p:nvSpPr>
            <p:cNvPr id="1219" name="Rectangle: Top Corners Rounded 1218">
              <a:extLst>
                <a:ext uri="{FF2B5EF4-FFF2-40B4-BE49-F238E27FC236}">
                  <a16:creationId xmlns:a16="http://schemas.microsoft.com/office/drawing/2014/main" id="{E2136262-FC52-1E80-EDB3-7B9BCC44B6F7}"/>
                </a:ext>
              </a:extLst>
            </p:cNvPr>
            <p:cNvSpPr/>
            <p:nvPr/>
          </p:nvSpPr>
          <p:spPr>
            <a:xfrm>
              <a:off x="572587" y="3626051"/>
              <a:ext cx="444088" cy="421305"/>
            </a:xfrm>
            <a:prstGeom prst="round2SameRect">
              <a:avLst/>
            </a:prstGeom>
            <a:no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20" name="Rectangle: Top Corners Rounded 1219">
              <a:extLst>
                <a:ext uri="{FF2B5EF4-FFF2-40B4-BE49-F238E27FC236}">
                  <a16:creationId xmlns:a16="http://schemas.microsoft.com/office/drawing/2014/main" id="{7B38AEAA-D762-510A-6412-91FDD0678873}"/>
                </a:ext>
              </a:extLst>
            </p:cNvPr>
            <p:cNvSpPr/>
            <p:nvPr/>
          </p:nvSpPr>
          <p:spPr>
            <a:xfrm>
              <a:off x="621028" y="3776405"/>
              <a:ext cx="96714" cy="190828"/>
            </a:xfrm>
            <a:prstGeom prst="round2SameRect">
              <a:avLst>
                <a:gd name="adj1" fmla="val 41288"/>
                <a:gd name="adj2" fmla="val 0"/>
              </a:avLst>
            </a:prstGeom>
            <a:no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21" name="Rectangle: Top Corners Rounded 1220">
              <a:extLst>
                <a:ext uri="{FF2B5EF4-FFF2-40B4-BE49-F238E27FC236}">
                  <a16:creationId xmlns:a16="http://schemas.microsoft.com/office/drawing/2014/main" id="{8439B631-E19E-5004-1249-0986578B72D2}"/>
                </a:ext>
              </a:extLst>
            </p:cNvPr>
            <p:cNvSpPr/>
            <p:nvPr/>
          </p:nvSpPr>
          <p:spPr>
            <a:xfrm>
              <a:off x="749562" y="3776405"/>
              <a:ext cx="96714" cy="190828"/>
            </a:xfrm>
            <a:prstGeom prst="round2SameRect">
              <a:avLst>
                <a:gd name="adj1" fmla="val 41288"/>
                <a:gd name="adj2" fmla="val 0"/>
              </a:avLst>
            </a:prstGeom>
            <a:no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22" name="Rectangle: Top Corners Rounded 1221">
              <a:extLst>
                <a:ext uri="{FF2B5EF4-FFF2-40B4-BE49-F238E27FC236}">
                  <a16:creationId xmlns:a16="http://schemas.microsoft.com/office/drawing/2014/main" id="{FFB4683A-C8E1-61D1-1B0A-821D1EA1BF0E}"/>
                </a:ext>
              </a:extLst>
            </p:cNvPr>
            <p:cNvSpPr/>
            <p:nvPr/>
          </p:nvSpPr>
          <p:spPr>
            <a:xfrm>
              <a:off x="878096" y="3776405"/>
              <a:ext cx="96714" cy="190828"/>
            </a:xfrm>
            <a:prstGeom prst="round2SameRect">
              <a:avLst>
                <a:gd name="adj1" fmla="val 41288"/>
                <a:gd name="adj2" fmla="val 0"/>
              </a:avLst>
            </a:prstGeom>
            <a:no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23" name="Rectangle 1222">
              <a:extLst>
                <a:ext uri="{FF2B5EF4-FFF2-40B4-BE49-F238E27FC236}">
                  <a16:creationId xmlns:a16="http://schemas.microsoft.com/office/drawing/2014/main" id="{42472CD0-34A3-CF39-CA32-44A41D2DED48}"/>
                </a:ext>
              </a:extLst>
            </p:cNvPr>
            <p:cNvSpPr/>
            <p:nvPr/>
          </p:nvSpPr>
          <p:spPr>
            <a:xfrm>
              <a:off x="618700" y="3922058"/>
              <a:ext cx="96714" cy="45719"/>
            </a:xfrm>
            <a:prstGeom prst="rect">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24" name="Rectangle 1223">
              <a:extLst>
                <a:ext uri="{FF2B5EF4-FFF2-40B4-BE49-F238E27FC236}">
                  <a16:creationId xmlns:a16="http://schemas.microsoft.com/office/drawing/2014/main" id="{C62F5EF8-0C02-1568-9DA4-5EE72FF2ABE0}"/>
                </a:ext>
              </a:extLst>
            </p:cNvPr>
            <p:cNvSpPr/>
            <p:nvPr/>
          </p:nvSpPr>
          <p:spPr>
            <a:xfrm>
              <a:off x="749805" y="3922058"/>
              <a:ext cx="96714" cy="45719"/>
            </a:xfrm>
            <a:prstGeom prst="rect">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25" name="Rectangle 1224">
              <a:extLst>
                <a:ext uri="{FF2B5EF4-FFF2-40B4-BE49-F238E27FC236}">
                  <a16:creationId xmlns:a16="http://schemas.microsoft.com/office/drawing/2014/main" id="{67B53AAE-F0BC-DD21-A8AF-EB19EC509DFD}"/>
                </a:ext>
              </a:extLst>
            </p:cNvPr>
            <p:cNvSpPr/>
            <p:nvPr/>
          </p:nvSpPr>
          <p:spPr>
            <a:xfrm>
              <a:off x="876146" y="3922058"/>
              <a:ext cx="96714" cy="45719"/>
            </a:xfrm>
            <a:prstGeom prst="rect">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226" name="Straight Connector 1225">
              <a:extLst>
                <a:ext uri="{FF2B5EF4-FFF2-40B4-BE49-F238E27FC236}">
                  <a16:creationId xmlns:a16="http://schemas.microsoft.com/office/drawing/2014/main" id="{B95C08EB-2761-6BD5-1E2F-A04415071F49}"/>
                </a:ext>
              </a:extLst>
            </p:cNvPr>
            <p:cNvCxnSpPr/>
            <p:nvPr/>
          </p:nvCxnSpPr>
          <p:spPr>
            <a:xfrm>
              <a:off x="572587" y="3978349"/>
              <a:ext cx="444088"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227" name="Straight Connector 1226">
              <a:extLst>
                <a:ext uri="{FF2B5EF4-FFF2-40B4-BE49-F238E27FC236}">
                  <a16:creationId xmlns:a16="http://schemas.microsoft.com/office/drawing/2014/main" id="{927D85A5-1CD4-452E-83C0-1CD91BBFC642}"/>
                </a:ext>
              </a:extLst>
            </p:cNvPr>
            <p:cNvCxnSpPr>
              <a:cxnSpLocks/>
            </p:cNvCxnSpPr>
            <p:nvPr/>
          </p:nvCxnSpPr>
          <p:spPr>
            <a:xfrm>
              <a:off x="585287" y="3660849"/>
              <a:ext cx="418013"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228" name="Straight Connector 1227">
              <a:extLst>
                <a:ext uri="{FF2B5EF4-FFF2-40B4-BE49-F238E27FC236}">
                  <a16:creationId xmlns:a16="http://schemas.microsoft.com/office/drawing/2014/main" id="{9DA98081-E2F9-3E73-B28F-0DBC4A29512B}"/>
                </a:ext>
              </a:extLst>
            </p:cNvPr>
            <p:cNvCxnSpPr>
              <a:cxnSpLocks/>
            </p:cNvCxnSpPr>
            <p:nvPr/>
          </p:nvCxnSpPr>
          <p:spPr>
            <a:xfrm>
              <a:off x="673409" y="3660849"/>
              <a:ext cx="0" cy="114128"/>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229" name="Straight Connector 1228">
              <a:extLst>
                <a:ext uri="{FF2B5EF4-FFF2-40B4-BE49-F238E27FC236}">
                  <a16:creationId xmlns:a16="http://schemas.microsoft.com/office/drawing/2014/main" id="{A953ED71-922B-CF17-B02B-C8EF56404A9F}"/>
                </a:ext>
              </a:extLst>
            </p:cNvPr>
            <p:cNvCxnSpPr>
              <a:cxnSpLocks/>
            </p:cNvCxnSpPr>
            <p:nvPr/>
          </p:nvCxnSpPr>
          <p:spPr>
            <a:xfrm>
              <a:off x="797777" y="3657662"/>
              <a:ext cx="0" cy="114128"/>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230" name="Straight Connector 1229">
              <a:extLst>
                <a:ext uri="{FF2B5EF4-FFF2-40B4-BE49-F238E27FC236}">
                  <a16:creationId xmlns:a16="http://schemas.microsoft.com/office/drawing/2014/main" id="{3A45286B-6862-CB82-43A3-68D41003D5B0}"/>
                </a:ext>
              </a:extLst>
            </p:cNvPr>
            <p:cNvCxnSpPr>
              <a:cxnSpLocks/>
            </p:cNvCxnSpPr>
            <p:nvPr/>
          </p:nvCxnSpPr>
          <p:spPr>
            <a:xfrm>
              <a:off x="927679" y="3657662"/>
              <a:ext cx="0" cy="114128"/>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231" name="Straight Connector 1230">
              <a:extLst>
                <a:ext uri="{FF2B5EF4-FFF2-40B4-BE49-F238E27FC236}">
                  <a16:creationId xmlns:a16="http://schemas.microsoft.com/office/drawing/2014/main" id="{977FD633-7A31-48A7-01E9-60C9E0AC6E81}"/>
                </a:ext>
              </a:extLst>
            </p:cNvPr>
            <p:cNvCxnSpPr>
              <a:cxnSpLocks/>
            </p:cNvCxnSpPr>
            <p:nvPr/>
          </p:nvCxnSpPr>
          <p:spPr>
            <a:xfrm>
              <a:off x="671821" y="3365168"/>
              <a:ext cx="0" cy="114128"/>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232" name="Straight Connector 1231">
              <a:extLst>
                <a:ext uri="{FF2B5EF4-FFF2-40B4-BE49-F238E27FC236}">
                  <a16:creationId xmlns:a16="http://schemas.microsoft.com/office/drawing/2014/main" id="{F6C5517E-9482-C5C4-5CF0-F07751889E61}"/>
                </a:ext>
              </a:extLst>
            </p:cNvPr>
            <p:cNvCxnSpPr>
              <a:cxnSpLocks/>
            </p:cNvCxnSpPr>
            <p:nvPr/>
          </p:nvCxnSpPr>
          <p:spPr>
            <a:xfrm>
              <a:off x="799364" y="3365168"/>
              <a:ext cx="0" cy="114128"/>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233" name="Straight Connector 1232">
              <a:extLst>
                <a:ext uri="{FF2B5EF4-FFF2-40B4-BE49-F238E27FC236}">
                  <a16:creationId xmlns:a16="http://schemas.microsoft.com/office/drawing/2014/main" id="{3580A5B4-DB4B-CC3D-DC6D-2DBDA8128327}"/>
                </a:ext>
              </a:extLst>
            </p:cNvPr>
            <p:cNvCxnSpPr>
              <a:cxnSpLocks/>
            </p:cNvCxnSpPr>
            <p:nvPr/>
          </p:nvCxnSpPr>
          <p:spPr>
            <a:xfrm>
              <a:off x="923733" y="3365168"/>
              <a:ext cx="0" cy="114128"/>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sp>
          <p:nvSpPr>
            <p:cNvPr id="1234" name="Rectangle: Rounded Corners 1233">
              <a:extLst>
                <a:ext uri="{FF2B5EF4-FFF2-40B4-BE49-F238E27FC236}">
                  <a16:creationId xmlns:a16="http://schemas.microsoft.com/office/drawing/2014/main" id="{35447099-4C43-D346-B5DF-ABE6F15B0810}"/>
                </a:ext>
              </a:extLst>
            </p:cNvPr>
            <p:cNvSpPr/>
            <p:nvPr/>
          </p:nvSpPr>
          <p:spPr>
            <a:xfrm>
              <a:off x="630237" y="3432175"/>
              <a:ext cx="83582" cy="128045"/>
            </a:xfrm>
            <a:prstGeom prst="roundRect">
              <a:avLst>
                <a:gd name="adj" fmla="val 33761"/>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35" name="Rectangle: Rounded Corners 1234">
              <a:extLst>
                <a:ext uri="{FF2B5EF4-FFF2-40B4-BE49-F238E27FC236}">
                  <a16:creationId xmlns:a16="http://schemas.microsoft.com/office/drawing/2014/main" id="{83E6B501-C2CF-9900-E866-A54BAD1E8E32}"/>
                </a:ext>
              </a:extLst>
            </p:cNvPr>
            <p:cNvSpPr/>
            <p:nvPr/>
          </p:nvSpPr>
          <p:spPr>
            <a:xfrm>
              <a:off x="757067" y="3431196"/>
              <a:ext cx="83582" cy="128045"/>
            </a:xfrm>
            <a:prstGeom prst="roundRect">
              <a:avLst>
                <a:gd name="adj" fmla="val 33761"/>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36" name="Rectangle: Rounded Corners 1235">
              <a:extLst>
                <a:ext uri="{FF2B5EF4-FFF2-40B4-BE49-F238E27FC236}">
                  <a16:creationId xmlns:a16="http://schemas.microsoft.com/office/drawing/2014/main" id="{3D8DAACC-9379-BFB0-DD8A-FD6C3916F9CA}"/>
                </a:ext>
              </a:extLst>
            </p:cNvPr>
            <p:cNvSpPr/>
            <p:nvPr/>
          </p:nvSpPr>
          <p:spPr>
            <a:xfrm>
              <a:off x="883897" y="3427042"/>
              <a:ext cx="83582" cy="128045"/>
            </a:xfrm>
            <a:prstGeom prst="roundRect">
              <a:avLst>
                <a:gd name="adj" fmla="val 33761"/>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37" name="Left Bracket 1236">
              <a:extLst>
                <a:ext uri="{FF2B5EF4-FFF2-40B4-BE49-F238E27FC236}">
                  <a16:creationId xmlns:a16="http://schemas.microsoft.com/office/drawing/2014/main" id="{4EBE0DFD-18FD-CAC2-D930-97DA8A66B5DD}"/>
                </a:ext>
              </a:extLst>
            </p:cNvPr>
            <p:cNvSpPr/>
            <p:nvPr/>
          </p:nvSpPr>
          <p:spPr>
            <a:xfrm rot="5400000">
              <a:off x="648114" y="3577223"/>
              <a:ext cx="45719" cy="45719"/>
            </a:xfrm>
            <a:prstGeom prst="leftBracket">
              <a:avLst/>
            </a:prstGeom>
            <a:ln w="28575">
              <a:solidFill>
                <a:srgbClr val="0080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238" name="Left Bracket 1237">
              <a:extLst>
                <a:ext uri="{FF2B5EF4-FFF2-40B4-BE49-F238E27FC236}">
                  <a16:creationId xmlns:a16="http://schemas.microsoft.com/office/drawing/2014/main" id="{7AF8600C-D4BF-F9BC-C878-A1998F5AEC0A}"/>
                </a:ext>
              </a:extLst>
            </p:cNvPr>
            <p:cNvSpPr/>
            <p:nvPr/>
          </p:nvSpPr>
          <p:spPr>
            <a:xfrm rot="5400000">
              <a:off x="777088" y="3576956"/>
              <a:ext cx="45719" cy="45719"/>
            </a:xfrm>
            <a:prstGeom prst="leftBracket">
              <a:avLst/>
            </a:prstGeom>
            <a:ln w="28575">
              <a:solidFill>
                <a:srgbClr val="0080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239" name="Left Bracket 1238">
              <a:extLst>
                <a:ext uri="{FF2B5EF4-FFF2-40B4-BE49-F238E27FC236}">
                  <a16:creationId xmlns:a16="http://schemas.microsoft.com/office/drawing/2014/main" id="{0B6CEB1E-E1CE-3633-5425-E91AFEF7A391}"/>
                </a:ext>
              </a:extLst>
            </p:cNvPr>
            <p:cNvSpPr/>
            <p:nvPr/>
          </p:nvSpPr>
          <p:spPr>
            <a:xfrm rot="5400000">
              <a:off x="898982" y="3573341"/>
              <a:ext cx="45719" cy="45719"/>
            </a:xfrm>
            <a:prstGeom prst="leftBracket">
              <a:avLst/>
            </a:prstGeom>
            <a:ln w="28575">
              <a:solidFill>
                <a:srgbClr val="0080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240" name="Rectangle: Top Corners Rounded 1239">
              <a:extLst>
                <a:ext uri="{FF2B5EF4-FFF2-40B4-BE49-F238E27FC236}">
                  <a16:creationId xmlns:a16="http://schemas.microsoft.com/office/drawing/2014/main" id="{EC807F26-5574-E959-834E-E019FE87FFF6}"/>
                </a:ext>
              </a:extLst>
            </p:cNvPr>
            <p:cNvSpPr/>
            <p:nvPr/>
          </p:nvSpPr>
          <p:spPr>
            <a:xfrm>
              <a:off x="1092572" y="3775866"/>
              <a:ext cx="117833" cy="271487"/>
            </a:xfrm>
            <a:prstGeom prst="round2SameRect">
              <a:avLst>
                <a:gd name="adj1" fmla="val 41288"/>
                <a:gd name="adj2" fmla="val 0"/>
              </a:avLst>
            </a:prstGeom>
            <a:no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41" name="Hexagon 1240">
              <a:extLst>
                <a:ext uri="{FF2B5EF4-FFF2-40B4-BE49-F238E27FC236}">
                  <a16:creationId xmlns:a16="http://schemas.microsoft.com/office/drawing/2014/main" id="{2D6E2C8D-C0E6-7CFD-677D-251CAADBADC3}"/>
                </a:ext>
              </a:extLst>
            </p:cNvPr>
            <p:cNvSpPr/>
            <p:nvPr/>
          </p:nvSpPr>
          <p:spPr>
            <a:xfrm>
              <a:off x="887028" y="3365168"/>
              <a:ext cx="77273" cy="63832"/>
            </a:xfrm>
            <a:prstGeom prst="hexagon">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42" name="Hexagon 1241">
              <a:extLst>
                <a:ext uri="{FF2B5EF4-FFF2-40B4-BE49-F238E27FC236}">
                  <a16:creationId xmlns:a16="http://schemas.microsoft.com/office/drawing/2014/main" id="{839C78F7-886A-E280-690D-4D89A85FAEE2}"/>
                </a:ext>
              </a:extLst>
            </p:cNvPr>
            <p:cNvSpPr/>
            <p:nvPr/>
          </p:nvSpPr>
          <p:spPr>
            <a:xfrm>
              <a:off x="1112992" y="3365652"/>
              <a:ext cx="77273" cy="63832"/>
            </a:xfrm>
            <a:prstGeom prst="hexagon">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243" name="Straight Connector 1242">
              <a:extLst>
                <a:ext uri="{FF2B5EF4-FFF2-40B4-BE49-F238E27FC236}">
                  <a16:creationId xmlns:a16="http://schemas.microsoft.com/office/drawing/2014/main" id="{630CB344-D00D-6259-C36C-922BC2BBB8D6}"/>
                </a:ext>
              </a:extLst>
            </p:cNvPr>
            <p:cNvCxnSpPr>
              <a:cxnSpLocks/>
            </p:cNvCxnSpPr>
            <p:nvPr/>
          </p:nvCxnSpPr>
          <p:spPr>
            <a:xfrm>
              <a:off x="964301" y="3398673"/>
              <a:ext cx="148691" cy="484"/>
            </a:xfrm>
            <a:prstGeom prst="line">
              <a:avLst/>
            </a:prstGeom>
            <a:ln w="38100">
              <a:solidFill>
                <a:srgbClr val="008080"/>
              </a:solidFill>
            </a:ln>
          </p:spPr>
          <p:style>
            <a:lnRef idx="1">
              <a:schemeClr val="accent1"/>
            </a:lnRef>
            <a:fillRef idx="0">
              <a:schemeClr val="accent1"/>
            </a:fillRef>
            <a:effectRef idx="0">
              <a:schemeClr val="accent1"/>
            </a:effectRef>
            <a:fontRef idx="minor">
              <a:schemeClr val="tx1"/>
            </a:fontRef>
          </p:style>
        </p:cxnSp>
        <p:sp>
          <p:nvSpPr>
            <p:cNvPr id="1244" name="Left Bracket 1243">
              <a:extLst>
                <a:ext uri="{FF2B5EF4-FFF2-40B4-BE49-F238E27FC236}">
                  <a16:creationId xmlns:a16="http://schemas.microsoft.com/office/drawing/2014/main" id="{FBE8334C-6493-E24F-942C-B2D68BADE067}"/>
                </a:ext>
              </a:extLst>
            </p:cNvPr>
            <p:cNvSpPr/>
            <p:nvPr/>
          </p:nvSpPr>
          <p:spPr>
            <a:xfrm rot="5400000">
              <a:off x="1130010" y="3731289"/>
              <a:ext cx="45719" cy="45719"/>
            </a:xfrm>
            <a:prstGeom prst="leftBracket">
              <a:avLst/>
            </a:prstGeom>
            <a:ln w="28575">
              <a:solidFill>
                <a:srgbClr val="0080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cxnSp>
          <p:nvCxnSpPr>
            <p:cNvPr id="1245" name="Straight Connector 1244">
              <a:extLst>
                <a:ext uri="{FF2B5EF4-FFF2-40B4-BE49-F238E27FC236}">
                  <a16:creationId xmlns:a16="http://schemas.microsoft.com/office/drawing/2014/main" id="{F73F1350-8364-FA00-3371-FA118E67D57E}"/>
                </a:ext>
              </a:extLst>
            </p:cNvPr>
            <p:cNvCxnSpPr>
              <a:cxnSpLocks/>
              <a:endCxn id="1244" idx="1"/>
            </p:cNvCxnSpPr>
            <p:nvPr/>
          </p:nvCxnSpPr>
          <p:spPr>
            <a:xfrm>
              <a:off x="1151488" y="3434000"/>
              <a:ext cx="1381" cy="297289"/>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246" name="Straight Connector 1245">
              <a:extLst>
                <a:ext uri="{FF2B5EF4-FFF2-40B4-BE49-F238E27FC236}">
                  <a16:creationId xmlns:a16="http://schemas.microsoft.com/office/drawing/2014/main" id="{9CD6A023-6796-A0F6-98D4-5EAB80B4DE9F}"/>
                </a:ext>
              </a:extLst>
            </p:cNvPr>
            <p:cNvCxnSpPr>
              <a:cxnSpLocks/>
            </p:cNvCxnSpPr>
            <p:nvPr/>
          </p:nvCxnSpPr>
          <p:spPr>
            <a:xfrm>
              <a:off x="1110208" y="3445711"/>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247" name="Straight Connector 1246">
              <a:extLst>
                <a:ext uri="{FF2B5EF4-FFF2-40B4-BE49-F238E27FC236}">
                  <a16:creationId xmlns:a16="http://schemas.microsoft.com/office/drawing/2014/main" id="{97CB6DF4-B4A5-0E17-A103-661CF16DDEDE}"/>
                </a:ext>
              </a:extLst>
            </p:cNvPr>
            <p:cNvCxnSpPr>
              <a:cxnSpLocks/>
            </p:cNvCxnSpPr>
            <p:nvPr/>
          </p:nvCxnSpPr>
          <p:spPr>
            <a:xfrm>
              <a:off x="1110208" y="3482977"/>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248" name="Straight Connector 1247">
              <a:extLst>
                <a:ext uri="{FF2B5EF4-FFF2-40B4-BE49-F238E27FC236}">
                  <a16:creationId xmlns:a16="http://schemas.microsoft.com/office/drawing/2014/main" id="{C3B07BDA-3313-6B83-2F05-557E33AD2764}"/>
                </a:ext>
              </a:extLst>
            </p:cNvPr>
            <p:cNvCxnSpPr>
              <a:cxnSpLocks/>
            </p:cNvCxnSpPr>
            <p:nvPr/>
          </p:nvCxnSpPr>
          <p:spPr>
            <a:xfrm>
              <a:off x="1110208" y="3520243"/>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249" name="Straight Connector 1248">
              <a:extLst>
                <a:ext uri="{FF2B5EF4-FFF2-40B4-BE49-F238E27FC236}">
                  <a16:creationId xmlns:a16="http://schemas.microsoft.com/office/drawing/2014/main" id="{44B66D9E-DA20-AA3B-251A-0453A27536E4}"/>
                </a:ext>
              </a:extLst>
            </p:cNvPr>
            <p:cNvCxnSpPr>
              <a:cxnSpLocks/>
            </p:cNvCxnSpPr>
            <p:nvPr/>
          </p:nvCxnSpPr>
          <p:spPr>
            <a:xfrm>
              <a:off x="1110208" y="3557509"/>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250" name="Straight Connector 1249">
              <a:extLst>
                <a:ext uri="{FF2B5EF4-FFF2-40B4-BE49-F238E27FC236}">
                  <a16:creationId xmlns:a16="http://schemas.microsoft.com/office/drawing/2014/main" id="{1F6AEC63-C0C1-5F5B-FB43-1F824A09ADEB}"/>
                </a:ext>
              </a:extLst>
            </p:cNvPr>
            <p:cNvCxnSpPr>
              <a:cxnSpLocks/>
            </p:cNvCxnSpPr>
            <p:nvPr/>
          </p:nvCxnSpPr>
          <p:spPr>
            <a:xfrm>
              <a:off x="1110208" y="3594775"/>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251" name="Straight Connector 1250">
              <a:extLst>
                <a:ext uri="{FF2B5EF4-FFF2-40B4-BE49-F238E27FC236}">
                  <a16:creationId xmlns:a16="http://schemas.microsoft.com/office/drawing/2014/main" id="{7DFE3681-3E03-F92C-81F5-F8B287FDC65C}"/>
                </a:ext>
              </a:extLst>
            </p:cNvPr>
            <p:cNvCxnSpPr>
              <a:cxnSpLocks/>
            </p:cNvCxnSpPr>
            <p:nvPr/>
          </p:nvCxnSpPr>
          <p:spPr>
            <a:xfrm>
              <a:off x="1110208" y="3632041"/>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252" name="Straight Connector 1251">
              <a:extLst>
                <a:ext uri="{FF2B5EF4-FFF2-40B4-BE49-F238E27FC236}">
                  <a16:creationId xmlns:a16="http://schemas.microsoft.com/office/drawing/2014/main" id="{FFF4E682-AB4A-F8E0-DCD6-438DF9BDB1AB}"/>
                </a:ext>
              </a:extLst>
            </p:cNvPr>
            <p:cNvCxnSpPr>
              <a:cxnSpLocks/>
            </p:cNvCxnSpPr>
            <p:nvPr/>
          </p:nvCxnSpPr>
          <p:spPr>
            <a:xfrm>
              <a:off x="1110208" y="3669307"/>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253" name="Straight Connector 1252">
              <a:extLst>
                <a:ext uri="{FF2B5EF4-FFF2-40B4-BE49-F238E27FC236}">
                  <a16:creationId xmlns:a16="http://schemas.microsoft.com/office/drawing/2014/main" id="{2A0E1A17-8C8F-24D0-813B-3D6BD245E83D}"/>
                </a:ext>
              </a:extLst>
            </p:cNvPr>
            <p:cNvCxnSpPr>
              <a:cxnSpLocks/>
            </p:cNvCxnSpPr>
            <p:nvPr/>
          </p:nvCxnSpPr>
          <p:spPr>
            <a:xfrm>
              <a:off x="1110208" y="3706573"/>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254" name="Straight Connector 1253">
              <a:extLst>
                <a:ext uri="{FF2B5EF4-FFF2-40B4-BE49-F238E27FC236}">
                  <a16:creationId xmlns:a16="http://schemas.microsoft.com/office/drawing/2014/main" id="{9F2F54AF-90BB-6CBE-3553-85A8133264B9}"/>
                </a:ext>
              </a:extLst>
            </p:cNvPr>
            <p:cNvCxnSpPr>
              <a:cxnSpLocks/>
            </p:cNvCxnSpPr>
            <p:nvPr/>
          </p:nvCxnSpPr>
          <p:spPr>
            <a:xfrm>
              <a:off x="1092572" y="3944917"/>
              <a:ext cx="112031"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255" name="Straight Connector 1254">
              <a:extLst>
                <a:ext uri="{FF2B5EF4-FFF2-40B4-BE49-F238E27FC236}">
                  <a16:creationId xmlns:a16="http://schemas.microsoft.com/office/drawing/2014/main" id="{554BC489-3107-6746-C5DC-C5A8F0F8AE28}"/>
                </a:ext>
              </a:extLst>
            </p:cNvPr>
            <p:cNvCxnSpPr>
              <a:cxnSpLocks/>
            </p:cNvCxnSpPr>
            <p:nvPr/>
          </p:nvCxnSpPr>
          <p:spPr>
            <a:xfrm>
              <a:off x="1098313" y="3978349"/>
              <a:ext cx="112031"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grpSp>
      <p:grpSp>
        <p:nvGrpSpPr>
          <p:cNvPr id="1256" name="Group 1255">
            <a:extLst>
              <a:ext uri="{FF2B5EF4-FFF2-40B4-BE49-F238E27FC236}">
                <a16:creationId xmlns:a16="http://schemas.microsoft.com/office/drawing/2014/main" id="{713486CE-FFF0-5246-550F-78B3374DDD40}"/>
              </a:ext>
            </a:extLst>
          </p:cNvPr>
          <p:cNvGrpSpPr/>
          <p:nvPr/>
        </p:nvGrpSpPr>
        <p:grpSpPr>
          <a:xfrm>
            <a:off x="6194069" y="3319449"/>
            <a:ext cx="637818" cy="682188"/>
            <a:chOff x="572587" y="3365168"/>
            <a:chExt cx="637818" cy="682188"/>
          </a:xfrm>
        </p:grpSpPr>
        <p:sp>
          <p:nvSpPr>
            <p:cNvPr id="1257" name="Rectangle: Top Corners Rounded 1256">
              <a:extLst>
                <a:ext uri="{FF2B5EF4-FFF2-40B4-BE49-F238E27FC236}">
                  <a16:creationId xmlns:a16="http://schemas.microsoft.com/office/drawing/2014/main" id="{787F4976-0E3F-2E25-C59D-30BCF57EC718}"/>
                </a:ext>
              </a:extLst>
            </p:cNvPr>
            <p:cNvSpPr/>
            <p:nvPr/>
          </p:nvSpPr>
          <p:spPr>
            <a:xfrm>
              <a:off x="572587" y="3626051"/>
              <a:ext cx="444088" cy="421305"/>
            </a:xfrm>
            <a:prstGeom prst="round2SameRect">
              <a:avLst/>
            </a:prstGeom>
            <a:no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58" name="Rectangle: Top Corners Rounded 1257">
              <a:extLst>
                <a:ext uri="{FF2B5EF4-FFF2-40B4-BE49-F238E27FC236}">
                  <a16:creationId xmlns:a16="http://schemas.microsoft.com/office/drawing/2014/main" id="{F16FD48B-6490-5BF1-C03E-F2390ACD0F18}"/>
                </a:ext>
              </a:extLst>
            </p:cNvPr>
            <p:cNvSpPr/>
            <p:nvPr/>
          </p:nvSpPr>
          <p:spPr>
            <a:xfrm>
              <a:off x="621028" y="3776405"/>
              <a:ext cx="96714" cy="190828"/>
            </a:xfrm>
            <a:prstGeom prst="round2SameRect">
              <a:avLst>
                <a:gd name="adj1" fmla="val 41288"/>
                <a:gd name="adj2" fmla="val 0"/>
              </a:avLst>
            </a:prstGeom>
            <a:no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59" name="Rectangle: Top Corners Rounded 1258">
              <a:extLst>
                <a:ext uri="{FF2B5EF4-FFF2-40B4-BE49-F238E27FC236}">
                  <a16:creationId xmlns:a16="http://schemas.microsoft.com/office/drawing/2014/main" id="{EBBD1519-985C-3757-1A1C-A9F605D21985}"/>
                </a:ext>
              </a:extLst>
            </p:cNvPr>
            <p:cNvSpPr/>
            <p:nvPr/>
          </p:nvSpPr>
          <p:spPr>
            <a:xfrm>
              <a:off x="749562" y="3776405"/>
              <a:ext cx="96714" cy="190828"/>
            </a:xfrm>
            <a:prstGeom prst="round2SameRect">
              <a:avLst>
                <a:gd name="adj1" fmla="val 41288"/>
                <a:gd name="adj2" fmla="val 0"/>
              </a:avLst>
            </a:prstGeom>
            <a:no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60" name="Rectangle: Top Corners Rounded 1259">
              <a:extLst>
                <a:ext uri="{FF2B5EF4-FFF2-40B4-BE49-F238E27FC236}">
                  <a16:creationId xmlns:a16="http://schemas.microsoft.com/office/drawing/2014/main" id="{5DABDDC6-351E-1865-0A56-965DA8F115EB}"/>
                </a:ext>
              </a:extLst>
            </p:cNvPr>
            <p:cNvSpPr/>
            <p:nvPr/>
          </p:nvSpPr>
          <p:spPr>
            <a:xfrm>
              <a:off x="878096" y="3776405"/>
              <a:ext cx="96714" cy="190828"/>
            </a:xfrm>
            <a:prstGeom prst="round2SameRect">
              <a:avLst>
                <a:gd name="adj1" fmla="val 41288"/>
                <a:gd name="adj2" fmla="val 0"/>
              </a:avLst>
            </a:prstGeom>
            <a:no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61" name="Rectangle 1260">
              <a:extLst>
                <a:ext uri="{FF2B5EF4-FFF2-40B4-BE49-F238E27FC236}">
                  <a16:creationId xmlns:a16="http://schemas.microsoft.com/office/drawing/2014/main" id="{18895A15-BD71-12DF-5FA3-1BB88C6A2E07}"/>
                </a:ext>
              </a:extLst>
            </p:cNvPr>
            <p:cNvSpPr/>
            <p:nvPr/>
          </p:nvSpPr>
          <p:spPr>
            <a:xfrm>
              <a:off x="618700" y="3922058"/>
              <a:ext cx="96714" cy="45719"/>
            </a:xfrm>
            <a:prstGeom prst="rect">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62" name="Rectangle 1261">
              <a:extLst>
                <a:ext uri="{FF2B5EF4-FFF2-40B4-BE49-F238E27FC236}">
                  <a16:creationId xmlns:a16="http://schemas.microsoft.com/office/drawing/2014/main" id="{47338057-D70E-273B-836E-E1D6FC67B14A}"/>
                </a:ext>
              </a:extLst>
            </p:cNvPr>
            <p:cNvSpPr/>
            <p:nvPr/>
          </p:nvSpPr>
          <p:spPr>
            <a:xfrm>
              <a:off x="749805" y="3922058"/>
              <a:ext cx="96714" cy="45719"/>
            </a:xfrm>
            <a:prstGeom prst="rect">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63" name="Rectangle 1262">
              <a:extLst>
                <a:ext uri="{FF2B5EF4-FFF2-40B4-BE49-F238E27FC236}">
                  <a16:creationId xmlns:a16="http://schemas.microsoft.com/office/drawing/2014/main" id="{21442C17-9143-AB5C-1E47-87F11B767AFE}"/>
                </a:ext>
              </a:extLst>
            </p:cNvPr>
            <p:cNvSpPr/>
            <p:nvPr/>
          </p:nvSpPr>
          <p:spPr>
            <a:xfrm>
              <a:off x="876146" y="3922058"/>
              <a:ext cx="96714" cy="45719"/>
            </a:xfrm>
            <a:prstGeom prst="rect">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264" name="Straight Connector 1263">
              <a:extLst>
                <a:ext uri="{FF2B5EF4-FFF2-40B4-BE49-F238E27FC236}">
                  <a16:creationId xmlns:a16="http://schemas.microsoft.com/office/drawing/2014/main" id="{8B0C36DF-4CD1-D935-00FE-531C85D3CA73}"/>
                </a:ext>
              </a:extLst>
            </p:cNvPr>
            <p:cNvCxnSpPr/>
            <p:nvPr/>
          </p:nvCxnSpPr>
          <p:spPr>
            <a:xfrm>
              <a:off x="572587" y="3978349"/>
              <a:ext cx="444088"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265" name="Straight Connector 1264">
              <a:extLst>
                <a:ext uri="{FF2B5EF4-FFF2-40B4-BE49-F238E27FC236}">
                  <a16:creationId xmlns:a16="http://schemas.microsoft.com/office/drawing/2014/main" id="{E753DD3D-B645-A178-4057-3DBB2DABB5D3}"/>
                </a:ext>
              </a:extLst>
            </p:cNvPr>
            <p:cNvCxnSpPr>
              <a:cxnSpLocks/>
            </p:cNvCxnSpPr>
            <p:nvPr/>
          </p:nvCxnSpPr>
          <p:spPr>
            <a:xfrm>
              <a:off x="585287" y="3660849"/>
              <a:ext cx="418013"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266" name="Straight Connector 1265">
              <a:extLst>
                <a:ext uri="{FF2B5EF4-FFF2-40B4-BE49-F238E27FC236}">
                  <a16:creationId xmlns:a16="http://schemas.microsoft.com/office/drawing/2014/main" id="{E2A35F76-1624-D921-73D5-291B9E990244}"/>
                </a:ext>
              </a:extLst>
            </p:cNvPr>
            <p:cNvCxnSpPr>
              <a:cxnSpLocks/>
            </p:cNvCxnSpPr>
            <p:nvPr/>
          </p:nvCxnSpPr>
          <p:spPr>
            <a:xfrm>
              <a:off x="673409" y="3660849"/>
              <a:ext cx="0" cy="114128"/>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267" name="Straight Connector 1266">
              <a:extLst>
                <a:ext uri="{FF2B5EF4-FFF2-40B4-BE49-F238E27FC236}">
                  <a16:creationId xmlns:a16="http://schemas.microsoft.com/office/drawing/2014/main" id="{8F349AC6-0558-6F71-A321-9C8B798F00FA}"/>
                </a:ext>
              </a:extLst>
            </p:cNvPr>
            <p:cNvCxnSpPr>
              <a:cxnSpLocks/>
            </p:cNvCxnSpPr>
            <p:nvPr/>
          </p:nvCxnSpPr>
          <p:spPr>
            <a:xfrm>
              <a:off x="797777" y="3657662"/>
              <a:ext cx="0" cy="114128"/>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268" name="Straight Connector 1267">
              <a:extLst>
                <a:ext uri="{FF2B5EF4-FFF2-40B4-BE49-F238E27FC236}">
                  <a16:creationId xmlns:a16="http://schemas.microsoft.com/office/drawing/2014/main" id="{11BDD381-3C10-6539-8DD3-D909F9752357}"/>
                </a:ext>
              </a:extLst>
            </p:cNvPr>
            <p:cNvCxnSpPr>
              <a:cxnSpLocks/>
            </p:cNvCxnSpPr>
            <p:nvPr/>
          </p:nvCxnSpPr>
          <p:spPr>
            <a:xfrm>
              <a:off x="927679" y="3657662"/>
              <a:ext cx="0" cy="114128"/>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269" name="Straight Connector 1268">
              <a:extLst>
                <a:ext uri="{FF2B5EF4-FFF2-40B4-BE49-F238E27FC236}">
                  <a16:creationId xmlns:a16="http://schemas.microsoft.com/office/drawing/2014/main" id="{56BD9AD6-F7C9-AF7C-1DA4-5BFF05BD06A4}"/>
                </a:ext>
              </a:extLst>
            </p:cNvPr>
            <p:cNvCxnSpPr>
              <a:cxnSpLocks/>
            </p:cNvCxnSpPr>
            <p:nvPr/>
          </p:nvCxnSpPr>
          <p:spPr>
            <a:xfrm>
              <a:off x="671821" y="3365168"/>
              <a:ext cx="0" cy="114128"/>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270" name="Straight Connector 1269">
              <a:extLst>
                <a:ext uri="{FF2B5EF4-FFF2-40B4-BE49-F238E27FC236}">
                  <a16:creationId xmlns:a16="http://schemas.microsoft.com/office/drawing/2014/main" id="{FD8FFEB0-926C-97E0-5864-B13669ABAFE0}"/>
                </a:ext>
              </a:extLst>
            </p:cNvPr>
            <p:cNvCxnSpPr>
              <a:cxnSpLocks/>
            </p:cNvCxnSpPr>
            <p:nvPr/>
          </p:nvCxnSpPr>
          <p:spPr>
            <a:xfrm>
              <a:off x="799364" y="3365168"/>
              <a:ext cx="0" cy="114128"/>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271" name="Straight Connector 1270">
              <a:extLst>
                <a:ext uri="{FF2B5EF4-FFF2-40B4-BE49-F238E27FC236}">
                  <a16:creationId xmlns:a16="http://schemas.microsoft.com/office/drawing/2014/main" id="{E4EE1777-E5F2-0586-9DCA-A28203C7AA76}"/>
                </a:ext>
              </a:extLst>
            </p:cNvPr>
            <p:cNvCxnSpPr>
              <a:cxnSpLocks/>
            </p:cNvCxnSpPr>
            <p:nvPr/>
          </p:nvCxnSpPr>
          <p:spPr>
            <a:xfrm>
              <a:off x="923733" y="3365168"/>
              <a:ext cx="0" cy="114128"/>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sp>
          <p:nvSpPr>
            <p:cNvPr id="1272" name="Rectangle: Rounded Corners 1271">
              <a:extLst>
                <a:ext uri="{FF2B5EF4-FFF2-40B4-BE49-F238E27FC236}">
                  <a16:creationId xmlns:a16="http://schemas.microsoft.com/office/drawing/2014/main" id="{CA650AFC-0AE3-4DDB-C3EA-DBEEBA24AA68}"/>
                </a:ext>
              </a:extLst>
            </p:cNvPr>
            <p:cNvSpPr/>
            <p:nvPr/>
          </p:nvSpPr>
          <p:spPr>
            <a:xfrm>
              <a:off x="630237" y="3432175"/>
              <a:ext cx="83582" cy="128045"/>
            </a:xfrm>
            <a:prstGeom prst="roundRect">
              <a:avLst>
                <a:gd name="adj" fmla="val 33761"/>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73" name="Rectangle: Rounded Corners 1272">
              <a:extLst>
                <a:ext uri="{FF2B5EF4-FFF2-40B4-BE49-F238E27FC236}">
                  <a16:creationId xmlns:a16="http://schemas.microsoft.com/office/drawing/2014/main" id="{20F737D7-7FA8-87DF-2EE9-03F67E7D151B}"/>
                </a:ext>
              </a:extLst>
            </p:cNvPr>
            <p:cNvSpPr/>
            <p:nvPr/>
          </p:nvSpPr>
          <p:spPr>
            <a:xfrm>
              <a:off x="757067" y="3431196"/>
              <a:ext cx="83582" cy="128045"/>
            </a:xfrm>
            <a:prstGeom prst="roundRect">
              <a:avLst>
                <a:gd name="adj" fmla="val 33761"/>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74" name="Rectangle: Rounded Corners 1273">
              <a:extLst>
                <a:ext uri="{FF2B5EF4-FFF2-40B4-BE49-F238E27FC236}">
                  <a16:creationId xmlns:a16="http://schemas.microsoft.com/office/drawing/2014/main" id="{A2C8E32B-7DF3-5F3A-2747-01A1618C9DC5}"/>
                </a:ext>
              </a:extLst>
            </p:cNvPr>
            <p:cNvSpPr/>
            <p:nvPr/>
          </p:nvSpPr>
          <p:spPr>
            <a:xfrm>
              <a:off x="883897" y="3427042"/>
              <a:ext cx="83582" cy="128045"/>
            </a:xfrm>
            <a:prstGeom prst="roundRect">
              <a:avLst>
                <a:gd name="adj" fmla="val 33761"/>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75" name="Left Bracket 1274">
              <a:extLst>
                <a:ext uri="{FF2B5EF4-FFF2-40B4-BE49-F238E27FC236}">
                  <a16:creationId xmlns:a16="http://schemas.microsoft.com/office/drawing/2014/main" id="{53B2C799-A684-2CB6-9A77-FAA350363F9B}"/>
                </a:ext>
              </a:extLst>
            </p:cNvPr>
            <p:cNvSpPr/>
            <p:nvPr/>
          </p:nvSpPr>
          <p:spPr>
            <a:xfrm rot="5400000">
              <a:off x="648114" y="3577223"/>
              <a:ext cx="45719" cy="45719"/>
            </a:xfrm>
            <a:prstGeom prst="leftBracket">
              <a:avLst/>
            </a:prstGeom>
            <a:ln w="28575">
              <a:solidFill>
                <a:srgbClr val="0080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276" name="Left Bracket 1275">
              <a:extLst>
                <a:ext uri="{FF2B5EF4-FFF2-40B4-BE49-F238E27FC236}">
                  <a16:creationId xmlns:a16="http://schemas.microsoft.com/office/drawing/2014/main" id="{BECDC10D-57B8-BB1C-E205-749226B86079}"/>
                </a:ext>
              </a:extLst>
            </p:cNvPr>
            <p:cNvSpPr/>
            <p:nvPr/>
          </p:nvSpPr>
          <p:spPr>
            <a:xfrm rot="5400000">
              <a:off x="777088" y="3576956"/>
              <a:ext cx="45719" cy="45719"/>
            </a:xfrm>
            <a:prstGeom prst="leftBracket">
              <a:avLst/>
            </a:prstGeom>
            <a:ln w="28575">
              <a:solidFill>
                <a:srgbClr val="0080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277" name="Left Bracket 1276">
              <a:extLst>
                <a:ext uri="{FF2B5EF4-FFF2-40B4-BE49-F238E27FC236}">
                  <a16:creationId xmlns:a16="http://schemas.microsoft.com/office/drawing/2014/main" id="{57B7E1AB-341E-1DDE-C756-54825BABA923}"/>
                </a:ext>
              </a:extLst>
            </p:cNvPr>
            <p:cNvSpPr/>
            <p:nvPr/>
          </p:nvSpPr>
          <p:spPr>
            <a:xfrm rot="5400000">
              <a:off x="898982" y="3573341"/>
              <a:ext cx="45719" cy="45719"/>
            </a:xfrm>
            <a:prstGeom prst="leftBracket">
              <a:avLst/>
            </a:prstGeom>
            <a:ln w="28575">
              <a:solidFill>
                <a:srgbClr val="0080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278" name="Rectangle: Top Corners Rounded 1277">
              <a:extLst>
                <a:ext uri="{FF2B5EF4-FFF2-40B4-BE49-F238E27FC236}">
                  <a16:creationId xmlns:a16="http://schemas.microsoft.com/office/drawing/2014/main" id="{1E3DC66D-D6F7-33A4-3673-162ECF772025}"/>
                </a:ext>
              </a:extLst>
            </p:cNvPr>
            <p:cNvSpPr/>
            <p:nvPr/>
          </p:nvSpPr>
          <p:spPr>
            <a:xfrm>
              <a:off x="1092572" y="3775866"/>
              <a:ext cx="117833" cy="271487"/>
            </a:xfrm>
            <a:prstGeom prst="round2SameRect">
              <a:avLst>
                <a:gd name="adj1" fmla="val 41288"/>
                <a:gd name="adj2" fmla="val 0"/>
              </a:avLst>
            </a:prstGeom>
            <a:no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79" name="Hexagon 1278">
              <a:extLst>
                <a:ext uri="{FF2B5EF4-FFF2-40B4-BE49-F238E27FC236}">
                  <a16:creationId xmlns:a16="http://schemas.microsoft.com/office/drawing/2014/main" id="{BDDF7CC0-8CB7-8116-6D22-46574633933F}"/>
                </a:ext>
              </a:extLst>
            </p:cNvPr>
            <p:cNvSpPr/>
            <p:nvPr/>
          </p:nvSpPr>
          <p:spPr>
            <a:xfrm>
              <a:off x="887028" y="3365168"/>
              <a:ext cx="77273" cy="63832"/>
            </a:xfrm>
            <a:prstGeom prst="hexagon">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80" name="Hexagon 1279">
              <a:extLst>
                <a:ext uri="{FF2B5EF4-FFF2-40B4-BE49-F238E27FC236}">
                  <a16:creationId xmlns:a16="http://schemas.microsoft.com/office/drawing/2014/main" id="{B57CADC6-A664-DC1B-1322-4A7E46B4E84A}"/>
                </a:ext>
              </a:extLst>
            </p:cNvPr>
            <p:cNvSpPr/>
            <p:nvPr/>
          </p:nvSpPr>
          <p:spPr>
            <a:xfrm>
              <a:off x="1112992" y="3365652"/>
              <a:ext cx="77273" cy="63832"/>
            </a:xfrm>
            <a:prstGeom prst="hexagon">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281" name="Straight Connector 1280">
              <a:extLst>
                <a:ext uri="{FF2B5EF4-FFF2-40B4-BE49-F238E27FC236}">
                  <a16:creationId xmlns:a16="http://schemas.microsoft.com/office/drawing/2014/main" id="{FAD10346-B892-6BCE-4A92-1FB6FC0B65EC}"/>
                </a:ext>
              </a:extLst>
            </p:cNvPr>
            <p:cNvCxnSpPr>
              <a:cxnSpLocks/>
            </p:cNvCxnSpPr>
            <p:nvPr/>
          </p:nvCxnSpPr>
          <p:spPr>
            <a:xfrm>
              <a:off x="964301" y="3398673"/>
              <a:ext cx="148691" cy="484"/>
            </a:xfrm>
            <a:prstGeom prst="line">
              <a:avLst/>
            </a:prstGeom>
            <a:ln w="38100">
              <a:solidFill>
                <a:srgbClr val="008080"/>
              </a:solidFill>
            </a:ln>
          </p:spPr>
          <p:style>
            <a:lnRef idx="1">
              <a:schemeClr val="accent1"/>
            </a:lnRef>
            <a:fillRef idx="0">
              <a:schemeClr val="accent1"/>
            </a:fillRef>
            <a:effectRef idx="0">
              <a:schemeClr val="accent1"/>
            </a:effectRef>
            <a:fontRef idx="minor">
              <a:schemeClr val="tx1"/>
            </a:fontRef>
          </p:style>
        </p:cxnSp>
        <p:sp>
          <p:nvSpPr>
            <p:cNvPr id="1282" name="Left Bracket 1281">
              <a:extLst>
                <a:ext uri="{FF2B5EF4-FFF2-40B4-BE49-F238E27FC236}">
                  <a16:creationId xmlns:a16="http://schemas.microsoft.com/office/drawing/2014/main" id="{C9AC6555-5982-F8DB-D9C7-0376F413DCC4}"/>
                </a:ext>
              </a:extLst>
            </p:cNvPr>
            <p:cNvSpPr/>
            <p:nvPr/>
          </p:nvSpPr>
          <p:spPr>
            <a:xfrm rot="5400000">
              <a:off x="1130010" y="3731289"/>
              <a:ext cx="45719" cy="45719"/>
            </a:xfrm>
            <a:prstGeom prst="leftBracket">
              <a:avLst/>
            </a:prstGeom>
            <a:ln w="28575">
              <a:solidFill>
                <a:srgbClr val="0080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cxnSp>
          <p:nvCxnSpPr>
            <p:cNvPr id="1283" name="Straight Connector 1282">
              <a:extLst>
                <a:ext uri="{FF2B5EF4-FFF2-40B4-BE49-F238E27FC236}">
                  <a16:creationId xmlns:a16="http://schemas.microsoft.com/office/drawing/2014/main" id="{28024387-2C81-5905-A242-3747E0064DF4}"/>
                </a:ext>
              </a:extLst>
            </p:cNvPr>
            <p:cNvCxnSpPr>
              <a:cxnSpLocks/>
              <a:endCxn id="1282" idx="1"/>
            </p:cNvCxnSpPr>
            <p:nvPr/>
          </p:nvCxnSpPr>
          <p:spPr>
            <a:xfrm>
              <a:off x="1151488" y="3434000"/>
              <a:ext cx="1381" cy="297289"/>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284" name="Straight Connector 1283">
              <a:extLst>
                <a:ext uri="{FF2B5EF4-FFF2-40B4-BE49-F238E27FC236}">
                  <a16:creationId xmlns:a16="http://schemas.microsoft.com/office/drawing/2014/main" id="{6905801C-DEA4-0084-C377-8135FB95B58F}"/>
                </a:ext>
              </a:extLst>
            </p:cNvPr>
            <p:cNvCxnSpPr>
              <a:cxnSpLocks/>
            </p:cNvCxnSpPr>
            <p:nvPr/>
          </p:nvCxnSpPr>
          <p:spPr>
            <a:xfrm>
              <a:off x="1110208" y="3445711"/>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285" name="Straight Connector 1284">
              <a:extLst>
                <a:ext uri="{FF2B5EF4-FFF2-40B4-BE49-F238E27FC236}">
                  <a16:creationId xmlns:a16="http://schemas.microsoft.com/office/drawing/2014/main" id="{99355186-8E64-B32C-A7C5-FA8E471C0BF9}"/>
                </a:ext>
              </a:extLst>
            </p:cNvPr>
            <p:cNvCxnSpPr>
              <a:cxnSpLocks/>
            </p:cNvCxnSpPr>
            <p:nvPr/>
          </p:nvCxnSpPr>
          <p:spPr>
            <a:xfrm>
              <a:off x="1110208" y="3482977"/>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286" name="Straight Connector 1285">
              <a:extLst>
                <a:ext uri="{FF2B5EF4-FFF2-40B4-BE49-F238E27FC236}">
                  <a16:creationId xmlns:a16="http://schemas.microsoft.com/office/drawing/2014/main" id="{9B40ACB9-B731-EC5B-BBD8-438F1872118E}"/>
                </a:ext>
              </a:extLst>
            </p:cNvPr>
            <p:cNvCxnSpPr>
              <a:cxnSpLocks/>
            </p:cNvCxnSpPr>
            <p:nvPr/>
          </p:nvCxnSpPr>
          <p:spPr>
            <a:xfrm>
              <a:off x="1110208" y="3520243"/>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287" name="Straight Connector 1286">
              <a:extLst>
                <a:ext uri="{FF2B5EF4-FFF2-40B4-BE49-F238E27FC236}">
                  <a16:creationId xmlns:a16="http://schemas.microsoft.com/office/drawing/2014/main" id="{ADF0B1B1-09EA-E91A-B220-E357E0123E62}"/>
                </a:ext>
              </a:extLst>
            </p:cNvPr>
            <p:cNvCxnSpPr>
              <a:cxnSpLocks/>
            </p:cNvCxnSpPr>
            <p:nvPr/>
          </p:nvCxnSpPr>
          <p:spPr>
            <a:xfrm>
              <a:off x="1110208" y="3557509"/>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288" name="Straight Connector 1287">
              <a:extLst>
                <a:ext uri="{FF2B5EF4-FFF2-40B4-BE49-F238E27FC236}">
                  <a16:creationId xmlns:a16="http://schemas.microsoft.com/office/drawing/2014/main" id="{040527B9-8087-7D75-DA2F-2A67174DC0F6}"/>
                </a:ext>
              </a:extLst>
            </p:cNvPr>
            <p:cNvCxnSpPr>
              <a:cxnSpLocks/>
            </p:cNvCxnSpPr>
            <p:nvPr/>
          </p:nvCxnSpPr>
          <p:spPr>
            <a:xfrm>
              <a:off x="1110208" y="3594775"/>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289" name="Straight Connector 1288">
              <a:extLst>
                <a:ext uri="{FF2B5EF4-FFF2-40B4-BE49-F238E27FC236}">
                  <a16:creationId xmlns:a16="http://schemas.microsoft.com/office/drawing/2014/main" id="{3FB3292F-98E0-A0FF-FD8B-E34BEF0093E8}"/>
                </a:ext>
              </a:extLst>
            </p:cNvPr>
            <p:cNvCxnSpPr>
              <a:cxnSpLocks/>
            </p:cNvCxnSpPr>
            <p:nvPr/>
          </p:nvCxnSpPr>
          <p:spPr>
            <a:xfrm>
              <a:off x="1110208" y="3632041"/>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290" name="Straight Connector 1289">
              <a:extLst>
                <a:ext uri="{FF2B5EF4-FFF2-40B4-BE49-F238E27FC236}">
                  <a16:creationId xmlns:a16="http://schemas.microsoft.com/office/drawing/2014/main" id="{03D96812-4278-7DF3-307E-7D169C2DAF0A}"/>
                </a:ext>
              </a:extLst>
            </p:cNvPr>
            <p:cNvCxnSpPr>
              <a:cxnSpLocks/>
            </p:cNvCxnSpPr>
            <p:nvPr/>
          </p:nvCxnSpPr>
          <p:spPr>
            <a:xfrm>
              <a:off x="1110208" y="3669307"/>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291" name="Straight Connector 1290">
              <a:extLst>
                <a:ext uri="{FF2B5EF4-FFF2-40B4-BE49-F238E27FC236}">
                  <a16:creationId xmlns:a16="http://schemas.microsoft.com/office/drawing/2014/main" id="{7109DD7A-1034-31AA-4B78-B3E7157D6613}"/>
                </a:ext>
              </a:extLst>
            </p:cNvPr>
            <p:cNvCxnSpPr>
              <a:cxnSpLocks/>
            </p:cNvCxnSpPr>
            <p:nvPr/>
          </p:nvCxnSpPr>
          <p:spPr>
            <a:xfrm>
              <a:off x="1110208" y="3706573"/>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292" name="Straight Connector 1291">
              <a:extLst>
                <a:ext uri="{FF2B5EF4-FFF2-40B4-BE49-F238E27FC236}">
                  <a16:creationId xmlns:a16="http://schemas.microsoft.com/office/drawing/2014/main" id="{12CB32FB-6503-52CF-4E65-1339F071DD8C}"/>
                </a:ext>
              </a:extLst>
            </p:cNvPr>
            <p:cNvCxnSpPr>
              <a:cxnSpLocks/>
            </p:cNvCxnSpPr>
            <p:nvPr/>
          </p:nvCxnSpPr>
          <p:spPr>
            <a:xfrm>
              <a:off x="1092572" y="3944917"/>
              <a:ext cx="112031"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293" name="Straight Connector 1292">
              <a:extLst>
                <a:ext uri="{FF2B5EF4-FFF2-40B4-BE49-F238E27FC236}">
                  <a16:creationId xmlns:a16="http://schemas.microsoft.com/office/drawing/2014/main" id="{5A40502B-E1F5-FA8F-0344-2971EB89C54E}"/>
                </a:ext>
              </a:extLst>
            </p:cNvPr>
            <p:cNvCxnSpPr>
              <a:cxnSpLocks/>
            </p:cNvCxnSpPr>
            <p:nvPr/>
          </p:nvCxnSpPr>
          <p:spPr>
            <a:xfrm>
              <a:off x="1098313" y="3978349"/>
              <a:ext cx="112031"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grpSp>
      <p:grpSp>
        <p:nvGrpSpPr>
          <p:cNvPr id="1380" name="Group 1379">
            <a:extLst>
              <a:ext uri="{FF2B5EF4-FFF2-40B4-BE49-F238E27FC236}">
                <a16:creationId xmlns:a16="http://schemas.microsoft.com/office/drawing/2014/main" id="{BAA1368F-61BF-77CB-A7D3-9552527B81E8}"/>
              </a:ext>
            </a:extLst>
          </p:cNvPr>
          <p:cNvGrpSpPr/>
          <p:nvPr/>
        </p:nvGrpSpPr>
        <p:grpSpPr>
          <a:xfrm>
            <a:off x="11097683" y="6513554"/>
            <a:ext cx="1011528" cy="296390"/>
            <a:chOff x="11097683" y="6513554"/>
            <a:chExt cx="1011528" cy="296390"/>
          </a:xfrm>
        </p:grpSpPr>
        <p:sp>
          <p:nvSpPr>
            <p:cNvPr id="1082" name="Oval 1081">
              <a:extLst>
                <a:ext uri="{FF2B5EF4-FFF2-40B4-BE49-F238E27FC236}">
                  <a16:creationId xmlns:a16="http://schemas.microsoft.com/office/drawing/2014/main" id="{C45B63B2-3090-C319-5AD1-E25DDD631276}"/>
                </a:ext>
              </a:extLst>
            </p:cNvPr>
            <p:cNvSpPr/>
            <p:nvPr/>
          </p:nvSpPr>
          <p:spPr>
            <a:xfrm>
              <a:off x="11097683" y="6513554"/>
              <a:ext cx="308091" cy="29447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84" name="Oval 1083">
              <a:extLst>
                <a:ext uri="{FF2B5EF4-FFF2-40B4-BE49-F238E27FC236}">
                  <a16:creationId xmlns:a16="http://schemas.microsoft.com/office/drawing/2014/main" id="{0E17DC78-E0CC-E450-B4B6-AC52B1CBF500}"/>
                </a:ext>
              </a:extLst>
            </p:cNvPr>
            <p:cNvSpPr/>
            <p:nvPr/>
          </p:nvSpPr>
          <p:spPr>
            <a:xfrm>
              <a:off x="11801120" y="6513554"/>
              <a:ext cx="308091" cy="29447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85" name="Graphic 1084" descr="Electric Tower outline">
              <a:extLst>
                <a:ext uri="{FF2B5EF4-FFF2-40B4-BE49-F238E27FC236}">
                  <a16:creationId xmlns:a16="http://schemas.microsoft.com/office/drawing/2014/main" id="{3AA45023-0673-FD4B-F104-F2470A5843DC}"/>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11121639" y="6536451"/>
              <a:ext cx="260179" cy="248684"/>
            </a:xfrm>
            <a:prstGeom prst="rect">
              <a:avLst/>
            </a:prstGeom>
          </p:spPr>
        </p:pic>
        <p:pic>
          <p:nvPicPr>
            <p:cNvPr id="1086" name="Graphic 1085" descr="Plugged Unplugged outline">
              <a:extLst>
                <a:ext uri="{FF2B5EF4-FFF2-40B4-BE49-F238E27FC236}">
                  <a16:creationId xmlns:a16="http://schemas.microsoft.com/office/drawing/2014/main" id="{A0D770C6-ACB2-5982-4988-94B3E0D117EE}"/>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rot="10800000">
              <a:off x="11816642" y="6545140"/>
              <a:ext cx="277046" cy="264804"/>
            </a:xfrm>
            <a:prstGeom prst="rect">
              <a:avLst/>
            </a:prstGeom>
          </p:spPr>
        </p:pic>
        <p:grpSp>
          <p:nvGrpSpPr>
            <p:cNvPr id="1379" name="Group 1378">
              <a:extLst>
                <a:ext uri="{FF2B5EF4-FFF2-40B4-BE49-F238E27FC236}">
                  <a16:creationId xmlns:a16="http://schemas.microsoft.com/office/drawing/2014/main" id="{0B6F3B84-277D-3FC3-82DF-BE65F2B3C97B}"/>
                </a:ext>
              </a:extLst>
            </p:cNvPr>
            <p:cNvGrpSpPr/>
            <p:nvPr/>
          </p:nvGrpSpPr>
          <p:grpSpPr>
            <a:xfrm>
              <a:off x="11449401" y="6513554"/>
              <a:ext cx="308091" cy="294479"/>
              <a:chOff x="11449401" y="6513554"/>
              <a:chExt cx="308091" cy="294479"/>
            </a:xfrm>
          </p:grpSpPr>
          <p:sp>
            <p:nvSpPr>
              <p:cNvPr id="1083" name="Oval 1082">
                <a:extLst>
                  <a:ext uri="{FF2B5EF4-FFF2-40B4-BE49-F238E27FC236}">
                    <a16:creationId xmlns:a16="http://schemas.microsoft.com/office/drawing/2014/main" id="{5A821A81-0FCB-EEF6-0CCC-CB6014217ECC}"/>
                  </a:ext>
                </a:extLst>
              </p:cNvPr>
              <p:cNvSpPr/>
              <p:nvPr/>
            </p:nvSpPr>
            <p:spPr>
              <a:xfrm>
                <a:off x="11449401" y="6513554"/>
                <a:ext cx="308091" cy="29447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378" name="Picture 1377">
                <a:extLst>
                  <a:ext uri="{FF2B5EF4-FFF2-40B4-BE49-F238E27FC236}">
                    <a16:creationId xmlns:a16="http://schemas.microsoft.com/office/drawing/2014/main" id="{122D4072-5D9D-7948-9936-2EFA256A14C8}"/>
                  </a:ext>
                </a:extLst>
              </p:cNvPr>
              <p:cNvPicPr>
                <a:picLocks noChangeAspect="1"/>
              </p:cNvPicPr>
              <p:nvPr/>
            </p:nvPicPr>
            <p:blipFill>
              <a:blip r:embed="rId34">
                <a:clrChange>
                  <a:clrFrom>
                    <a:srgbClr val="FFFFFF"/>
                  </a:clrFrom>
                  <a:clrTo>
                    <a:srgbClr val="FFFFFF">
                      <a:alpha val="0"/>
                    </a:srgbClr>
                  </a:clrTo>
                </a:clrChange>
              </a:blip>
              <a:stretch>
                <a:fillRect/>
              </a:stretch>
            </p:blipFill>
            <p:spPr>
              <a:xfrm>
                <a:off x="11500649" y="6548617"/>
                <a:ext cx="205593" cy="216373"/>
              </a:xfrm>
              <a:prstGeom prst="rect">
                <a:avLst/>
              </a:prstGeom>
            </p:spPr>
          </p:pic>
        </p:grpSp>
      </p:grpSp>
      <p:pic>
        <p:nvPicPr>
          <p:cNvPr id="1381" name="Picture 1380" descr="A green logo with text&#10;&#10;Description automatically generated">
            <a:extLst>
              <a:ext uri="{FF2B5EF4-FFF2-40B4-BE49-F238E27FC236}">
                <a16:creationId xmlns:a16="http://schemas.microsoft.com/office/drawing/2014/main" id="{97D87714-2992-B0CA-0E12-6819B8A97BFE}"/>
              </a:ext>
            </a:extLst>
          </p:cNvPr>
          <p:cNvPicPr>
            <a:picLocks noChangeAspect="1"/>
          </p:cNvPicPr>
          <p:nvPr/>
        </p:nvPicPr>
        <p:blipFill>
          <a:blip r:embed="rId35">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10637605" y="163303"/>
            <a:ext cx="1294470" cy="551688"/>
          </a:xfrm>
          <a:prstGeom prst="rect">
            <a:avLst/>
          </a:prstGeom>
        </p:spPr>
      </p:pic>
      <p:sp>
        <p:nvSpPr>
          <p:cNvPr id="1382" name="TextBox 1381">
            <a:extLst>
              <a:ext uri="{FF2B5EF4-FFF2-40B4-BE49-F238E27FC236}">
                <a16:creationId xmlns:a16="http://schemas.microsoft.com/office/drawing/2014/main" id="{32A6E90E-9211-3E53-AB0C-10B7C22F8B42}"/>
              </a:ext>
            </a:extLst>
          </p:cNvPr>
          <p:cNvSpPr txBox="1"/>
          <p:nvPr/>
        </p:nvSpPr>
        <p:spPr>
          <a:xfrm>
            <a:off x="10647839" y="4901987"/>
            <a:ext cx="1109653" cy="246221"/>
          </a:xfrm>
          <a:prstGeom prst="rect">
            <a:avLst/>
          </a:prstGeom>
          <a:noFill/>
        </p:spPr>
        <p:txBody>
          <a:bodyPr wrap="square" rtlCol="0">
            <a:spAutoFit/>
          </a:bodyPr>
          <a:lstStyle/>
          <a:p>
            <a:r>
              <a:rPr lang="en-GB" sz="1000" dirty="0">
                <a:solidFill>
                  <a:srgbClr val="008080"/>
                </a:solidFill>
                <a:latin typeface="Roboto" panose="02000000000000000000" pitchFamily="2" charset="0"/>
                <a:ea typeface="Roboto" panose="02000000000000000000" pitchFamily="2" charset="0"/>
                <a:cs typeface="Roboto" panose="02000000000000000000" pitchFamily="2" charset="0"/>
              </a:rPr>
              <a:t>*Formerly WPD</a:t>
            </a:r>
          </a:p>
        </p:txBody>
      </p:sp>
      <p:grpSp>
        <p:nvGrpSpPr>
          <p:cNvPr id="1384" name="Group 1383">
            <a:extLst>
              <a:ext uri="{FF2B5EF4-FFF2-40B4-BE49-F238E27FC236}">
                <a16:creationId xmlns:a16="http://schemas.microsoft.com/office/drawing/2014/main" id="{23893C6B-85DA-4F7A-F2E4-FC430D72C5CD}"/>
              </a:ext>
            </a:extLst>
          </p:cNvPr>
          <p:cNvGrpSpPr/>
          <p:nvPr/>
        </p:nvGrpSpPr>
        <p:grpSpPr>
          <a:xfrm>
            <a:off x="9554532" y="4582057"/>
            <a:ext cx="2180297" cy="292884"/>
            <a:chOff x="9554532" y="4582057"/>
            <a:chExt cx="2180297" cy="292884"/>
          </a:xfrm>
        </p:grpSpPr>
        <p:pic>
          <p:nvPicPr>
            <p:cNvPr id="1038" name="Picture 8" descr="National Grid PLC | Energy Solutions">
              <a:extLst>
                <a:ext uri="{FF2B5EF4-FFF2-40B4-BE49-F238E27FC236}">
                  <a16:creationId xmlns:a16="http://schemas.microsoft.com/office/drawing/2014/main" id="{46077ED4-61D2-774E-57BA-C82B70B46E1C}"/>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11197" t="36319" r="10007" b="36946"/>
            <a:stretch/>
          </p:blipFill>
          <p:spPr bwMode="auto">
            <a:xfrm>
              <a:off x="9554532" y="4582057"/>
              <a:ext cx="1385060" cy="292884"/>
            </a:xfrm>
            <a:prstGeom prst="rect">
              <a:avLst/>
            </a:prstGeom>
            <a:noFill/>
            <a:extLst>
              <a:ext uri="{909E8E84-426E-40DD-AFC4-6F175D3DCCD1}">
                <a14:hiddenFill xmlns:a14="http://schemas.microsoft.com/office/drawing/2010/main">
                  <a:solidFill>
                    <a:srgbClr val="FFFFFF"/>
                  </a:solidFill>
                </a14:hiddenFill>
              </a:ext>
            </a:extLst>
          </p:spPr>
        </p:pic>
        <p:pic>
          <p:nvPicPr>
            <p:cNvPr id="1383" name="Picture 18" descr="Home - National Grid">
              <a:extLst>
                <a:ext uri="{FF2B5EF4-FFF2-40B4-BE49-F238E27FC236}">
                  <a16:creationId xmlns:a16="http://schemas.microsoft.com/office/drawing/2014/main" id="{848F6FD1-02FD-F3F7-8ACE-4AA839B6B01C}"/>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10971364" y="4617774"/>
              <a:ext cx="763465" cy="21482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1276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Rectangle 112">
            <a:extLst>
              <a:ext uri="{FF2B5EF4-FFF2-40B4-BE49-F238E27FC236}">
                <a16:creationId xmlns:a16="http://schemas.microsoft.com/office/drawing/2014/main" id="{F00B2ACD-8481-4111-B61C-1DDE68AB67D2}"/>
              </a:ext>
            </a:extLst>
          </p:cNvPr>
          <p:cNvSpPr/>
          <p:nvPr/>
        </p:nvSpPr>
        <p:spPr>
          <a:xfrm>
            <a:off x="0" y="0"/>
            <a:ext cx="12192000" cy="884921"/>
          </a:xfrm>
          <a:prstGeom prst="rect">
            <a:avLst/>
          </a:prstGeom>
          <a:solidFill>
            <a:srgbClr val="008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C5A9BF6A-AF75-76C0-DEA1-B8B8A87E4F74}"/>
              </a:ext>
            </a:extLst>
          </p:cNvPr>
          <p:cNvSpPr txBox="1"/>
          <p:nvPr/>
        </p:nvSpPr>
        <p:spPr>
          <a:xfrm>
            <a:off x="148347" y="138129"/>
            <a:ext cx="11566940" cy="646331"/>
          </a:xfrm>
          <a:prstGeom prst="rect">
            <a:avLst/>
          </a:prstGeom>
          <a:noFill/>
        </p:spPr>
        <p:txBody>
          <a:bodyPr wrap="square">
            <a:spAutoFit/>
          </a:bodyPr>
          <a:lstStyle/>
          <a:p>
            <a:r>
              <a:rPr lang="en-GB" sz="3600" b="1" dirty="0">
                <a:solidFill>
                  <a:schemeClr val="bg1"/>
                </a:solidFill>
                <a:latin typeface="Roboto" panose="02000000000000000000" pitchFamily="2" charset="0"/>
                <a:ea typeface="Roboto" panose="02000000000000000000" pitchFamily="2" charset="0"/>
                <a:cs typeface="Roboto" panose="02000000000000000000" pitchFamily="2" charset="0"/>
              </a:rPr>
              <a:t>How is the grid changing? </a:t>
            </a:r>
            <a:r>
              <a:rPr lang="en-GB" sz="3200" dirty="0">
                <a:solidFill>
                  <a:schemeClr val="bg1"/>
                </a:solidFill>
                <a:latin typeface="Roboto" panose="02000000000000000000" pitchFamily="2" charset="0"/>
                <a:ea typeface="Roboto" panose="02000000000000000000" pitchFamily="2" charset="0"/>
                <a:cs typeface="Roboto" panose="02000000000000000000" pitchFamily="2" charset="0"/>
              </a:rPr>
              <a:t>Decentralisation</a:t>
            </a:r>
            <a:endParaRPr lang="en-GB" sz="32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20" name="Graphic 19" descr="Factory outline">
            <a:extLst>
              <a:ext uri="{FF2B5EF4-FFF2-40B4-BE49-F238E27FC236}">
                <a16:creationId xmlns:a16="http://schemas.microsoft.com/office/drawing/2014/main" id="{454A00DC-E66B-DE30-6F84-0FB7872356B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25731" y="1514238"/>
            <a:ext cx="773378" cy="773378"/>
          </a:xfrm>
          <a:prstGeom prst="rect">
            <a:avLst/>
          </a:prstGeom>
        </p:spPr>
      </p:pic>
      <p:pic>
        <p:nvPicPr>
          <p:cNvPr id="22" name="Graphic 21" descr="Home outline">
            <a:extLst>
              <a:ext uri="{FF2B5EF4-FFF2-40B4-BE49-F238E27FC236}">
                <a16:creationId xmlns:a16="http://schemas.microsoft.com/office/drawing/2014/main" id="{7EE64CBA-91ED-DAFE-DD91-CA9BB043A64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92101" y="1952558"/>
            <a:ext cx="914400" cy="914400"/>
          </a:xfrm>
          <a:prstGeom prst="rect">
            <a:avLst/>
          </a:prstGeom>
        </p:spPr>
      </p:pic>
      <p:pic>
        <p:nvPicPr>
          <p:cNvPr id="24" name="Graphic 23" descr="Electric Tower outline">
            <a:extLst>
              <a:ext uri="{FF2B5EF4-FFF2-40B4-BE49-F238E27FC236}">
                <a16:creationId xmlns:a16="http://schemas.microsoft.com/office/drawing/2014/main" id="{D17E12EE-C1D0-C1BE-18C6-2234E4A113E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64275" y="1443727"/>
            <a:ext cx="914400" cy="914400"/>
          </a:xfrm>
          <a:prstGeom prst="rect">
            <a:avLst/>
          </a:prstGeom>
        </p:spPr>
      </p:pic>
      <p:pic>
        <p:nvPicPr>
          <p:cNvPr id="45" name="Graphic 44" descr="Store outline">
            <a:extLst>
              <a:ext uri="{FF2B5EF4-FFF2-40B4-BE49-F238E27FC236}">
                <a16:creationId xmlns:a16="http://schemas.microsoft.com/office/drawing/2014/main" id="{EC6C9157-9AF7-133A-8A05-0508C233171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666646" y="1743699"/>
            <a:ext cx="914400" cy="914400"/>
          </a:xfrm>
          <a:prstGeom prst="rect">
            <a:avLst/>
          </a:prstGeom>
        </p:spPr>
      </p:pic>
      <p:pic>
        <p:nvPicPr>
          <p:cNvPr id="47" name="Graphic 46" descr="Plugged Unplugged outline">
            <a:extLst>
              <a:ext uri="{FF2B5EF4-FFF2-40B4-BE49-F238E27FC236}">
                <a16:creationId xmlns:a16="http://schemas.microsoft.com/office/drawing/2014/main" id="{EFC10D89-DC1D-9E74-8029-A0EDFA4A00C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10800000">
            <a:off x="9247215" y="1763154"/>
            <a:ext cx="914400" cy="914400"/>
          </a:xfrm>
          <a:prstGeom prst="rect">
            <a:avLst/>
          </a:prstGeom>
        </p:spPr>
      </p:pic>
      <p:cxnSp>
        <p:nvCxnSpPr>
          <p:cNvPr id="51" name="Straight Connector 50">
            <a:extLst>
              <a:ext uri="{FF2B5EF4-FFF2-40B4-BE49-F238E27FC236}">
                <a16:creationId xmlns:a16="http://schemas.microsoft.com/office/drawing/2014/main" id="{F96B38B5-16C0-7D9D-4B32-749182AF0C7F}"/>
              </a:ext>
            </a:extLst>
          </p:cNvPr>
          <p:cNvCxnSpPr>
            <a:cxnSpLocks/>
            <a:stCxn id="20" idx="3"/>
            <a:endCxn id="24" idx="1"/>
          </p:cNvCxnSpPr>
          <p:nvPr/>
        </p:nvCxnSpPr>
        <p:spPr>
          <a:xfrm>
            <a:off x="3199109" y="1900927"/>
            <a:ext cx="1565166" cy="0"/>
          </a:xfrm>
          <a:prstGeom prst="line">
            <a:avLst/>
          </a:prstGeom>
          <a:ln w="19050">
            <a:solidFill>
              <a:srgbClr val="800080"/>
            </a:solidFill>
            <a:prstDash val="sysDash"/>
            <a:tailEnd type="triangle" w="lg" len="lg"/>
          </a:ln>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8FB9078B-259A-C05F-AE4F-70374E1B258C}"/>
              </a:ext>
            </a:extLst>
          </p:cNvPr>
          <p:cNvCxnSpPr>
            <a:cxnSpLocks/>
            <a:stCxn id="24" idx="3"/>
          </p:cNvCxnSpPr>
          <p:nvPr/>
        </p:nvCxnSpPr>
        <p:spPr>
          <a:xfrm>
            <a:off x="5678675" y="1900927"/>
            <a:ext cx="1605254" cy="0"/>
          </a:xfrm>
          <a:prstGeom prst="line">
            <a:avLst/>
          </a:prstGeom>
          <a:ln w="19050">
            <a:solidFill>
              <a:srgbClr val="800080"/>
            </a:solidFill>
            <a:prstDash val="sysDash"/>
            <a:tailEnd type="triangle" w="lg" len="lg"/>
          </a:ln>
        </p:spPr>
        <p:style>
          <a:lnRef idx="1">
            <a:schemeClr val="dk1"/>
          </a:lnRef>
          <a:fillRef idx="0">
            <a:schemeClr val="dk1"/>
          </a:fillRef>
          <a:effectRef idx="0">
            <a:schemeClr val="dk1"/>
          </a:effectRef>
          <a:fontRef idx="minor">
            <a:schemeClr val="tx1"/>
          </a:fontRef>
        </p:style>
      </p:cxnSp>
      <p:cxnSp>
        <p:nvCxnSpPr>
          <p:cNvPr id="63" name="Straight Connector 62">
            <a:extLst>
              <a:ext uri="{FF2B5EF4-FFF2-40B4-BE49-F238E27FC236}">
                <a16:creationId xmlns:a16="http://schemas.microsoft.com/office/drawing/2014/main" id="{01312438-278B-4725-359B-29348B79D7AA}"/>
              </a:ext>
            </a:extLst>
          </p:cNvPr>
          <p:cNvCxnSpPr>
            <a:cxnSpLocks/>
          </p:cNvCxnSpPr>
          <p:nvPr/>
        </p:nvCxnSpPr>
        <p:spPr>
          <a:xfrm flipV="1">
            <a:off x="7968702" y="1889275"/>
            <a:ext cx="1259934" cy="11652"/>
          </a:xfrm>
          <a:prstGeom prst="line">
            <a:avLst/>
          </a:prstGeom>
          <a:ln w="19050">
            <a:solidFill>
              <a:srgbClr val="008080"/>
            </a:solidFill>
            <a:prstDash val="sysDash"/>
            <a:tailEnd type="triangle" w="lg" len="lg"/>
          </a:ln>
        </p:spPr>
        <p:style>
          <a:lnRef idx="1">
            <a:schemeClr val="dk1"/>
          </a:lnRef>
          <a:fillRef idx="0">
            <a:schemeClr val="dk1"/>
          </a:fillRef>
          <a:effectRef idx="0">
            <a:schemeClr val="dk1"/>
          </a:effectRef>
          <a:fontRef idx="minor">
            <a:schemeClr val="tx1"/>
          </a:fontRef>
        </p:style>
      </p:cxnSp>
      <p:pic>
        <p:nvPicPr>
          <p:cNvPr id="110" name="Graphic 109" descr="Wind Turbines outline">
            <a:extLst>
              <a:ext uri="{FF2B5EF4-FFF2-40B4-BE49-F238E27FC236}">
                <a16:creationId xmlns:a16="http://schemas.microsoft.com/office/drawing/2014/main" id="{2EA661E7-E636-8277-39CE-32036CDEF91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895520" y="1208913"/>
            <a:ext cx="684773" cy="684773"/>
          </a:xfrm>
          <a:prstGeom prst="rect">
            <a:avLst/>
          </a:prstGeom>
        </p:spPr>
      </p:pic>
      <p:pic>
        <p:nvPicPr>
          <p:cNvPr id="119" name="Graphic 118" descr="Power Plant outline">
            <a:extLst>
              <a:ext uri="{FF2B5EF4-FFF2-40B4-BE49-F238E27FC236}">
                <a16:creationId xmlns:a16="http://schemas.microsoft.com/office/drawing/2014/main" id="{51E779E2-E68E-99ED-79C4-03C2D3559A7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924472" y="1952558"/>
            <a:ext cx="612284" cy="612284"/>
          </a:xfrm>
          <a:prstGeom prst="rect">
            <a:avLst/>
          </a:prstGeom>
        </p:spPr>
      </p:pic>
      <p:sp>
        <p:nvSpPr>
          <p:cNvPr id="6" name="TextBox 5">
            <a:extLst>
              <a:ext uri="{FF2B5EF4-FFF2-40B4-BE49-F238E27FC236}">
                <a16:creationId xmlns:a16="http://schemas.microsoft.com/office/drawing/2014/main" id="{2FAFBD5B-CFF7-A607-3562-7AD7C6653150}"/>
              </a:ext>
            </a:extLst>
          </p:cNvPr>
          <p:cNvSpPr txBox="1"/>
          <p:nvPr/>
        </p:nvSpPr>
        <p:spPr>
          <a:xfrm>
            <a:off x="-6320" y="1584054"/>
            <a:ext cx="1539672" cy="1092607"/>
          </a:xfrm>
          <a:prstGeom prst="rect">
            <a:avLst/>
          </a:prstGeom>
          <a:solidFill>
            <a:srgbClr val="008080"/>
          </a:solidFill>
        </p:spPr>
        <p:txBody>
          <a:bodyPr wrap="square">
            <a:spAutoFit/>
          </a:bodyPr>
          <a:lstStyle/>
          <a:p>
            <a:pPr algn="r"/>
            <a:r>
              <a:rPr lang="en-GB" sz="1600" b="1" dirty="0">
                <a:solidFill>
                  <a:schemeClr val="bg1"/>
                </a:solidFill>
                <a:latin typeface="Roboto" panose="02000000000000000000" pitchFamily="2" charset="0"/>
                <a:ea typeface="Roboto" panose="02000000000000000000" pitchFamily="2" charset="0"/>
                <a:cs typeface="Roboto" panose="02000000000000000000" pitchFamily="2" charset="0"/>
              </a:rPr>
              <a:t>The old network</a:t>
            </a:r>
          </a:p>
          <a:p>
            <a:pPr algn="r"/>
            <a:r>
              <a:rPr lang="en-GB" sz="1100" dirty="0">
                <a:solidFill>
                  <a:schemeClr val="bg1"/>
                </a:solidFill>
                <a:latin typeface="Roboto" panose="02000000000000000000" pitchFamily="2" charset="0"/>
                <a:ea typeface="Roboto" panose="02000000000000000000" pitchFamily="2" charset="0"/>
                <a:cs typeface="Roboto" panose="02000000000000000000" pitchFamily="2" charset="0"/>
              </a:rPr>
              <a:t>Top down, centralised, unidirectional</a:t>
            </a:r>
          </a:p>
        </p:txBody>
      </p:sp>
      <p:sp>
        <p:nvSpPr>
          <p:cNvPr id="7" name="TextBox 6">
            <a:extLst>
              <a:ext uri="{FF2B5EF4-FFF2-40B4-BE49-F238E27FC236}">
                <a16:creationId xmlns:a16="http://schemas.microsoft.com/office/drawing/2014/main" id="{B93574EA-A0CA-DC7A-352B-FF220BA8D042}"/>
              </a:ext>
            </a:extLst>
          </p:cNvPr>
          <p:cNvSpPr txBox="1"/>
          <p:nvPr/>
        </p:nvSpPr>
        <p:spPr>
          <a:xfrm>
            <a:off x="-6320" y="4390754"/>
            <a:ext cx="1539672" cy="1092607"/>
          </a:xfrm>
          <a:prstGeom prst="rect">
            <a:avLst/>
          </a:prstGeom>
          <a:solidFill>
            <a:srgbClr val="008080"/>
          </a:solidFill>
        </p:spPr>
        <p:txBody>
          <a:bodyPr wrap="square">
            <a:spAutoFit/>
          </a:bodyPr>
          <a:lstStyle/>
          <a:p>
            <a:pPr algn="r"/>
            <a:r>
              <a:rPr lang="en-GB" sz="1600" b="1" dirty="0">
                <a:solidFill>
                  <a:schemeClr val="bg1"/>
                </a:solidFill>
                <a:latin typeface="Roboto" panose="02000000000000000000" pitchFamily="2" charset="0"/>
                <a:ea typeface="Roboto" panose="02000000000000000000" pitchFamily="2" charset="0"/>
                <a:cs typeface="Roboto" panose="02000000000000000000" pitchFamily="2" charset="0"/>
              </a:rPr>
              <a:t>The new network</a:t>
            </a:r>
          </a:p>
          <a:p>
            <a:pPr algn="r"/>
            <a:r>
              <a:rPr lang="en-GB" sz="1100" dirty="0">
                <a:solidFill>
                  <a:schemeClr val="bg1"/>
                </a:solidFill>
                <a:latin typeface="Roboto" panose="02000000000000000000" pitchFamily="2" charset="0"/>
                <a:ea typeface="Roboto" panose="02000000000000000000" pitchFamily="2" charset="0"/>
                <a:cs typeface="Roboto" panose="02000000000000000000" pitchFamily="2" charset="0"/>
              </a:rPr>
              <a:t>Complex, distributed, multi-directional</a:t>
            </a:r>
          </a:p>
          <a:p>
            <a:pPr algn="r"/>
            <a:endParaRPr lang="en-GB" sz="11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9" name="Graphic 8" descr="Home outline">
            <a:extLst>
              <a:ext uri="{FF2B5EF4-FFF2-40B4-BE49-F238E27FC236}">
                <a16:creationId xmlns:a16="http://schemas.microsoft.com/office/drawing/2014/main" id="{F63CDE33-4ACD-39DE-62D3-CF536280A1D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22587" y="4720366"/>
            <a:ext cx="914400" cy="914400"/>
          </a:xfrm>
          <a:prstGeom prst="rect">
            <a:avLst/>
          </a:prstGeom>
        </p:spPr>
      </p:pic>
      <p:pic>
        <p:nvPicPr>
          <p:cNvPr id="10" name="Graphic 9" descr="Electric Tower outline">
            <a:extLst>
              <a:ext uri="{FF2B5EF4-FFF2-40B4-BE49-F238E27FC236}">
                <a16:creationId xmlns:a16="http://schemas.microsoft.com/office/drawing/2014/main" id="{EBA4B8DF-9293-20A9-8C03-BA806EB0479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94761" y="4211535"/>
            <a:ext cx="914400" cy="914400"/>
          </a:xfrm>
          <a:prstGeom prst="rect">
            <a:avLst/>
          </a:prstGeom>
        </p:spPr>
      </p:pic>
      <p:pic>
        <p:nvPicPr>
          <p:cNvPr id="11" name="Graphic 10" descr="Store outline">
            <a:extLst>
              <a:ext uri="{FF2B5EF4-FFF2-40B4-BE49-F238E27FC236}">
                <a16:creationId xmlns:a16="http://schemas.microsoft.com/office/drawing/2014/main" id="{1911DD4E-F9BB-266C-8F1C-56A2B3D9E19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497132" y="4511507"/>
            <a:ext cx="914400" cy="914400"/>
          </a:xfrm>
          <a:prstGeom prst="rect">
            <a:avLst/>
          </a:prstGeom>
        </p:spPr>
      </p:pic>
      <p:pic>
        <p:nvPicPr>
          <p:cNvPr id="12" name="Graphic 11" descr="Plugged Unplugged outline">
            <a:extLst>
              <a:ext uri="{FF2B5EF4-FFF2-40B4-BE49-F238E27FC236}">
                <a16:creationId xmlns:a16="http://schemas.microsoft.com/office/drawing/2014/main" id="{93E122E5-F8E0-DD5F-FCA5-3B2048A967B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10800000">
            <a:off x="9077701" y="4530962"/>
            <a:ext cx="914400" cy="914400"/>
          </a:xfrm>
          <a:prstGeom prst="rect">
            <a:avLst/>
          </a:prstGeom>
        </p:spPr>
      </p:pic>
      <p:cxnSp>
        <p:nvCxnSpPr>
          <p:cNvPr id="14" name="Straight Connector 13">
            <a:extLst>
              <a:ext uri="{FF2B5EF4-FFF2-40B4-BE49-F238E27FC236}">
                <a16:creationId xmlns:a16="http://schemas.microsoft.com/office/drawing/2014/main" id="{739DBFA9-C5C9-00A4-E97C-A2706E5B42C0}"/>
              </a:ext>
            </a:extLst>
          </p:cNvPr>
          <p:cNvCxnSpPr>
            <a:cxnSpLocks/>
            <a:endCxn id="10" idx="1"/>
          </p:cNvCxnSpPr>
          <p:nvPr/>
        </p:nvCxnSpPr>
        <p:spPr>
          <a:xfrm>
            <a:off x="3029595" y="4668735"/>
            <a:ext cx="1565166" cy="0"/>
          </a:xfrm>
          <a:prstGeom prst="line">
            <a:avLst/>
          </a:prstGeom>
          <a:ln w="19050">
            <a:solidFill>
              <a:srgbClr val="800080"/>
            </a:solidFill>
            <a:prstDash val="sysDash"/>
            <a:tailEnd type="triangle" w="lg" len="lg"/>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117EB704-DB71-A34C-3A80-95CA427D6F3F}"/>
              </a:ext>
            </a:extLst>
          </p:cNvPr>
          <p:cNvCxnSpPr>
            <a:cxnSpLocks/>
            <a:stCxn id="10" idx="3"/>
          </p:cNvCxnSpPr>
          <p:nvPr/>
        </p:nvCxnSpPr>
        <p:spPr>
          <a:xfrm>
            <a:off x="5509161" y="4668735"/>
            <a:ext cx="1605254" cy="0"/>
          </a:xfrm>
          <a:prstGeom prst="line">
            <a:avLst/>
          </a:prstGeom>
          <a:ln w="19050">
            <a:solidFill>
              <a:srgbClr val="800080"/>
            </a:solidFill>
            <a:prstDash val="sysDash"/>
            <a:headEnd type="triangle" w="lg" len="lg"/>
            <a:tailEnd type="triangle" w="lg" len="lg"/>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B690B748-40A4-8917-395D-559AD7D334AA}"/>
              </a:ext>
            </a:extLst>
          </p:cNvPr>
          <p:cNvCxnSpPr>
            <a:cxnSpLocks/>
          </p:cNvCxnSpPr>
          <p:nvPr/>
        </p:nvCxnSpPr>
        <p:spPr>
          <a:xfrm flipV="1">
            <a:off x="7799188" y="4657083"/>
            <a:ext cx="1259934" cy="11652"/>
          </a:xfrm>
          <a:prstGeom prst="line">
            <a:avLst/>
          </a:prstGeom>
          <a:ln w="19050">
            <a:solidFill>
              <a:srgbClr val="008080"/>
            </a:solidFill>
            <a:prstDash val="sysDash"/>
            <a:headEnd type="triangle" w="lg" len="lg"/>
            <a:tailEnd type="triangle" w="lg" len="lg"/>
          </a:ln>
        </p:spPr>
        <p:style>
          <a:lnRef idx="1">
            <a:schemeClr val="dk1"/>
          </a:lnRef>
          <a:fillRef idx="0">
            <a:schemeClr val="dk1"/>
          </a:fillRef>
          <a:effectRef idx="0">
            <a:schemeClr val="dk1"/>
          </a:effectRef>
          <a:fontRef idx="minor">
            <a:schemeClr val="tx1"/>
          </a:fontRef>
        </p:style>
      </p:cxnSp>
      <p:pic>
        <p:nvPicPr>
          <p:cNvPr id="23" name="Graphic 22" descr="Wind Turbines outline">
            <a:extLst>
              <a:ext uri="{FF2B5EF4-FFF2-40B4-BE49-F238E27FC236}">
                <a16:creationId xmlns:a16="http://schemas.microsoft.com/office/drawing/2014/main" id="{2FF6D77D-7CB6-F13D-E30D-69123211E56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995869" y="4149401"/>
            <a:ext cx="1038664" cy="1038668"/>
          </a:xfrm>
          <a:prstGeom prst="rect">
            <a:avLst/>
          </a:prstGeom>
        </p:spPr>
      </p:pic>
      <p:pic>
        <p:nvPicPr>
          <p:cNvPr id="26" name="Graphic 25" descr="Wind Turbines outline">
            <a:extLst>
              <a:ext uri="{FF2B5EF4-FFF2-40B4-BE49-F238E27FC236}">
                <a16:creationId xmlns:a16="http://schemas.microsoft.com/office/drawing/2014/main" id="{F6B8E19E-817D-08DA-A1D8-CBDE4B8BF6B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723701" y="3365102"/>
            <a:ext cx="684773" cy="684773"/>
          </a:xfrm>
          <a:prstGeom prst="rect">
            <a:avLst/>
          </a:prstGeom>
        </p:spPr>
      </p:pic>
      <p:pic>
        <p:nvPicPr>
          <p:cNvPr id="28" name="Graphic 27" descr="Electric car outline">
            <a:extLst>
              <a:ext uri="{FF2B5EF4-FFF2-40B4-BE49-F238E27FC236}">
                <a16:creationId xmlns:a16="http://schemas.microsoft.com/office/drawing/2014/main" id="{13E4ECF2-2D73-714B-7F13-4316C90E8EF9}"/>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618166" y="5203282"/>
            <a:ext cx="914400" cy="914400"/>
          </a:xfrm>
          <a:prstGeom prst="rect">
            <a:avLst/>
          </a:prstGeom>
        </p:spPr>
      </p:pic>
      <p:pic>
        <p:nvPicPr>
          <p:cNvPr id="30" name="Graphic 29" descr="Battery charging outline">
            <a:extLst>
              <a:ext uri="{FF2B5EF4-FFF2-40B4-BE49-F238E27FC236}">
                <a16:creationId xmlns:a16="http://schemas.microsoft.com/office/drawing/2014/main" id="{72B9384C-5FE8-5130-6855-B86026AF44B3}"/>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7327053" y="3285127"/>
            <a:ext cx="702841" cy="702841"/>
          </a:xfrm>
          <a:prstGeom prst="rect">
            <a:avLst/>
          </a:prstGeom>
        </p:spPr>
      </p:pic>
      <p:pic>
        <p:nvPicPr>
          <p:cNvPr id="33" name="Picture 32">
            <a:extLst>
              <a:ext uri="{FF2B5EF4-FFF2-40B4-BE49-F238E27FC236}">
                <a16:creationId xmlns:a16="http://schemas.microsoft.com/office/drawing/2014/main" id="{B1D62111-E7ED-8016-92BC-E1251EA838B9}"/>
              </a:ext>
            </a:extLst>
          </p:cNvPr>
          <p:cNvPicPr>
            <a:picLocks noChangeAspect="1"/>
          </p:cNvPicPr>
          <p:nvPr/>
        </p:nvPicPr>
        <p:blipFill>
          <a:blip r:embed="rId23"/>
          <a:stretch>
            <a:fillRect/>
          </a:stretch>
        </p:blipFill>
        <p:spPr>
          <a:xfrm>
            <a:off x="8138680" y="3617793"/>
            <a:ext cx="585021" cy="528314"/>
          </a:xfrm>
          <a:prstGeom prst="rect">
            <a:avLst/>
          </a:prstGeom>
        </p:spPr>
      </p:pic>
      <p:pic>
        <p:nvPicPr>
          <p:cNvPr id="36" name="Picture 35">
            <a:extLst>
              <a:ext uri="{FF2B5EF4-FFF2-40B4-BE49-F238E27FC236}">
                <a16:creationId xmlns:a16="http://schemas.microsoft.com/office/drawing/2014/main" id="{8B0F589B-EE49-E919-16C3-6E80DC1094D8}"/>
              </a:ext>
            </a:extLst>
          </p:cNvPr>
          <p:cNvPicPr>
            <a:picLocks noChangeAspect="1"/>
          </p:cNvPicPr>
          <p:nvPr/>
        </p:nvPicPr>
        <p:blipFill>
          <a:blip r:embed="rId24">
            <a:clrChange>
              <a:clrFrom>
                <a:srgbClr val="FFFFFF"/>
              </a:clrFrom>
              <a:clrTo>
                <a:srgbClr val="FFFFFF">
                  <a:alpha val="0"/>
                </a:srgbClr>
              </a:clrTo>
            </a:clrChange>
          </a:blip>
          <a:stretch>
            <a:fillRect/>
          </a:stretch>
        </p:blipFill>
        <p:spPr>
          <a:xfrm rot="18934784">
            <a:off x="9806489" y="4888879"/>
            <a:ext cx="502320" cy="159654"/>
          </a:xfrm>
          <a:prstGeom prst="rect">
            <a:avLst/>
          </a:prstGeom>
        </p:spPr>
      </p:pic>
      <p:pic>
        <p:nvPicPr>
          <p:cNvPr id="38" name="Picture 37">
            <a:extLst>
              <a:ext uri="{FF2B5EF4-FFF2-40B4-BE49-F238E27FC236}">
                <a16:creationId xmlns:a16="http://schemas.microsoft.com/office/drawing/2014/main" id="{3728D11B-2B72-4803-9B8C-11FF82945CE6}"/>
              </a:ext>
            </a:extLst>
          </p:cNvPr>
          <p:cNvPicPr>
            <a:picLocks noChangeAspect="1"/>
          </p:cNvPicPr>
          <p:nvPr/>
        </p:nvPicPr>
        <p:blipFill>
          <a:blip r:embed="rId25"/>
          <a:stretch>
            <a:fillRect/>
          </a:stretch>
        </p:blipFill>
        <p:spPr>
          <a:xfrm>
            <a:off x="10481691" y="5337207"/>
            <a:ext cx="334320" cy="242856"/>
          </a:xfrm>
          <a:prstGeom prst="rect">
            <a:avLst/>
          </a:prstGeom>
        </p:spPr>
      </p:pic>
      <p:cxnSp>
        <p:nvCxnSpPr>
          <p:cNvPr id="40" name="Straight Connector 39">
            <a:extLst>
              <a:ext uri="{FF2B5EF4-FFF2-40B4-BE49-F238E27FC236}">
                <a16:creationId xmlns:a16="http://schemas.microsoft.com/office/drawing/2014/main" id="{7A8453FD-0E9A-F536-1DA5-0A052F558976}"/>
              </a:ext>
            </a:extLst>
          </p:cNvPr>
          <p:cNvCxnSpPr>
            <a:cxnSpLocks/>
          </p:cNvCxnSpPr>
          <p:nvPr/>
        </p:nvCxnSpPr>
        <p:spPr>
          <a:xfrm flipV="1">
            <a:off x="7799188" y="4113310"/>
            <a:ext cx="1065246" cy="555425"/>
          </a:xfrm>
          <a:prstGeom prst="line">
            <a:avLst/>
          </a:prstGeom>
          <a:ln w="19050">
            <a:solidFill>
              <a:srgbClr val="008080"/>
            </a:solidFill>
            <a:prstDash val="sysDash"/>
            <a:headEnd type="triangle" w="lg" len="lg"/>
            <a:tailEnd type="triangle" w="lg" len="lg"/>
          </a:ln>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8B86002D-EE12-7A8D-1F6B-C194D4100884}"/>
              </a:ext>
            </a:extLst>
          </p:cNvPr>
          <p:cNvCxnSpPr>
            <a:cxnSpLocks/>
          </p:cNvCxnSpPr>
          <p:nvPr/>
        </p:nvCxnSpPr>
        <p:spPr>
          <a:xfrm flipH="1" flipV="1">
            <a:off x="7794385" y="3864321"/>
            <a:ext cx="17503" cy="791714"/>
          </a:xfrm>
          <a:prstGeom prst="line">
            <a:avLst/>
          </a:prstGeom>
          <a:ln w="19050">
            <a:solidFill>
              <a:srgbClr val="008080"/>
            </a:solidFill>
            <a:prstDash val="sysDash"/>
            <a:headEnd type="triangle" w="lg" len="lg"/>
            <a:tailEnd type="triangle" w="lg" len="lg"/>
          </a:ln>
        </p:spPr>
        <p:style>
          <a:lnRef idx="1">
            <a:schemeClr val="dk1"/>
          </a:lnRef>
          <a:fillRef idx="0">
            <a:schemeClr val="dk1"/>
          </a:fillRef>
          <a:effectRef idx="0">
            <a:schemeClr val="dk1"/>
          </a:effectRef>
          <a:fontRef idx="minor">
            <a:schemeClr val="tx1"/>
          </a:fontRef>
        </p:style>
      </p:cxnSp>
      <p:sp>
        <p:nvSpPr>
          <p:cNvPr id="53" name="TextBox 52">
            <a:extLst>
              <a:ext uri="{FF2B5EF4-FFF2-40B4-BE49-F238E27FC236}">
                <a16:creationId xmlns:a16="http://schemas.microsoft.com/office/drawing/2014/main" id="{A6191C43-816E-E8F0-7F46-B3B09AFCEC24}"/>
              </a:ext>
            </a:extLst>
          </p:cNvPr>
          <p:cNvSpPr txBox="1"/>
          <p:nvPr/>
        </p:nvSpPr>
        <p:spPr>
          <a:xfrm>
            <a:off x="9408474" y="3445878"/>
            <a:ext cx="1553511" cy="523220"/>
          </a:xfrm>
          <a:prstGeom prst="rect">
            <a:avLst/>
          </a:prstGeom>
          <a:noFill/>
        </p:spPr>
        <p:txBody>
          <a:bodyPr wrap="square" rtlCol="0">
            <a:spAutoFit/>
          </a:bodyPr>
          <a:lstStyle/>
          <a:p>
            <a:r>
              <a:rPr lang="en-GB" sz="1400" b="1" dirty="0">
                <a:solidFill>
                  <a:schemeClr val="bg1"/>
                </a:solidFill>
                <a:highlight>
                  <a:srgbClr val="008080"/>
                </a:highlight>
                <a:latin typeface="Roboto" panose="02000000000000000000" pitchFamily="2" charset="0"/>
                <a:ea typeface="Roboto" panose="02000000000000000000" pitchFamily="2" charset="0"/>
                <a:cs typeface="Roboto" panose="02000000000000000000" pitchFamily="2" charset="0"/>
              </a:rPr>
              <a:t>Distributed generation</a:t>
            </a:r>
          </a:p>
        </p:txBody>
      </p:sp>
      <p:sp>
        <p:nvSpPr>
          <p:cNvPr id="54" name="TextBox 53">
            <a:extLst>
              <a:ext uri="{FF2B5EF4-FFF2-40B4-BE49-F238E27FC236}">
                <a16:creationId xmlns:a16="http://schemas.microsoft.com/office/drawing/2014/main" id="{CED8D818-386D-E4ED-31DF-3750E127D030}"/>
              </a:ext>
            </a:extLst>
          </p:cNvPr>
          <p:cNvSpPr txBox="1"/>
          <p:nvPr/>
        </p:nvSpPr>
        <p:spPr>
          <a:xfrm>
            <a:off x="6093111" y="3481067"/>
            <a:ext cx="1476084" cy="523220"/>
          </a:xfrm>
          <a:prstGeom prst="rect">
            <a:avLst/>
          </a:prstGeom>
          <a:noFill/>
        </p:spPr>
        <p:txBody>
          <a:bodyPr wrap="square" rtlCol="0">
            <a:spAutoFit/>
          </a:bodyPr>
          <a:lstStyle/>
          <a:p>
            <a:pPr algn="ctr"/>
            <a:r>
              <a:rPr lang="en-GB" sz="1400" b="1" dirty="0">
                <a:solidFill>
                  <a:schemeClr val="bg1"/>
                </a:solidFill>
                <a:highlight>
                  <a:srgbClr val="008080"/>
                </a:highlight>
                <a:latin typeface="Roboto" panose="02000000000000000000" pitchFamily="2" charset="0"/>
                <a:ea typeface="Roboto" panose="02000000000000000000" pitchFamily="2" charset="0"/>
                <a:cs typeface="Roboto" panose="02000000000000000000" pitchFamily="2" charset="0"/>
              </a:rPr>
              <a:t>Electricity storage</a:t>
            </a:r>
          </a:p>
        </p:txBody>
      </p:sp>
      <p:sp>
        <p:nvSpPr>
          <p:cNvPr id="55" name="TextBox 54">
            <a:extLst>
              <a:ext uri="{FF2B5EF4-FFF2-40B4-BE49-F238E27FC236}">
                <a16:creationId xmlns:a16="http://schemas.microsoft.com/office/drawing/2014/main" id="{472634F4-3049-76CB-0F8A-81CFDAD96F7D}"/>
              </a:ext>
            </a:extLst>
          </p:cNvPr>
          <p:cNvSpPr txBox="1"/>
          <p:nvPr/>
        </p:nvSpPr>
        <p:spPr>
          <a:xfrm>
            <a:off x="9359416" y="4272375"/>
            <a:ext cx="1476084" cy="523220"/>
          </a:xfrm>
          <a:prstGeom prst="rect">
            <a:avLst/>
          </a:prstGeom>
          <a:noFill/>
        </p:spPr>
        <p:txBody>
          <a:bodyPr wrap="square" rtlCol="0">
            <a:spAutoFit/>
          </a:bodyPr>
          <a:lstStyle/>
          <a:p>
            <a:pPr algn="ctr"/>
            <a:r>
              <a:rPr lang="en-GB" sz="1400" b="1" dirty="0">
                <a:solidFill>
                  <a:schemeClr val="bg1"/>
                </a:solidFill>
                <a:highlight>
                  <a:srgbClr val="008080"/>
                </a:highlight>
                <a:latin typeface="Roboto" panose="02000000000000000000" pitchFamily="2" charset="0"/>
                <a:ea typeface="Roboto" panose="02000000000000000000" pitchFamily="2" charset="0"/>
                <a:cs typeface="Roboto" panose="02000000000000000000" pitchFamily="2" charset="0"/>
              </a:rPr>
              <a:t>Consumer generation</a:t>
            </a:r>
          </a:p>
        </p:txBody>
      </p:sp>
      <p:sp>
        <p:nvSpPr>
          <p:cNvPr id="57" name="TextBox 56">
            <a:extLst>
              <a:ext uri="{FF2B5EF4-FFF2-40B4-BE49-F238E27FC236}">
                <a16:creationId xmlns:a16="http://schemas.microsoft.com/office/drawing/2014/main" id="{3A61E220-FD0B-477A-7C62-D7E14B51651A}"/>
              </a:ext>
            </a:extLst>
          </p:cNvPr>
          <p:cNvSpPr txBox="1"/>
          <p:nvPr/>
        </p:nvSpPr>
        <p:spPr>
          <a:xfrm>
            <a:off x="10774590" y="5357101"/>
            <a:ext cx="1339904" cy="954107"/>
          </a:xfrm>
          <a:prstGeom prst="rect">
            <a:avLst/>
          </a:prstGeom>
          <a:noFill/>
        </p:spPr>
        <p:txBody>
          <a:bodyPr wrap="square" rtlCol="0">
            <a:spAutoFit/>
          </a:bodyPr>
          <a:lstStyle/>
          <a:p>
            <a:r>
              <a:rPr lang="en-GB" sz="1400" b="1" dirty="0">
                <a:solidFill>
                  <a:schemeClr val="bg1"/>
                </a:solidFill>
                <a:highlight>
                  <a:srgbClr val="008080"/>
                </a:highlight>
                <a:latin typeface="Roboto" panose="02000000000000000000" pitchFamily="2" charset="0"/>
                <a:ea typeface="Roboto" panose="02000000000000000000" pitchFamily="2" charset="0"/>
                <a:cs typeface="Roboto" panose="02000000000000000000" pitchFamily="2" charset="0"/>
              </a:rPr>
              <a:t>Electric vehicle charging &amp; heat pumps</a:t>
            </a:r>
          </a:p>
        </p:txBody>
      </p:sp>
      <p:pic>
        <p:nvPicPr>
          <p:cNvPr id="62" name="Graphic 61" descr="Speedometer Low with solid fill">
            <a:extLst>
              <a:ext uri="{FF2B5EF4-FFF2-40B4-BE49-F238E27FC236}">
                <a16:creationId xmlns:a16="http://schemas.microsoft.com/office/drawing/2014/main" id="{4FF98BA8-749D-4010-684D-147DCB460E22}"/>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4764275" y="2460068"/>
            <a:ext cx="612283" cy="612283"/>
          </a:xfrm>
          <a:prstGeom prst="rect">
            <a:avLst/>
          </a:prstGeom>
        </p:spPr>
      </p:pic>
      <p:pic>
        <p:nvPicPr>
          <p:cNvPr id="64" name="Graphic 63" descr="Speedometer Low with solid fill">
            <a:extLst>
              <a:ext uri="{FF2B5EF4-FFF2-40B4-BE49-F238E27FC236}">
                <a16:creationId xmlns:a16="http://schemas.microsoft.com/office/drawing/2014/main" id="{848BF6A6-40F0-605B-8050-B6CD6982683D}"/>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3441956" y="5305627"/>
            <a:ext cx="612283" cy="612283"/>
          </a:xfrm>
          <a:prstGeom prst="rect">
            <a:avLst/>
          </a:prstGeom>
        </p:spPr>
      </p:pic>
      <p:pic>
        <p:nvPicPr>
          <p:cNvPr id="65" name="Graphic 64" descr="Speedometer Low with solid fill">
            <a:extLst>
              <a:ext uri="{FF2B5EF4-FFF2-40B4-BE49-F238E27FC236}">
                <a16:creationId xmlns:a16="http://schemas.microsoft.com/office/drawing/2014/main" id="{F108FEC4-9767-190F-6070-0FD3D9EA162B}"/>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6463229" y="5310266"/>
            <a:ext cx="612283" cy="612283"/>
          </a:xfrm>
          <a:prstGeom prst="rect">
            <a:avLst/>
          </a:prstGeom>
        </p:spPr>
      </p:pic>
      <p:sp>
        <p:nvSpPr>
          <p:cNvPr id="68" name="TextBox 67">
            <a:extLst>
              <a:ext uri="{FF2B5EF4-FFF2-40B4-BE49-F238E27FC236}">
                <a16:creationId xmlns:a16="http://schemas.microsoft.com/office/drawing/2014/main" id="{5F9FA0B9-B9C7-808C-BC58-7F68E2F155CB}"/>
              </a:ext>
            </a:extLst>
          </p:cNvPr>
          <p:cNvSpPr txBox="1"/>
          <p:nvPr/>
        </p:nvSpPr>
        <p:spPr>
          <a:xfrm>
            <a:off x="5355396" y="2515889"/>
            <a:ext cx="2248681" cy="523220"/>
          </a:xfrm>
          <a:prstGeom prst="rect">
            <a:avLst/>
          </a:prstGeom>
          <a:noFill/>
        </p:spPr>
        <p:txBody>
          <a:bodyPr wrap="square" rtlCol="0">
            <a:spAutoFit/>
          </a:bodyPr>
          <a:lstStyle/>
          <a:p>
            <a:r>
              <a:rPr lang="en-GB" sz="1400" b="1" dirty="0">
                <a:solidFill>
                  <a:srgbClr val="800080"/>
                </a:solidFill>
                <a:latin typeface="Roboto" panose="02000000000000000000" pitchFamily="2" charset="0"/>
                <a:ea typeface="Roboto" panose="02000000000000000000" pitchFamily="2" charset="0"/>
                <a:cs typeface="Roboto" panose="02000000000000000000" pitchFamily="2" charset="0"/>
              </a:rPr>
              <a:t>Balancing: </a:t>
            </a:r>
          </a:p>
          <a:p>
            <a:r>
              <a:rPr lang="en-GB" sz="1400" dirty="0">
                <a:solidFill>
                  <a:srgbClr val="800080"/>
                </a:solidFill>
                <a:latin typeface="Roboto" panose="02000000000000000000" pitchFamily="2" charset="0"/>
                <a:ea typeface="Roboto" panose="02000000000000000000" pitchFamily="2" charset="0"/>
                <a:cs typeface="Roboto" panose="02000000000000000000" pitchFamily="2" charset="0"/>
              </a:rPr>
              <a:t>Energy System Operator</a:t>
            </a:r>
          </a:p>
        </p:txBody>
      </p:sp>
      <p:sp>
        <p:nvSpPr>
          <p:cNvPr id="70" name="TextBox 69">
            <a:extLst>
              <a:ext uri="{FF2B5EF4-FFF2-40B4-BE49-F238E27FC236}">
                <a16:creationId xmlns:a16="http://schemas.microsoft.com/office/drawing/2014/main" id="{EFA3152A-ABF8-2FE5-8D5F-CCBE46D05087}"/>
              </a:ext>
            </a:extLst>
          </p:cNvPr>
          <p:cNvSpPr txBox="1"/>
          <p:nvPr/>
        </p:nvSpPr>
        <p:spPr>
          <a:xfrm>
            <a:off x="4010127" y="5357101"/>
            <a:ext cx="2248681" cy="523220"/>
          </a:xfrm>
          <a:prstGeom prst="rect">
            <a:avLst/>
          </a:prstGeom>
          <a:noFill/>
        </p:spPr>
        <p:txBody>
          <a:bodyPr wrap="square" rtlCol="0">
            <a:spAutoFit/>
          </a:bodyPr>
          <a:lstStyle/>
          <a:p>
            <a:r>
              <a:rPr lang="en-GB" sz="1400" b="1" dirty="0">
                <a:solidFill>
                  <a:srgbClr val="800080"/>
                </a:solidFill>
                <a:latin typeface="Roboto" panose="02000000000000000000" pitchFamily="2" charset="0"/>
                <a:ea typeface="Roboto" panose="02000000000000000000" pitchFamily="2" charset="0"/>
                <a:cs typeface="Roboto" panose="02000000000000000000" pitchFamily="2" charset="0"/>
              </a:rPr>
              <a:t>Balancing: </a:t>
            </a:r>
          </a:p>
          <a:p>
            <a:r>
              <a:rPr lang="en-GB" sz="1400" dirty="0">
                <a:solidFill>
                  <a:srgbClr val="800080"/>
                </a:solidFill>
                <a:latin typeface="Roboto" panose="02000000000000000000" pitchFamily="2" charset="0"/>
                <a:ea typeface="Roboto" panose="02000000000000000000" pitchFamily="2" charset="0"/>
                <a:cs typeface="Roboto" panose="02000000000000000000" pitchFamily="2" charset="0"/>
              </a:rPr>
              <a:t>Future System Operator</a:t>
            </a:r>
          </a:p>
        </p:txBody>
      </p:sp>
      <p:sp>
        <p:nvSpPr>
          <p:cNvPr id="71" name="TextBox 70">
            <a:extLst>
              <a:ext uri="{FF2B5EF4-FFF2-40B4-BE49-F238E27FC236}">
                <a16:creationId xmlns:a16="http://schemas.microsoft.com/office/drawing/2014/main" id="{F51A910F-47D4-6512-F36C-D6DE8129BF38}"/>
              </a:ext>
            </a:extLst>
          </p:cNvPr>
          <p:cNvSpPr txBox="1"/>
          <p:nvPr/>
        </p:nvSpPr>
        <p:spPr>
          <a:xfrm>
            <a:off x="6990910" y="5398045"/>
            <a:ext cx="2748472" cy="523220"/>
          </a:xfrm>
          <a:prstGeom prst="rect">
            <a:avLst/>
          </a:prstGeom>
          <a:noFill/>
        </p:spPr>
        <p:txBody>
          <a:bodyPr wrap="square" rtlCol="0">
            <a:spAutoFit/>
          </a:bodyPr>
          <a:lstStyle/>
          <a:p>
            <a:r>
              <a:rPr lang="en-GB" sz="1400" b="1" dirty="0">
                <a:solidFill>
                  <a:srgbClr val="008080"/>
                </a:solidFill>
                <a:latin typeface="Roboto" panose="02000000000000000000" pitchFamily="2" charset="0"/>
                <a:ea typeface="Roboto" panose="02000000000000000000" pitchFamily="2" charset="0"/>
                <a:cs typeface="Roboto" panose="02000000000000000000" pitchFamily="2" charset="0"/>
              </a:rPr>
              <a:t>Balancing: </a:t>
            </a:r>
          </a:p>
          <a:p>
            <a:r>
              <a:rPr lang="en-GB" sz="1400" dirty="0">
                <a:solidFill>
                  <a:srgbClr val="008080"/>
                </a:solidFill>
                <a:latin typeface="Roboto" panose="02000000000000000000" pitchFamily="2" charset="0"/>
                <a:ea typeface="Roboto" panose="02000000000000000000" pitchFamily="2" charset="0"/>
                <a:cs typeface="Roboto" panose="02000000000000000000" pitchFamily="2" charset="0"/>
              </a:rPr>
              <a:t>Distribution Systems Operators</a:t>
            </a:r>
          </a:p>
        </p:txBody>
      </p:sp>
      <p:sp>
        <p:nvSpPr>
          <p:cNvPr id="72" name="Rectangle 71">
            <a:extLst>
              <a:ext uri="{FF2B5EF4-FFF2-40B4-BE49-F238E27FC236}">
                <a16:creationId xmlns:a16="http://schemas.microsoft.com/office/drawing/2014/main" id="{DF9034F3-256C-CF26-3E98-BC522D76B982}"/>
              </a:ext>
            </a:extLst>
          </p:cNvPr>
          <p:cNvSpPr/>
          <p:nvPr/>
        </p:nvSpPr>
        <p:spPr>
          <a:xfrm>
            <a:off x="0" y="6459369"/>
            <a:ext cx="12192000" cy="404761"/>
          </a:xfrm>
          <a:prstGeom prst="rect">
            <a:avLst/>
          </a:prstGeom>
          <a:solidFill>
            <a:srgbClr val="008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051" name="Group 1050">
            <a:extLst>
              <a:ext uri="{FF2B5EF4-FFF2-40B4-BE49-F238E27FC236}">
                <a16:creationId xmlns:a16="http://schemas.microsoft.com/office/drawing/2014/main" id="{C339F3D8-DB3E-C6D8-70E3-618B93686465}"/>
              </a:ext>
            </a:extLst>
          </p:cNvPr>
          <p:cNvGrpSpPr/>
          <p:nvPr/>
        </p:nvGrpSpPr>
        <p:grpSpPr>
          <a:xfrm>
            <a:off x="7294157" y="1536458"/>
            <a:ext cx="637818" cy="682188"/>
            <a:chOff x="572587" y="3365168"/>
            <a:chExt cx="637818" cy="682188"/>
          </a:xfrm>
        </p:grpSpPr>
        <p:sp>
          <p:nvSpPr>
            <p:cNvPr id="1052" name="Rectangle: Top Corners Rounded 1051">
              <a:extLst>
                <a:ext uri="{FF2B5EF4-FFF2-40B4-BE49-F238E27FC236}">
                  <a16:creationId xmlns:a16="http://schemas.microsoft.com/office/drawing/2014/main" id="{4776870D-33DA-51F2-B63E-EE747E7B8D62}"/>
                </a:ext>
              </a:extLst>
            </p:cNvPr>
            <p:cNvSpPr/>
            <p:nvPr/>
          </p:nvSpPr>
          <p:spPr>
            <a:xfrm>
              <a:off x="572587" y="3626051"/>
              <a:ext cx="444088" cy="421305"/>
            </a:xfrm>
            <a:prstGeom prst="round2SameRect">
              <a:avLst/>
            </a:prstGeom>
            <a:no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53" name="Rectangle: Top Corners Rounded 1052">
              <a:extLst>
                <a:ext uri="{FF2B5EF4-FFF2-40B4-BE49-F238E27FC236}">
                  <a16:creationId xmlns:a16="http://schemas.microsoft.com/office/drawing/2014/main" id="{945BE2D2-47B8-9213-EDF2-08C5D147B2E5}"/>
                </a:ext>
              </a:extLst>
            </p:cNvPr>
            <p:cNvSpPr/>
            <p:nvPr/>
          </p:nvSpPr>
          <p:spPr>
            <a:xfrm>
              <a:off x="621028" y="3776405"/>
              <a:ext cx="96714" cy="190828"/>
            </a:xfrm>
            <a:prstGeom prst="round2SameRect">
              <a:avLst>
                <a:gd name="adj1" fmla="val 41288"/>
                <a:gd name="adj2" fmla="val 0"/>
              </a:avLst>
            </a:prstGeom>
            <a:no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54" name="Rectangle: Top Corners Rounded 1053">
              <a:extLst>
                <a:ext uri="{FF2B5EF4-FFF2-40B4-BE49-F238E27FC236}">
                  <a16:creationId xmlns:a16="http://schemas.microsoft.com/office/drawing/2014/main" id="{1DCC8B64-2235-5B07-D594-933E5267ECFF}"/>
                </a:ext>
              </a:extLst>
            </p:cNvPr>
            <p:cNvSpPr/>
            <p:nvPr/>
          </p:nvSpPr>
          <p:spPr>
            <a:xfrm>
              <a:off x="749562" y="3776405"/>
              <a:ext cx="96714" cy="190828"/>
            </a:xfrm>
            <a:prstGeom prst="round2SameRect">
              <a:avLst>
                <a:gd name="adj1" fmla="val 41288"/>
                <a:gd name="adj2" fmla="val 0"/>
              </a:avLst>
            </a:prstGeom>
            <a:no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55" name="Rectangle: Top Corners Rounded 1054">
              <a:extLst>
                <a:ext uri="{FF2B5EF4-FFF2-40B4-BE49-F238E27FC236}">
                  <a16:creationId xmlns:a16="http://schemas.microsoft.com/office/drawing/2014/main" id="{D88E3ADD-2AC6-54A3-8304-4C51E2C2FEDF}"/>
                </a:ext>
              </a:extLst>
            </p:cNvPr>
            <p:cNvSpPr/>
            <p:nvPr/>
          </p:nvSpPr>
          <p:spPr>
            <a:xfrm>
              <a:off x="878096" y="3776405"/>
              <a:ext cx="96714" cy="190828"/>
            </a:xfrm>
            <a:prstGeom prst="round2SameRect">
              <a:avLst>
                <a:gd name="adj1" fmla="val 41288"/>
                <a:gd name="adj2" fmla="val 0"/>
              </a:avLst>
            </a:prstGeom>
            <a:no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56" name="Rectangle 1055">
              <a:extLst>
                <a:ext uri="{FF2B5EF4-FFF2-40B4-BE49-F238E27FC236}">
                  <a16:creationId xmlns:a16="http://schemas.microsoft.com/office/drawing/2014/main" id="{1B100827-0330-EEF5-9F8D-D73A5410AB15}"/>
                </a:ext>
              </a:extLst>
            </p:cNvPr>
            <p:cNvSpPr/>
            <p:nvPr/>
          </p:nvSpPr>
          <p:spPr>
            <a:xfrm>
              <a:off x="618700" y="3922058"/>
              <a:ext cx="96714" cy="45719"/>
            </a:xfrm>
            <a:prstGeom prst="rect">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57" name="Rectangle 1056">
              <a:extLst>
                <a:ext uri="{FF2B5EF4-FFF2-40B4-BE49-F238E27FC236}">
                  <a16:creationId xmlns:a16="http://schemas.microsoft.com/office/drawing/2014/main" id="{070D5A8B-B10C-DA36-08FC-9DFDA4DB620E}"/>
                </a:ext>
              </a:extLst>
            </p:cNvPr>
            <p:cNvSpPr/>
            <p:nvPr/>
          </p:nvSpPr>
          <p:spPr>
            <a:xfrm>
              <a:off x="749805" y="3922058"/>
              <a:ext cx="96714" cy="45719"/>
            </a:xfrm>
            <a:prstGeom prst="rect">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58" name="Rectangle 1057">
              <a:extLst>
                <a:ext uri="{FF2B5EF4-FFF2-40B4-BE49-F238E27FC236}">
                  <a16:creationId xmlns:a16="http://schemas.microsoft.com/office/drawing/2014/main" id="{0833F84B-732E-BEFB-7EBA-3CF028A2B88D}"/>
                </a:ext>
              </a:extLst>
            </p:cNvPr>
            <p:cNvSpPr/>
            <p:nvPr/>
          </p:nvSpPr>
          <p:spPr>
            <a:xfrm>
              <a:off x="876146" y="3922058"/>
              <a:ext cx="96714" cy="45719"/>
            </a:xfrm>
            <a:prstGeom prst="rect">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059" name="Straight Connector 1058">
              <a:extLst>
                <a:ext uri="{FF2B5EF4-FFF2-40B4-BE49-F238E27FC236}">
                  <a16:creationId xmlns:a16="http://schemas.microsoft.com/office/drawing/2014/main" id="{0F6291BC-5485-9648-4C03-F0B8E2F8A864}"/>
                </a:ext>
              </a:extLst>
            </p:cNvPr>
            <p:cNvCxnSpPr/>
            <p:nvPr/>
          </p:nvCxnSpPr>
          <p:spPr>
            <a:xfrm>
              <a:off x="572587" y="3978349"/>
              <a:ext cx="444088"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060" name="Straight Connector 1059">
              <a:extLst>
                <a:ext uri="{FF2B5EF4-FFF2-40B4-BE49-F238E27FC236}">
                  <a16:creationId xmlns:a16="http://schemas.microsoft.com/office/drawing/2014/main" id="{4F655A3D-E5C4-B1DE-EB43-FF3D48649A88}"/>
                </a:ext>
              </a:extLst>
            </p:cNvPr>
            <p:cNvCxnSpPr>
              <a:cxnSpLocks/>
            </p:cNvCxnSpPr>
            <p:nvPr/>
          </p:nvCxnSpPr>
          <p:spPr>
            <a:xfrm>
              <a:off x="585287" y="3660849"/>
              <a:ext cx="418013"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061" name="Straight Connector 1060">
              <a:extLst>
                <a:ext uri="{FF2B5EF4-FFF2-40B4-BE49-F238E27FC236}">
                  <a16:creationId xmlns:a16="http://schemas.microsoft.com/office/drawing/2014/main" id="{40FAF7E7-1E13-F7CD-8592-712C5A01128C}"/>
                </a:ext>
              </a:extLst>
            </p:cNvPr>
            <p:cNvCxnSpPr>
              <a:cxnSpLocks/>
            </p:cNvCxnSpPr>
            <p:nvPr/>
          </p:nvCxnSpPr>
          <p:spPr>
            <a:xfrm>
              <a:off x="673409" y="3660849"/>
              <a:ext cx="0" cy="114128"/>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062" name="Straight Connector 1061">
              <a:extLst>
                <a:ext uri="{FF2B5EF4-FFF2-40B4-BE49-F238E27FC236}">
                  <a16:creationId xmlns:a16="http://schemas.microsoft.com/office/drawing/2014/main" id="{F788A046-9281-DD2B-7C2C-5212E7CED36E}"/>
                </a:ext>
              </a:extLst>
            </p:cNvPr>
            <p:cNvCxnSpPr>
              <a:cxnSpLocks/>
            </p:cNvCxnSpPr>
            <p:nvPr/>
          </p:nvCxnSpPr>
          <p:spPr>
            <a:xfrm>
              <a:off x="797777" y="3657662"/>
              <a:ext cx="0" cy="114128"/>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063" name="Straight Connector 1062">
              <a:extLst>
                <a:ext uri="{FF2B5EF4-FFF2-40B4-BE49-F238E27FC236}">
                  <a16:creationId xmlns:a16="http://schemas.microsoft.com/office/drawing/2014/main" id="{C4168C11-1671-3B1C-9765-15FFEAC91733}"/>
                </a:ext>
              </a:extLst>
            </p:cNvPr>
            <p:cNvCxnSpPr>
              <a:cxnSpLocks/>
            </p:cNvCxnSpPr>
            <p:nvPr/>
          </p:nvCxnSpPr>
          <p:spPr>
            <a:xfrm>
              <a:off x="927679" y="3657662"/>
              <a:ext cx="0" cy="114128"/>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064" name="Straight Connector 1063">
              <a:extLst>
                <a:ext uri="{FF2B5EF4-FFF2-40B4-BE49-F238E27FC236}">
                  <a16:creationId xmlns:a16="http://schemas.microsoft.com/office/drawing/2014/main" id="{4B903236-A4B9-7F63-FD33-6111C560FCAC}"/>
                </a:ext>
              </a:extLst>
            </p:cNvPr>
            <p:cNvCxnSpPr>
              <a:cxnSpLocks/>
            </p:cNvCxnSpPr>
            <p:nvPr/>
          </p:nvCxnSpPr>
          <p:spPr>
            <a:xfrm>
              <a:off x="671821" y="3365168"/>
              <a:ext cx="0" cy="114128"/>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065" name="Straight Connector 1064">
              <a:extLst>
                <a:ext uri="{FF2B5EF4-FFF2-40B4-BE49-F238E27FC236}">
                  <a16:creationId xmlns:a16="http://schemas.microsoft.com/office/drawing/2014/main" id="{CD73A8DD-1895-84A6-188E-AB5073ACC864}"/>
                </a:ext>
              </a:extLst>
            </p:cNvPr>
            <p:cNvCxnSpPr>
              <a:cxnSpLocks/>
            </p:cNvCxnSpPr>
            <p:nvPr/>
          </p:nvCxnSpPr>
          <p:spPr>
            <a:xfrm>
              <a:off x="799364" y="3365168"/>
              <a:ext cx="0" cy="114128"/>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066" name="Straight Connector 1065">
              <a:extLst>
                <a:ext uri="{FF2B5EF4-FFF2-40B4-BE49-F238E27FC236}">
                  <a16:creationId xmlns:a16="http://schemas.microsoft.com/office/drawing/2014/main" id="{9C2091AB-ED87-FF7F-9B19-C67AF87EDB83}"/>
                </a:ext>
              </a:extLst>
            </p:cNvPr>
            <p:cNvCxnSpPr>
              <a:cxnSpLocks/>
            </p:cNvCxnSpPr>
            <p:nvPr/>
          </p:nvCxnSpPr>
          <p:spPr>
            <a:xfrm>
              <a:off x="923733" y="3365168"/>
              <a:ext cx="0" cy="114128"/>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sp>
          <p:nvSpPr>
            <p:cNvPr id="1067" name="Rectangle: Rounded Corners 1066">
              <a:extLst>
                <a:ext uri="{FF2B5EF4-FFF2-40B4-BE49-F238E27FC236}">
                  <a16:creationId xmlns:a16="http://schemas.microsoft.com/office/drawing/2014/main" id="{8AEE97E1-E781-4B0B-EAA7-3867C963233F}"/>
                </a:ext>
              </a:extLst>
            </p:cNvPr>
            <p:cNvSpPr/>
            <p:nvPr/>
          </p:nvSpPr>
          <p:spPr>
            <a:xfrm>
              <a:off x="630237" y="3432175"/>
              <a:ext cx="83582" cy="128045"/>
            </a:xfrm>
            <a:prstGeom prst="roundRect">
              <a:avLst>
                <a:gd name="adj" fmla="val 33761"/>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68" name="Rectangle: Rounded Corners 1067">
              <a:extLst>
                <a:ext uri="{FF2B5EF4-FFF2-40B4-BE49-F238E27FC236}">
                  <a16:creationId xmlns:a16="http://schemas.microsoft.com/office/drawing/2014/main" id="{0AC4C0EB-2E17-2FF7-1D28-494F70AA09BC}"/>
                </a:ext>
              </a:extLst>
            </p:cNvPr>
            <p:cNvSpPr/>
            <p:nvPr/>
          </p:nvSpPr>
          <p:spPr>
            <a:xfrm>
              <a:off x="757067" y="3431196"/>
              <a:ext cx="83582" cy="128045"/>
            </a:xfrm>
            <a:prstGeom prst="roundRect">
              <a:avLst>
                <a:gd name="adj" fmla="val 33761"/>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69" name="Rectangle: Rounded Corners 1068">
              <a:extLst>
                <a:ext uri="{FF2B5EF4-FFF2-40B4-BE49-F238E27FC236}">
                  <a16:creationId xmlns:a16="http://schemas.microsoft.com/office/drawing/2014/main" id="{63961749-5D9C-29CA-4276-B19A4BA61559}"/>
                </a:ext>
              </a:extLst>
            </p:cNvPr>
            <p:cNvSpPr/>
            <p:nvPr/>
          </p:nvSpPr>
          <p:spPr>
            <a:xfrm>
              <a:off x="883897" y="3427042"/>
              <a:ext cx="83582" cy="128045"/>
            </a:xfrm>
            <a:prstGeom prst="roundRect">
              <a:avLst>
                <a:gd name="adj" fmla="val 33761"/>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70" name="Left Bracket 1069">
              <a:extLst>
                <a:ext uri="{FF2B5EF4-FFF2-40B4-BE49-F238E27FC236}">
                  <a16:creationId xmlns:a16="http://schemas.microsoft.com/office/drawing/2014/main" id="{A03A2E5B-3085-5205-0E8C-ADF5B649452F}"/>
                </a:ext>
              </a:extLst>
            </p:cNvPr>
            <p:cNvSpPr/>
            <p:nvPr/>
          </p:nvSpPr>
          <p:spPr>
            <a:xfrm rot="5400000">
              <a:off x="648114" y="3577223"/>
              <a:ext cx="45719" cy="45719"/>
            </a:xfrm>
            <a:prstGeom prst="leftBracket">
              <a:avLst/>
            </a:prstGeom>
            <a:ln w="28575">
              <a:solidFill>
                <a:srgbClr val="0080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071" name="Left Bracket 1070">
              <a:extLst>
                <a:ext uri="{FF2B5EF4-FFF2-40B4-BE49-F238E27FC236}">
                  <a16:creationId xmlns:a16="http://schemas.microsoft.com/office/drawing/2014/main" id="{70A3D3AF-765D-53F2-78A3-F4EE0E909E80}"/>
                </a:ext>
              </a:extLst>
            </p:cNvPr>
            <p:cNvSpPr/>
            <p:nvPr/>
          </p:nvSpPr>
          <p:spPr>
            <a:xfrm rot="5400000">
              <a:off x="777088" y="3576956"/>
              <a:ext cx="45719" cy="45719"/>
            </a:xfrm>
            <a:prstGeom prst="leftBracket">
              <a:avLst/>
            </a:prstGeom>
            <a:ln w="28575">
              <a:solidFill>
                <a:srgbClr val="0080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072" name="Left Bracket 1071">
              <a:extLst>
                <a:ext uri="{FF2B5EF4-FFF2-40B4-BE49-F238E27FC236}">
                  <a16:creationId xmlns:a16="http://schemas.microsoft.com/office/drawing/2014/main" id="{66B80D71-5E16-2958-3292-6433E60CCBD2}"/>
                </a:ext>
              </a:extLst>
            </p:cNvPr>
            <p:cNvSpPr/>
            <p:nvPr/>
          </p:nvSpPr>
          <p:spPr>
            <a:xfrm rot="5400000">
              <a:off x="898982" y="3573341"/>
              <a:ext cx="45719" cy="45719"/>
            </a:xfrm>
            <a:prstGeom prst="leftBracket">
              <a:avLst/>
            </a:prstGeom>
            <a:ln w="28575">
              <a:solidFill>
                <a:srgbClr val="0080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073" name="Rectangle: Top Corners Rounded 1072">
              <a:extLst>
                <a:ext uri="{FF2B5EF4-FFF2-40B4-BE49-F238E27FC236}">
                  <a16:creationId xmlns:a16="http://schemas.microsoft.com/office/drawing/2014/main" id="{4C089AF4-62E0-1D91-F6BA-DF2F491338BC}"/>
                </a:ext>
              </a:extLst>
            </p:cNvPr>
            <p:cNvSpPr/>
            <p:nvPr/>
          </p:nvSpPr>
          <p:spPr>
            <a:xfrm>
              <a:off x="1092572" y="3775866"/>
              <a:ext cx="117833" cy="271487"/>
            </a:xfrm>
            <a:prstGeom prst="round2SameRect">
              <a:avLst>
                <a:gd name="adj1" fmla="val 41288"/>
                <a:gd name="adj2" fmla="val 0"/>
              </a:avLst>
            </a:prstGeom>
            <a:no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74" name="Hexagon 1073">
              <a:extLst>
                <a:ext uri="{FF2B5EF4-FFF2-40B4-BE49-F238E27FC236}">
                  <a16:creationId xmlns:a16="http://schemas.microsoft.com/office/drawing/2014/main" id="{FFB3B75B-6D30-FED3-5C86-FEEE26885CDC}"/>
                </a:ext>
              </a:extLst>
            </p:cNvPr>
            <p:cNvSpPr/>
            <p:nvPr/>
          </p:nvSpPr>
          <p:spPr>
            <a:xfrm>
              <a:off x="887028" y="3365168"/>
              <a:ext cx="77273" cy="63832"/>
            </a:xfrm>
            <a:prstGeom prst="hexagon">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75" name="Hexagon 1074">
              <a:extLst>
                <a:ext uri="{FF2B5EF4-FFF2-40B4-BE49-F238E27FC236}">
                  <a16:creationId xmlns:a16="http://schemas.microsoft.com/office/drawing/2014/main" id="{7F932558-AF0C-122D-9CC5-A60360FCCEC8}"/>
                </a:ext>
              </a:extLst>
            </p:cNvPr>
            <p:cNvSpPr/>
            <p:nvPr/>
          </p:nvSpPr>
          <p:spPr>
            <a:xfrm>
              <a:off x="1112992" y="3365652"/>
              <a:ext cx="77273" cy="63832"/>
            </a:xfrm>
            <a:prstGeom prst="hexagon">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076" name="Straight Connector 1075">
              <a:extLst>
                <a:ext uri="{FF2B5EF4-FFF2-40B4-BE49-F238E27FC236}">
                  <a16:creationId xmlns:a16="http://schemas.microsoft.com/office/drawing/2014/main" id="{267695AE-4FCE-4A1C-65EE-B5E65D5B4FD4}"/>
                </a:ext>
              </a:extLst>
            </p:cNvPr>
            <p:cNvCxnSpPr>
              <a:cxnSpLocks/>
            </p:cNvCxnSpPr>
            <p:nvPr/>
          </p:nvCxnSpPr>
          <p:spPr>
            <a:xfrm>
              <a:off x="964301" y="3398673"/>
              <a:ext cx="148691" cy="484"/>
            </a:xfrm>
            <a:prstGeom prst="line">
              <a:avLst/>
            </a:prstGeom>
            <a:ln w="38100">
              <a:solidFill>
                <a:srgbClr val="008080"/>
              </a:solidFill>
            </a:ln>
          </p:spPr>
          <p:style>
            <a:lnRef idx="1">
              <a:schemeClr val="accent1"/>
            </a:lnRef>
            <a:fillRef idx="0">
              <a:schemeClr val="accent1"/>
            </a:fillRef>
            <a:effectRef idx="0">
              <a:schemeClr val="accent1"/>
            </a:effectRef>
            <a:fontRef idx="minor">
              <a:schemeClr val="tx1"/>
            </a:fontRef>
          </p:style>
        </p:cxnSp>
        <p:sp>
          <p:nvSpPr>
            <p:cNvPr id="1077" name="Left Bracket 1076">
              <a:extLst>
                <a:ext uri="{FF2B5EF4-FFF2-40B4-BE49-F238E27FC236}">
                  <a16:creationId xmlns:a16="http://schemas.microsoft.com/office/drawing/2014/main" id="{F5E4434E-1C85-39A0-476F-DEB40FC06D5B}"/>
                </a:ext>
              </a:extLst>
            </p:cNvPr>
            <p:cNvSpPr/>
            <p:nvPr/>
          </p:nvSpPr>
          <p:spPr>
            <a:xfrm rot="5400000">
              <a:off x="1130010" y="3731289"/>
              <a:ext cx="45719" cy="45719"/>
            </a:xfrm>
            <a:prstGeom prst="leftBracket">
              <a:avLst/>
            </a:prstGeom>
            <a:ln w="28575">
              <a:solidFill>
                <a:srgbClr val="0080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cxnSp>
          <p:nvCxnSpPr>
            <p:cNvPr id="1078" name="Straight Connector 1077">
              <a:extLst>
                <a:ext uri="{FF2B5EF4-FFF2-40B4-BE49-F238E27FC236}">
                  <a16:creationId xmlns:a16="http://schemas.microsoft.com/office/drawing/2014/main" id="{2B6487FD-3E46-369D-07FD-EF2220516EB0}"/>
                </a:ext>
              </a:extLst>
            </p:cNvPr>
            <p:cNvCxnSpPr>
              <a:cxnSpLocks/>
              <a:endCxn id="1077" idx="1"/>
            </p:cNvCxnSpPr>
            <p:nvPr/>
          </p:nvCxnSpPr>
          <p:spPr>
            <a:xfrm>
              <a:off x="1151488" y="3434000"/>
              <a:ext cx="1381" cy="297289"/>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079" name="Straight Connector 1078">
              <a:extLst>
                <a:ext uri="{FF2B5EF4-FFF2-40B4-BE49-F238E27FC236}">
                  <a16:creationId xmlns:a16="http://schemas.microsoft.com/office/drawing/2014/main" id="{62B88EC8-8003-A79C-A2DA-02CD7200A854}"/>
                </a:ext>
              </a:extLst>
            </p:cNvPr>
            <p:cNvCxnSpPr>
              <a:cxnSpLocks/>
            </p:cNvCxnSpPr>
            <p:nvPr/>
          </p:nvCxnSpPr>
          <p:spPr>
            <a:xfrm>
              <a:off x="1110208" y="3445711"/>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080" name="Straight Connector 1079">
              <a:extLst>
                <a:ext uri="{FF2B5EF4-FFF2-40B4-BE49-F238E27FC236}">
                  <a16:creationId xmlns:a16="http://schemas.microsoft.com/office/drawing/2014/main" id="{E8176D3C-FAC5-7206-1F21-C1DE7CF028D9}"/>
                </a:ext>
              </a:extLst>
            </p:cNvPr>
            <p:cNvCxnSpPr>
              <a:cxnSpLocks/>
            </p:cNvCxnSpPr>
            <p:nvPr/>
          </p:nvCxnSpPr>
          <p:spPr>
            <a:xfrm>
              <a:off x="1110208" y="3482977"/>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081" name="Straight Connector 1080">
              <a:extLst>
                <a:ext uri="{FF2B5EF4-FFF2-40B4-BE49-F238E27FC236}">
                  <a16:creationId xmlns:a16="http://schemas.microsoft.com/office/drawing/2014/main" id="{A66CED43-8D05-B32D-F226-86DF6D1116B3}"/>
                </a:ext>
              </a:extLst>
            </p:cNvPr>
            <p:cNvCxnSpPr>
              <a:cxnSpLocks/>
            </p:cNvCxnSpPr>
            <p:nvPr/>
          </p:nvCxnSpPr>
          <p:spPr>
            <a:xfrm>
              <a:off x="1110208" y="3520243"/>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082" name="Straight Connector 1081">
              <a:extLst>
                <a:ext uri="{FF2B5EF4-FFF2-40B4-BE49-F238E27FC236}">
                  <a16:creationId xmlns:a16="http://schemas.microsoft.com/office/drawing/2014/main" id="{DBFA0591-A491-6606-CEFB-2400FBD6A730}"/>
                </a:ext>
              </a:extLst>
            </p:cNvPr>
            <p:cNvCxnSpPr>
              <a:cxnSpLocks/>
            </p:cNvCxnSpPr>
            <p:nvPr/>
          </p:nvCxnSpPr>
          <p:spPr>
            <a:xfrm>
              <a:off x="1110208" y="3557509"/>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083" name="Straight Connector 1082">
              <a:extLst>
                <a:ext uri="{FF2B5EF4-FFF2-40B4-BE49-F238E27FC236}">
                  <a16:creationId xmlns:a16="http://schemas.microsoft.com/office/drawing/2014/main" id="{744BE617-F0DE-5407-A46A-66129569A222}"/>
                </a:ext>
              </a:extLst>
            </p:cNvPr>
            <p:cNvCxnSpPr>
              <a:cxnSpLocks/>
            </p:cNvCxnSpPr>
            <p:nvPr/>
          </p:nvCxnSpPr>
          <p:spPr>
            <a:xfrm>
              <a:off x="1110208" y="3594775"/>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084" name="Straight Connector 1083">
              <a:extLst>
                <a:ext uri="{FF2B5EF4-FFF2-40B4-BE49-F238E27FC236}">
                  <a16:creationId xmlns:a16="http://schemas.microsoft.com/office/drawing/2014/main" id="{6AD9D1FC-D447-AB88-536B-02E497277DDA}"/>
                </a:ext>
              </a:extLst>
            </p:cNvPr>
            <p:cNvCxnSpPr>
              <a:cxnSpLocks/>
            </p:cNvCxnSpPr>
            <p:nvPr/>
          </p:nvCxnSpPr>
          <p:spPr>
            <a:xfrm>
              <a:off x="1110208" y="3632041"/>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085" name="Straight Connector 1084">
              <a:extLst>
                <a:ext uri="{FF2B5EF4-FFF2-40B4-BE49-F238E27FC236}">
                  <a16:creationId xmlns:a16="http://schemas.microsoft.com/office/drawing/2014/main" id="{EFED7BDF-3441-CB56-E896-C77956991D11}"/>
                </a:ext>
              </a:extLst>
            </p:cNvPr>
            <p:cNvCxnSpPr>
              <a:cxnSpLocks/>
            </p:cNvCxnSpPr>
            <p:nvPr/>
          </p:nvCxnSpPr>
          <p:spPr>
            <a:xfrm>
              <a:off x="1110208" y="3669307"/>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086" name="Straight Connector 1085">
              <a:extLst>
                <a:ext uri="{FF2B5EF4-FFF2-40B4-BE49-F238E27FC236}">
                  <a16:creationId xmlns:a16="http://schemas.microsoft.com/office/drawing/2014/main" id="{F90439AF-7D81-4DC3-064D-A5B96F20EA1C}"/>
                </a:ext>
              </a:extLst>
            </p:cNvPr>
            <p:cNvCxnSpPr>
              <a:cxnSpLocks/>
            </p:cNvCxnSpPr>
            <p:nvPr/>
          </p:nvCxnSpPr>
          <p:spPr>
            <a:xfrm>
              <a:off x="1110208" y="3706573"/>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087" name="Straight Connector 1086">
              <a:extLst>
                <a:ext uri="{FF2B5EF4-FFF2-40B4-BE49-F238E27FC236}">
                  <a16:creationId xmlns:a16="http://schemas.microsoft.com/office/drawing/2014/main" id="{839B5F2C-B71D-CB3A-FD9A-BAF0AB5153CB}"/>
                </a:ext>
              </a:extLst>
            </p:cNvPr>
            <p:cNvCxnSpPr>
              <a:cxnSpLocks/>
            </p:cNvCxnSpPr>
            <p:nvPr/>
          </p:nvCxnSpPr>
          <p:spPr>
            <a:xfrm>
              <a:off x="1092572" y="3944917"/>
              <a:ext cx="112031"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048" name="Straight Connector 2047">
              <a:extLst>
                <a:ext uri="{FF2B5EF4-FFF2-40B4-BE49-F238E27FC236}">
                  <a16:creationId xmlns:a16="http://schemas.microsoft.com/office/drawing/2014/main" id="{9A079305-9F5E-9E05-9725-98D84AABF4E2}"/>
                </a:ext>
              </a:extLst>
            </p:cNvPr>
            <p:cNvCxnSpPr>
              <a:cxnSpLocks/>
            </p:cNvCxnSpPr>
            <p:nvPr/>
          </p:nvCxnSpPr>
          <p:spPr>
            <a:xfrm>
              <a:off x="1098313" y="3978349"/>
              <a:ext cx="112031"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grpSp>
      <p:grpSp>
        <p:nvGrpSpPr>
          <p:cNvPr id="2088" name="Group 2087">
            <a:extLst>
              <a:ext uri="{FF2B5EF4-FFF2-40B4-BE49-F238E27FC236}">
                <a16:creationId xmlns:a16="http://schemas.microsoft.com/office/drawing/2014/main" id="{6A923364-448A-C847-85EE-C9BFB98139B5}"/>
              </a:ext>
            </a:extLst>
          </p:cNvPr>
          <p:cNvGrpSpPr/>
          <p:nvPr/>
        </p:nvGrpSpPr>
        <p:grpSpPr>
          <a:xfrm>
            <a:off x="7128376" y="4332065"/>
            <a:ext cx="637818" cy="682188"/>
            <a:chOff x="572587" y="3365168"/>
            <a:chExt cx="637818" cy="682188"/>
          </a:xfrm>
        </p:grpSpPr>
        <p:sp>
          <p:nvSpPr>
            <p:cNvPr id="2089" name="Rectangle: Top Corners Rounded 2088">
              <a:extLst>
                <a:ext uri="{FF2B5EF4-FFF2-40B4-BE49-F238E27FC236}">
                  <a16:creationId xmlns:a16="http://schemas.microsoft.com/office/drawing/2014/main" id="{BBDA3321-2E82-AC2B-650C-B3AED0323BEF}"/>
                </a:ext>
              </a:extLst>
            </p:cNvPr>
            <p:cNvSpPr/>
            <p:nvPr/>
          </p:nvSpPr>
          <p:spPr>
            <a:xfrm>
              <a:off x="572587" y="3626051"/>
              <a:ext cx="444088" cy="421305"/>
            </a:xfrm>
            <a:prstGeom prst="round2SameRect">
              <a:avLst/>
            </a:prstGeom>
            <a:no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90" name="Rectangle: Top Corners Rounded 2089">
              <a:extLst>
                <a:ext uri="{FF2B5EF4-FFF2-40B4-BE49-F238E27FC236}">
                  <a16:creationId xmlns:a16="http://schemas.microsoft.com/office/drawing/2014/main" id="{6A2E8277-00B4-182A-CDEB-65398557DE00}"/>
                </a:ext>
              </a:extLst>
            </p:cNvPr>
            <p:cNvSpPr/>
            <p:nvPr/>
          </p:nvSpPr>
          <p:spPr>
            <a:xfrm>
              <a:off x="621028" y="3776405"/>
              <a:ext cx="96714" cy="190828"/>
            </a:xfrm>
            <a:prstGeom prst="round2SameRect">
              <a:avLst>
                <a:gd name="adj1" fmla="val 41288"/>
                <a:gd name="adj2" fmla="val 0"/>
              </a:avLst>
            </a:prstGeom>
            <a:no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91" name="Rectangle: Top Corners Rounded 2090">
              <a:extLst>
                <a:ext uri="{FF2B5EF4-FFF2-40B4-BE49-F238E27FC236}">
                  <a16:creationId xmlns:a16="http://schemas.microsoft.com/office/drawing/2014/main" id="{9EB34A9B-AE89-8704-3C4C-26936DFFE189}"/>
                </a:ext>
              </a:extLst>
            </p:cNvPr>
            <p:cNvSpPr/>
            <p:nvPr/>
          </p:nvSpPr>
          <p:spPr>
            <a:xfrm>
              <a:off x="749562" y="3776405"/>
              <a:ext cx="96714" cy="190828"/>
            </a:xfrm>
            <a:prstGeom prst="round2SameRect">
              <a:avLst>
                <a:gd name="adj1" fmla="val 41288"/>
                <a:gd name="adj2" fmla="val 0"/>
              </a:avLst>
            </a:prstGeom>
            <a:no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92" name="Rectangle: Top Corners Rounded 2091">
              <a:extLst>
                <a:ext uri="{FF2B5EF4-FFF2-40B4-BE49-F238E27FC236}">
                  <a16:creationId xmlns:a16="http://schemas.microsoft.com/office/drawing/2014/main" id="{45FED913-366F-54B6-05E8-40CA9587B9BC}"/>
                </a:ext>
              </a:extLst>
            </p:cNvPr>
            <p:cNvSpPr/>
            <p:nvPr/>
          </p:nvSpPr>
          <p:spPr>
            <a:xfrm>
              <a:off x="878096" y="3776405"/>
              <a:ext cx="96714" cy="190828"/>
            </a:xfrm>
            <a:prstGeom prst="round2SameRect">
              <a:avLst>
                <a:gd name="adj1" fmla="val 41288"/>
                <a:gd name="adj2" fmla="val 0"/>
              </a:avLst>
            </a:prstGeom>
            <a:no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93" name="Rectangle 2092">
              <a:extLst>
                <a:ext uri="{FF2B5EF4-FFF2-40B4-BE49-F238E27FC236}">
                  <a16:creationId xmlns:a16="http://schemas.microsoft.com/office/drawing/2014/main" id="{FAEFA34C-FADE-2D2E-73B7-A7442E652517}"/>
                </a:ext>
              </a:extLst>
            </p:cNvPr>
            <p:cNvSpPr/>
            <p:nvPr/>
          </p:nvSpPr>
          <p:spPr>
            <a:xfrm>
              <a:off x="618700" y="3922058"/>
              <a:ext cx="96714" cy="45719"/>
            </a:xfrm>
            <a:prstGeom prst="rect">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94" name="Rectangle 2093">
              <a:extLst>
                <a:ext uri="{FF2B5EF4-FFF2-40B4-BE49-F238E27FC236}">
                  <a16:creationId xmlns:a16="http://schemas.microsoft.com/office/drawing/2014/main" id="{6413D26A-17F1-3F11-AE46-4AA7E0A185C7}"/>
                </a:ext>
              </a:extLst>
            </p:cNvPr>
            <p:cNvSpPr/>
            <p:nvPr/>
          </p:nvSpPr>
          <p:spPr>
            <a:xfrm>
              <a:off x="749805" y="3922058"/>
              <a:ext cx="96714" cy="45719"/>
            </a:xfrm>
            <a:prstGeom prst="rect">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95" name="Rectangle 2094">
              <a:extLst>
                <a:ext uri="{FF2B5EF4-FFF2-40B4-BE49-F238E27FC236}">
                  <a16:creationId xmlns:a16="http://schemas.microsoft.com/office/drawing/2014/main" id="{E6712CCF-B191-6159-6A52-9214912E9E93}"/>
                </a:ext>
              </a:extLst>
            </p:cNvPr>
            <p:cNvSpPr/>
            <p:nvPr/>
          </p:nvSpPr>
          <p:spPr>
            <a:xfrm>
              <a:off x="876146" y="3922058"/>
              <a:ext cx="96714" cy="45719"/>
            </a:xfrm>
            <a:prstGeom prst="rect">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096" name="Straight Connector 2095">
              <a:extLst>
                <a:ext uri="{FF2B5EF4-FFF2-40B4-BE49-F238E27FC236}">
                  <a16:creationId xmlns:a16="http://schemas.microsoft.com/office/drawing/2014/main" id="{2AFDD343-0FF7-1AF5-4FC6-AD98474AC4BA}"/>
                </a:ext>
              </a:extLst>
            </p:cNvPr>
            <p:cNvCxnSpPr/>
            <p:nvPr/>
          </p:nvCxnSpPr>
          <p:spPr>
            <a:xfrm>
              <a:off x="572587" y="3978349"/>
              <a:ext cx="444088"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097" name="Straight Connector 2096">
              <a:extLst>
                <a:ext uri="{FF2B5EF4-FFF2-40B4-BE49-F238E27FC236}">
                  <a16:creationId xmlns:a16="http://schemas.microsoft.com/office/drawing/2014/main" id="{3177C3CA-0FF5-23D4-E2D4-DDAAD7110881}"/>
                </a:ext>
              </a:extLst>
            </p:cNvPr>
            <p:cNvCxnSpPr>
              <a:cxnSpLocks/>
            </p:cNvCxnSpPr>
            <p:nvPr/>
          </p:nvCxnSpPr>
          <p:spPr>
            <a:xfrm>
              <a:off x="585287" y="3660849"/>
              <a:ext cx="418013"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098" name="Straight Connector 2097">
              <a:extLst>
                <a:ext uri="{FF2B5EF4-FFF2-40B4-BE49-F238E27FC236}">
                  <a16:creationId xmlns:a16="http://schemas.microsoft.com/office/drawing/2014/main" id="{050ACA55-DC40-0509-8E33-0ACFEDD2ED08}"/>
                </a:ext>
              </a:extLst>
            </p:cNvPr>
            <p:cNvCxnSpPr>
              <a:cxnSpLocks/>
            </p:cNvCxnSpPr>
            <p:nvPr/>
          </p:nvCxnSpPr>
          <p:spPr>
            <a:xfrm>
              <a:off x="673409" y="3660849"/>
              <a:ext cx="0" cy="114128"/>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099" name="Straight Connector 2098">
              <a:extLst>
                <a:ext uri="{FF2B5EF4-FFF2-40B4-BE49-F238E27FC236}">
                  <a16:creationId xmlns:a16="http://schemas.microsoft.com/office/drawing/2014/main" id="{C283A0CA-79B1-3441-6961-9A61711A3D05}"/>
                </a:ext>
              </a:extLst>
            </p:cNvPr>
            <p:cNvCxnSpPr>
              <a:cxnSpLocks/>
            </p:cNvCxnSpPr>
            <p:nvPr/>
          </p:nvCxnSpPr>
          <p:spPr>
            <a:xfrm>
              <a:off x="797777" y="3657662"/>
              <a:ext cx="0" cy="114128"/>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100" name="Straight Connector 2099">
              <a:extLst>
                <a:ext uri="{FF2B5EF4-FFF2-40B4-BE49-F238E27FC236}">
                  <a16:creationId xmlns:a16="http://schemas.microsoft.com/office/drawing/2014/main" id="{9C841410-13E4-4720-ECEB-1F1F3AFCF74A}"/>
                </a:ext>
              </a:extLst>
            </p:cNvPr>
            <p:cNvCxnSpPr>
              <a:cxnSpLocks/>
            </p:cNvCxnSpPr>
            <p:nvPr/>
          </p:nvCxnSpPr>
          <p:spPr>
            <a:xfrm>
              <a:off x="927679" y="3657662"/>
              <a:ext cx="0" cy="114128"/>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101" name="Straight Connector 2100">
              <a:extLst>
                <a:ext uri="{FF2B5EF4-FFF2-40B4-BE49-F238E27FC236}">
                  <a16:creationId xmlns:a16="http://schemas.microsoft.com/office/drawing/2014/main" id="{7F1899D9-B1F9-4480-42D1-251A1B1A302C}"/>
                </a:ext>
              </a:extLst>
            </p:cNvPr>
            <p:cNvCxnSpPr>
              <a:cxnSpLocks/>
            </p:cNvCxnSpPr>
            <p:nvPr/>
          </p:nvCxnSpPr>
          <p:spPr>
            <a:xfrm>
              <a:off x="671821" y="3365168"/>
              <a:ext cx="0" cy="114128"/>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102" name="Straight Connector 2101">
              <a:extLst>
                <a:ext uri="{FF2B5EF4-FFF2-40B4-BE49-F238E27FC236}">
                  <a16:creationId xmlns:a16="http://schemas.microsoft.com/office/drawing/2014/main" id="{17217365-A4D5-D9C2-CDE7-3359153CC869}"/>
                </a:ext>
              </a:extLst>
            </p:cNvPr>
            <p:cNvCxnSpPr>
              <a:cxnSpLocks/>
            </p:cNvCxnSpPr>
            <p:nvPr/>
          </p:nvCxnSpPr>
          <p:spPr>
            <a:xfrm>
              <a:off x="799364" y="3365168"/>
              <a:ext cx="0" cy="114128"/>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103" name="Straight Connector 2102">
              <a:extLst>
                <a:ext uri="{FF2B5EF4-FFF2-40B4-BE49-F238E27FC236}">
                  <a16:creationId xmlns:a16="http://schemas.microsoft.com/office/drawing/2014/main" id="{79870623-AF7E-FD43-0C15-D923F5FB07AB}"/>
                </a:ext>
              </a:extLst>
            </p:cNvPr>
            <p:cNvCxnSpPr>
              <a:cxnSpLocks/>
            </p:cNvCxnSpPr>
            <p:nvPr/>
          </p:nvCxnSpPr>
          <p:spPr>
            <a:xfrm>
              <a:off x="923733" y="3365168"/>
              <a:ext cx="0" cy="114128"/>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sp>
          <p:nvSpPr>
            <p:cNvPr id="2104" name="Rectangle: Rounded Corners 2103">
              <a:extLst>
                <a:ext uri="{FF2B5EF4-FFF2-40B4-BE49-F238E27FC236}">
                  <a16:creationId xmlns:a16="http://schemas.microsoft.com/office/drawing/2014/main" id="{156F1204-38B0-4D36-BF3A-4988D2FC9D93}"/>
                </a:ext>
              </a:extLst>
            </p:cNvPr>
            <p:cNvSpPr/>
            <p:nvPr/>
          </p:nvSpPr>
          <p:spPr>
            <a:xfrm>
              <a:off x="630237" y="3432175"/>
              <a:ext cx="83582" cy="128045"/>
            </a:xfrm>
            <a:prstGeom prst="roundRect">
              <a:avLst>
                <a:gd name="adj" fmla="val 33761"/>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05" name="Rectangle: Rounded Corners 2104">
              <a:extLst>
                <a:ext uri="{FF2B5EF4-FFF2-40B4-BE49-F238E27FC236}">
                  <a16:creationId xmlns:a16="http://schemas.microsoft.com/office/drawing/2014/main" id="{C8C9E467-E40F-9583-A2BA-0009F39E8423}"/>
                </a:ext>
              </a:extLst>
            </p:cNvPr>
            <p:cNvSpPr/>
            <p:nvPr/>
          </p:nvSpPr>
          <p:spPr>
            <a:xfrm>
              <a:off x="757067" y="3431196"/>
              <a:ext cx="83582" cy="128045"/>
            </a:xfrm>
            <a:prstGeom prst="roundRect">
              <a:avLst>
                <a:gd name="adj" fmla="val 33761"/>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06" name="Rectangle: Rounded Corners 2105">
              <a:extLst>
                <a:ext uri="{FF2B5EF4-FFF2-40B4-BE49-F238E27FC236}">
                  <a16:creationId xmlns:a16="http://schemas.microsoft.com/office/drawing/2014/main" id="{AEA20877-71C0-AF93-FCFC-5D1113E31769}"/>
                </a:ext>
              </a:extLst>
            </p:cNvPr>
            <p:cNvSpPr/>
            <p:nvPr/>
          </p:nvSpPr>
          <p:spPr>
            <a:xfrm>
              <a:off x="883897" y="3427042"/>
              <a:ext cx="83582" cy="128045"/>
            </a:xfrm>
            <a:prstGeom prst="roundRect">
              <a:avLst>
                <a:gd name="adj" fmla="val 33761"/>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07" name="Left Bracket 2106">
              <a:extLst>
                <a:ext uri="{FF2B5EF4-FFF2-40B4-BE49-F238E27FC236}">
                  <a16:creationId xmlns:a16="http://schemas.microsoft.com/office/drawing/2014/main" id="{57C56A44-5F25-F748-2923-8EE7A3F44D75}"/>
                </a:ext>
              </a:extLst>
            </p:cNvPr>
            <p:cNvSpPr/>
            <p:nvPr/>
          </p:nvSpPr>
          <p:spPr>
            <a:xfrm rot="5400000">
              <a:off x="648114" y="3577223"/>
              <a:ext cx="45719" cy="45719"/>
            </a:xfrm>
            <a:prstGeom prst="leftBracket">
              <a:avLst/>
            </a:prstGeom>
            <a:ln w="28575">
              <a:solidFill>
                <a:srgbClr val="0080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108" name="Left Bracket 2107">
              <a:extLst>
                <a:ext uri="{FF2B5EF4-FFF2-40B4-BE49-F238E27FC236}">
                  <a16:creationId xmlns:a16="http://schemas.microsoft.com/office/drawing/2014/main" id="{8074EDCC-6EEC-6FDB-D8CB-2BF264C813BA}"/>
                </a:ext>
              </a:extLst>
            </p:cNvPr>
            <p:cNvSpPr/>
            <p:nvPr/>
          </p:nvSpPr>
          <p:spPr>
            <a:xfrm rot="5400000">
              <a:off x="777088" y="3576956"/>
              <a:ext cx="45719" cy="45719"/>
            </a:xfrm>
            <a:prstGeom prst="leftBracket">
              <a:avLst/>
            </a:prstGeom>
            <a:ln w="28575">
              <a:solidFill>
                <a:srgbClr val="0080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109" name="Left Bracket 2108">
              <a:extLst>
                <a:ext uri="{FF2B5EF4-FFF2-40B4-BE49-F238E27FC236}">
                  <a16:creationId xmlns:a16="http://schemas.microsoft.com/office/drawing/2014/main" id="{49D95277-887F-07FB-EC51-CB6F632902DE}"/>
                </a:ext>
              </a:extLst>
            </p:cNvPr>
            <p:cNvSpPr/>
            <p:nvPr/>
          </p:nvSpPr>
          <p:spPr>
            <a:xfrm rot="5400000">
              <a:off x="898982" y="3573341"/>
              <a:ext cx="45719" cy="45719"/>
            </a:xfrm>
            <a:prstGeom prst="leftBracket">
              <a:avLst/>
            </a:prstGeom>
            <a:ln w="28575">
              <a:solidFill>
                <a:srgbClr val="0080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110" name="Rectangle: Top Corners Rounded 2109">
              <a:extLst>
                <a:ext uri="{FF2B5EF4-FFF2-40B4-BE49-F238E27FC236}">
                  <a16:creationId xmlns:a16="http://schemas.microsoft.com/office/drawing/2014/main" id="{2BDE95D0-121B-F2F4-6D59-42E670B55815}"/>
                </a:ext>
              </a:extLst>
            </p:cNvPr>
            <p:cNvSpPr/>
            <p:nvPr/>
          </p:nvSpPr>
          <p:spPr>
            <a:xfrm>
              <a:off x="1092572" y="3775866"/>
              <a:ext cx="117833" cy="271487"/>
            </a:xfrm>
            <a:prstGeom prst="round2SameRect">
              <a:avLst>
                <a:gd name="adj1" fmla="val 41288"/>
                <a:gd name="adj2" fmla="val 0"/>
              </a:avLst>
            </a:prstGeom>
            <a:no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11" name="Hexagon 2110">
              <a:extLst>
                <a:ext uri="{FF2B5EF4-FFF2-40B4-BE49-F238E27FC236}">
                  <a16:creationId xmlns:a16="http://schemas.microsoft.com/office/drawing/2014/main" id="{CCF5E1B5-EC5B-16D6-60C2-7CFC4861AF02}"/>
                </a:ext>
              </a:extLst>
            </p:cNvPr>
            <p:cNvSpPr/>
            <p:nvPr/>
          </p:nvSpPr>
          <p:spPr>
            <a:xfrm>
              <a:off x="887028" y="3365168"/>
              <a:ext cx="77273" cy="63832"/>
            </a:xfrm>
            <a:prstGeom prst="hexagon">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12" name="Hexagon 2111">
              <a:extLst>
                <a:ext uri="{FF2B5EF4-FFF2-40B4-BE49-F238E27FC236}">
                  <a16:creationId xmlns:a16="http://schemas.microsoft.com/office/drawing/2014/main" id="{705731D5-BA54-35DA-24D8-497988CA53DA}"/>
                </a:ext>
              </a:extLst>
            </p:cNvPr>
            <p:cNvSpPr/>
            <p:nvPr/>
          </p:nvSpPr>
          <p:spPr>
            <a:xfrm>
              <a:off x="1112992" y="3365652"/>
              <a:ext cx="77273" cy="63832"/>
            </a:xfrm>
            <a:prstGeom prst="hexagon">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113" name="Straight Connector 2112">
              <a:extLst>
                <a:ext uri="{FF2B5EF4-FFF2-40B4-BE49-F238E27FC236}">
                  <a16:creationId xmlns:a16="http://schemas.microsoft.com/office/drawing/2014/main" id="{C7FC2D05-3787-083D-768C-E4ED9D34E4DF}"/>
                </a:ext>
              </a:extLst>
            </p:cNvPr>
            <p:cNvCxnSpPr>
              <a:cxnSpLocks/>
            </p:cNvCxnSpPr>
            <p:nvPr/>
          </p:nvCxnSpPr>
          <p:spPr>
            <a:xfrm>
              <a:off x="964301" y="3398673"/>
              <a:ext cx="148691" cy="484"/>
            </a:xfrm>
            <a:prstGeom prst="line">
              <a:avLst/>
            </a:prstGeom>
            <a:ln w="38100">
              <a:solidFill>
                <a:srgbClr val="008080"/>
              </a:solidFill>
            </a:ln>
          </p:spPr>
          <p:style>
            <a:lnRef idx="1">
              <a:schemeClr val="accent1"/>
            </a:lnRef>
            <a:fillRef idx="0">
              <a:schemeClr val="accent1"/>
            </a:fillRef>
            <a:effectRef idx="0">
              <a:schemeClr val="accent1"/>
            </a:effectRef>
            <a:fontRef idx="minor">
              <a:schemeClr val="tx1"/>
            </a:fontRef>
          </p:style>
        </p:cxnSp>
        <p:sp>
          <p:nvSpPr>
            <p:cNvPr id="2114" name="Left Bracket 2113">
              <a:extLst>
                <a:ext uri="{FF2B5EF4-FFF2-40B4-BE49-F238E27FC236}">
                  <a16:creationId xmlns:a16="http://schemas.microsoft.com/office/drawing/2014/main" id="{7B3EBC66-04DC-354C-7F41-8AA8F8524419}"/>
                </a:ext>
              </a:extLst>
            </p:cNvPr>
            <p:cNvSpPr/>
            <p:nvPr/>
          </p:nvSpPr>
          <p:spPr>
            <a:xfrm rot="5400000">
              <a:off x="1130010" y="3731289"/>
              <a:ext cx="45719" cy="45719"/>
            </a:xfrm>
            <a:prstGeom prst="leftBracket">
              <a:avLst/>
            </a:prstGeom>
            <a:ln w="28575">
              <a:solidFill>
                <a:srgbClr val="0080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cxnSp>
          <p:nvCxnSpPr>
            <p:cNvPr id="2115" name="Straight Connector 2114">
              <a:extLst>
                <a:ext uri="{FF2B5EF4-FFF2-40B4-BE49-F238E27FC236}">
                  <a16:creationId xmlns:a16="http://schemas.microsoft.com/office/drawing/2014/main" id="{61A5E0D7-205B-099A-CAE0-B6D2D2FD3CA1}"/>
                </a:ext>
              </a:extLst>
            </p:cNvPr>
            <p:cNvCxnSpPr>
              <a:cxnSpLocks/>
              <a:endCxn id="2114" idx="1"/>
            </p:cNvCxnSpPr>
            <p:nvPr/>
          </p:nvCxnSpPr>
          <p:spPr>
            <a:xfrm>
              <a:off x="1151488" y="3434000"/>
              <a:ext cx="1381" cy="297289"/>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116" name="Straight Connector 2115">
              <a:extLst>
                <a:ext uri="{FF2B5EF4-FFF2-40B4-BE49-F238E27FC236}">
                  <a16:creationId xmlns:a16="http://schemas.microsoft.com/office/drawing/2014/main" id="{C96FD8C4-5070-198A-F76D-255A52DF4846}"/>
                </a:ext>
              </a:extLst>
            </p:cNvPr>
            <p:cNvCxnSpPr>
              <a:cxnSpLocks/>
            </p:cNvCxnSpPr>
            <p:nvPr/>
          </p:nvCxnSpPr>
          <p:spPr>
            <a:xfrm>
              <a:off x="1110208" y="3445711"/>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117" name="Straight Connector 2116">
              <a:extLst>
                <a:ext uri="{FF2B5EF4-FFF2-40B4-BE49-F238E27FC236}">
                  <a16:creationId xmlns:a16="http://schemas.microsoft.com/office/drawing/2014/main" id="{B423075C-F42A-C0E2-41F9-FB5CF459419D}"/>
                </a:ext>
              </a:extLst>
            </p:cNvPr>
            <p:cNvCxnSpPr>
              <a:cxnSpLocks/>
            </p:cNvCxnSpPr>
            <p:nvPr/>
          </p:nvCxnSpPr>
          <p:spPr>
            <a:xfrm>
              <a:off x="1110208" y="3482977"/>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118" name="Straight Connector 2117">
              <a:extLst>
                <a:ext uri="{FF2B5EF4-FFF2-40B4-BE49-F238E27FC236}">
                  <a16:creationId xmlns:a16="http://schemas.microsoft.com/office/drawing/2014/main" id="{6A0B9042-BB2B-5A2D-0E75-38275930403A}"/>
                </a:ext>
              </a:extLst>
            </p:cNvPr>
            <p:cNvCxnSpPr>
              <a:cxnSpLocks/>
            </p:cNvCxnSpPr>
            <p:nvPr/>
          </p:nvCxnSpPr>
          <p:spPr>
            <a:xfrm>
              <a:off x="1110208" y="3520243"/>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119" name="Straight Connector 2118">
              <a:extLst>
                <a:ext uri="{FF2B5EF4-FFF2-40B4-BE49-F238E27FC236}">
                  <a16:creationId xmlns:a16="http://schemas.microsoft.com/office/drawing/2014/main" id="{E1118C48-3299-A9E1-EB88-0FCE0AAA51EC}"/>
                </a:ext>
              </a:extLst>
            </p:cNvPr>
            <p:cNvCxnSpPr>
              <a:cxnSpLocks/>
            </p:cNvCxnSpPr>
            <p:nvPr/>
          </p:nvCxnSpPr>
          <p:spPr>
            <a:xfrm>
              <a:off x="1110208" y="3557509"/>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120" name="Straight Connector 2119">
              <a:extLst>
                <a:ext uri="{FF2B5EF4-FFF2-40B4-BE49-F238E27FC236}">
                  <a16:creationId xmlns:a16="http://schemas.microsoft.com/office/drawing/2014/main" id="{4F453B1A-504E-A3B4-3F9E-0F0F8AE5721C}"/>
                </a:ext>
              </a:extLst>
            </p:cNvPr>
            <p:cNvCxnSpPr>
              <a:cxnSpLocks/>
            </p:cNvCxnSpPr>
            <p:nvPr/>
          </p:nvCxnSpPr>
          <p:spPr>
            <a:xfrm>
              <a:off x="1110208" y="3594775"/>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121" name="Straight Connector 2120">
              <a:extLst>
                <a:ext uri="{FF2B5EF4-FFF2-40B4-BE49-F238E27FC236}">
                  <a16:creationId xmlns:a16="http://schemas.microsoft.com/office/drawing/2014/main" id="{CB1354FB-5F70-0F34-3BFD-74FF55269E68}"/>
                </a:ext>
              </a:extLst>
            </p:cNvPr>
            <p:cNvCxnSpPr>
              <a:cxnSpLocks/>
            </p:cNvCxnSpPr>
            <p:nvPr/>
          </p:nvCxnSpPr>
          <p:spPr>
            <a:xfrm>
              <a:off x="1110208" y="3632041"/>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122" name="Straight Connector 2121">
              <a:extLst>
                <a:ext uri="{FF2B5EF4-FFF2-40B4-BE49-F238E27FC236}">
                  <a16:creationId xmlns:a16="http://schemas.microsoft.com/office/drawing/2014/main" id="{BA139320-9231-EA2F-FDB4-7FD15C161A9E}"/>
                </a:ext>
              </a:extLst>
            </p:cNvPr>
            <p:cNvCxnSpPr>
              <a:cxnSpLocks/>
            </p:cNvCxnSpPr>
            <p:nvPr/>
          </p:nvCxnSpPr>
          <p:spPr>
            <a:xfrm>
              <a:off x="1110208" y="3669307"/>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123" name="Straight Connector 2122">
              <a:extLst>
                <a:ext uri="{FF2B5EF4-FFF2-40B4-BE49-F238E27FC236}">
                  <a16:creationId xmlns:a16="http://schemas.microsoft.com/office/drawing/2014/main" id="{CB6CE9EF-A642-A120-B93B-0B6CFEC8BDCC}"/>
                </a:ext>
              </a:extLst>
            </p:cNvPr>
            <p:cNvCxnSpPr>
              <a:cxnSpLocks/>
            </p:cNvCxnSpPr>
            <p:nvPr/>
          </p:nvCxnSpPr>
          <p:spPr>
            <a:xfrm>
              <a:off x="1110208" y="3706573"/>
              <a:ext cx="8192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124" name="Straight Connector 2123">
              <a:extLst>
                <a:ext uri="{FF2B5EF4-FFF2-40B4-BE49-F238E27FC236}">
                  <a16:creationId xmlns:a16="http://schemas.microsoft.com/office/drawing/2014/main" id="{D77FC47B-CA2D-C922-0A61-3B99932BEC89}"/>
                </a:ext>
              </a:extLst>
            </p:cNvPr>
            <p:cNvCxnSpPr>
              <a:cxnSpLocks/>
            </p:cNvCxnSpPr>
            <p:nvPr/>
          </p:nvCxnSpPr>
          <p:spPr>
            <a:xfrm>
              <a:off x="1092572" y="3944917"/>
              <a:ext cx="112031"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125" name="Straight Connector 2124">
              <a:extLst>
                <a:ext uri="{FF2B5EF4-FFF2-40B4-BE49-F238E27FC236}">
                  <a16:creationId xmlns:a16="http://schemas.microsoft.com/office/drawing/2014/main" id="{3A8AC1FA-6FEC-749A-1736-8BBBD2E76CC9}"/>
                </a:ext>
              </a:extLst>
            </p:cNvPr>
            <p:cNvCxnSpPr>
              <a:cxnSpLocks/>
            </p:cNvCxnSpPr>
            <p:nvPr/>
          </p:nvCxnSpPr>
          <p:spPr>
            <a:xfrm>
              <a:off x="1098313" y="3978349"/>
              <a:ext cx="112031"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grpSp>
      <p:grpSp>
        <p:nvGrpSpPr>
          <p:cNvPr id="2130" name="Group 2129">
            <a:extLst>
              <a:ext uri="{FF2B5EF4-FFF2-40B4-BE49-F238E27FC236}">
                <a16:creationId xmlns:a16="http://schemas.microsoft.com/office/drawing/2014/main" id="{5DE708D9-2410-A355-44CA-75772BF93748}"/>
              </a:ext>
            </a:extLst>
          </p:cNvPr>
          <p:cNvGrpSpPr/>
          <p:nvPr/>
        </p:nvGrpSpPr>
        <p:grpSpPr>
          <a:xfrm>
            <a:off x="11097683" y="6513554"/>
            <a:ext cx="1011528" cy="296390"/>
            <a:chOff x="11097683" y="6513554"/>
            <a:chExt cx="1011528" cy="296390"/>
          </a:xfrm>
        </p:grpSpPr>
        <p:grpSp>
          <p:nvGrpSpPr>
            <p:cNvPr id="73" name="Group 72">
              <a:extLst>
                <a:ext uri="{FF2B5EF4-FFF2-40B4-BE49-F238E27FC236}">
                  <a16:creationId xmlns:a16="http://schemas.microsoft.com/office/drawing/2014/main" id="{6CD7E683-36F2-545D-8638-E94FECB8E9DF}"/>
                </a:ext>
              </a:extLst>
            </p:cNvPr>
            <p:cNvGrpSpPr/>
            <p:nvPr/>
          </p:nvGrpSpPr>
          <p:grpSpPr>
            <a:xfrm>
              <a:off x="11097683" y="6513554"/>
              <a:ext cx="1011528" cy="296390"/>
              <a:chOff x="8948148" y="5756915"/>
              <a:chExt cx="3002166" cy="920334"/>
            </a:xfrm>
          </p:grpSpPr>
          <p:sp>
            <p:nvSpPr>
              <p:cNvPr id="74" name="Oval 73">
                <a:extLst>
                  <a:ext uri="{FF2B5EF4-FFF2-40B4-BE49-F238E27FC236}">
                    <a16:creationId xmlns:a16="http://schemas.microsoft.com/office/drawing/2014/main" id="{662446B9-2E5F-1B98-FC36-2C22DB0FD61A}"/>
                  </a:ext>
                </a:extLst>
              </p:cNvPr>
              <p:cNvSpPr/>
              <p:nvPr/>
            </p:nvSpPr>
            <p:spPr>
              <a:xfrm>
                <a:off x="8948148" y="5756915"/>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9" name="Oval 78">
                <a:extLst>
                  <a:ext uri="{FF2B5EF4-FFF2-40B4-BE49-F238E27FC236}">
                    <a16:creationId xmlns:a16="http://schemas.microsoft.com/office/drawing/2014/main" id="{6E2CBF54-A3FA-DC31-978A-A699DD8C3581}"/>
                  </a:ext>
                </a:extLst>
              </p:cNvPr>
              <p:cNvSpPr/>
              <p:nvPr/>
            </p:nvSpPr>
            <p:spPr>
              <a:xfrm>
                <a:off x="11035914" y="5756915"/>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0" name="Graphic 79" descr="Electric Tower outline">
                <a:extLst>
                  <a:ext uri="{FF2B5EF4-FFF2-40B4-BE49-F238E27FC236}">
                    <a16:creationId xmlns:a16="http://schemas.microsoft.com/office/drawing/2014/main" id="{FAD3224A-9932-C769-7754-DDFC548B294D}"/>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9019248" y="5828015"/>
                <a:ext cx="772200" cy="772200"/>
              </a:xfrm>
              <a:prstGeom prst="rect">
                <a:avLst/>
              </a:prstGeom>
            </p:spPr>
          </p:pic>
          <p:pic>
            <p:nvPicPr>
              <p:cNvPr id="81" name="Graphic 80" descr="Plugged Unplugged outline">
                <a:extLst>
                  <a:ext uri="{FF2B5EF4-FFF2-40B4-BE49-F238E27FC236}">
                    <a16:creationId xmlns:a16="http://schemas.microsoft.com/office/drawing/2014/main" id="{4781ABFF-1DD4-9ACA-3DF3-A7B89E09486A}"/>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rot="10800000">
                <a:off x="11081984" y="5854993"/>
                <a:ext cx="822258" cy="822256"/>
              </a:xfrm>
              <a:prstGeom prst="rect">
                <a:avLst/>
              </a:prstGeom>
            </p:spPr>
          </p:pic>
        </p:grpSp>
        <p:grpSp>
          <p:nvGrpSpPr>
            <p:cNvPr id="2127" name="Group 2126">
              <a:extLst>
                <a:ext uri="{FF2B5EF4-FFF2-40B4-BE49-F238E27FC236}">
                  <a16:creationId xmlns:a16="http://schemas.microsoft.com/office/drawing/2014/main" id="{EAE23285-9737-244A-FA6B-97D5E60C6DA7}"/>
                </a:ext>
              </a:extLst>
            </p:cNvPr>
            <p:cNvGrpSpPr/>
            <p:nvPr/>
          </p:nvGrpSpPr>
          <p:grpSpPr>
            <a:xfrm>
              <a:off x="11449401" y="6513554"/>
              <a:ext cx="308091" cy="294479"/>
              <a:chOff x="11449401" y="6513554"/>
              <a:chExt cx="308091" cy="294479"/>
            </a:xfrm>
          </p:grpSpPr>
          <p:sp>
            <p:nvSpPr>
              <p:cNvPr id="2128" name="Oval 2127">
                <a:extLst>
                  <a:ext uri="{FF2B5EF4-FFF2-40B4-BE49-F238E27FC236}">
                    <a16:creationId xmlns:a16="http://schemas.microsoft.com/office/drawing/2014/main" id="{B903FB95-B7F8-4E11-30A3-D62418DB6E0C}"/>
                  </a:ext>
                </a:extLst>
              </p:cNvPr>
              <p:cNvSpPr/>
              <p:nvPr/>
            </p:nvSpPr>
            <p:spPr>
              <a:xfrm>
                <a:off x="11449401" y="6513554"/>
                <a:ext cx="308091" cy="29447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29" name="Picture 2128">
                <a:extLst>
                  <a:ext uri="{FF2B5EF4-FFF2-40B4-BE49-F238E27FC236}">
                    <a16:creationId xmlns:a16="http://schemas.microsoft.com/office/drawing/2014/main" id="{2644053D-16D6-7DF5-2E58-1F32EB31F9A1}"/>
                  </a:ext>
                </a:extLst>
              </p:cNvPr>
              <p:cNvPicPr>
                <a:picLocks noChangeAspect="1"/>
              </p:cNvPicPr>
              <p:nvPr/>
            </p:nvPicPr>
            <p:blipFill>
              <a:blip r:embed="rId34">
                <a:clrChange>
                  <a:clrFrom>
                    <a:srgbClr val="FFFFFF"/>
                  </a:clrFrom>
                  <a:clrTo>
                    <a:srgbClr val="FFFFFF">
                      <a:alpha val="0"/>
                    </a:srgbClr>
                  </a:clrTo>
                </a:clrChange>
              </a:blip>
              <a:stretch>
                <a:fillRect/>
              </a:stretch>
            </p:blipFill>
            <p:spPr>
              <a:xfrm>
                <a:off x="11500649" y="6548617"/>
                <a:ext cx="205593" cy="216373"/>
              </a:xfrm>
              <a:prstGeom prst="rect">
                <a:avLst/>
              </a:prstGeom>
            </p:spPr>
          </p:pic>
        </p:grpSp>
      </p:grpSp>
      <p:pic>
        <p:nvPicPr>
          <p:cNvPr id="2135" name="Picture 2134" descr="A green logo with text&#10;&#10;Description automatically generated">
            <a:extLst>
              <a:ext uri="{FF2B5EF4-FFF2-40B4-BE49-F238E27FC236}">
                <a16:creationId xmlns:a16="http://schemas.microsoft.com/office/drawing/2014/main" id="{C5ADE6CE-9CB1-D179-ED6E-54894B9AEBBE}"/>
              </a:ext>
            </a:extLst>
          </p:cNvPr>
          <p:cNvPicPr>
            <a:picLocks noChangeAspect="1"/>
          </p:cNvPicPr>
          <p:nvPr/>
        </p:nvPicPr>
        <p:blipFill>
          <a:blip r:embed="rId35">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10637605" y="163303"/>
            <a:ext cx="1294470" cy="551688"/>
          </a:xfrm>
          <a:prstGeom prst="rect">
            <a:avLst/>
          </a:prstGeom>
        </p:spPr>
      </p:pic>
    </p:spTree>
    <p:extLst>
      <p:ext uri="{BB962C8B-B14F-4D97-AF65-F5344CB8AC3E}">
        <p14:creationId xmlns:p14="http://schemas.microsoft.com/office/powerpoint/2010/main" val="3835992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Rectangle 112">
            <a:extLst>
              <a:ext uri="{FF2B5EF4-FFF2-40B4-BE49-F238E27FC236}">
                <a16:creationId xmlns:a16="http://schemas.microsoft.com/office/drawing/2014/main" id="{F00B2ACD-8481-4111-B61C-1DDE68AB67D2}"/>
              </a:ext>
            </a:extLst>
          </p:cNvPr>
          <p:cNvSpPr/>
          <p:nvPr/>
        </p:nvSpPr>
        <p:spPr>
          <a:xfrm>
            <a:off x="0" y="0"/>
            <a:ext cx="12192000" cy="884921"/>
          </a:xfrm>
          <a:prstGeom prst="rect">
            <a:avLst/>
          </a:prstGeom>
          <a:solidFill>
            <a:srgbClr val="008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2" name="Rectangle 71">
            <a:extLst>
              <a:ext uri="{FF2B5EF4-FFF2-40B4-BE49-F238E27FC236}">
                <a16:creationId xmlns:a16="http://schemas.microsoft.com/office/drawing/2014/main" id="{DF9034F3-256C-CF26-3E98-BC522D76B982}"/>
              </a:ext>
            </a:extLst>
          </p:cNvPr>
          <p:cNvSpPr/>
          <p:nvPr/>
        </p:nvSpPr>
        <p:spPr>
          <a:xfrm>
            <a:off x="0" y="6459369"/>
            <a:ext cx="12192000" cy="404761"/>
          </a:xfrm>
          <a:prstGeom prst="rect">
            <a:avLst/>
          </a:prstGeom>
          <a:solidFill>
            <a:srgbClr val="008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1B078293-C46A-499C-EF40-566BC03B0D69}"/>
              </a:ext>
            </a:extLst>
          </p:cNvPr>
          <p:cNvSpPr txBox="1"/>
          <p:nvPr/>
        </p:nvSpPr>
        <p:spPr>
          <a:xfrm>
            <a:off x="148347" y="138129"/>
            <a:ext cx="11566940" cy="646331"/>
          </a:xfrm>
          <a:prstGeom prst="rect">
            <a:avLst/>
          </a:prstGeom>
          <a:noFill/>
        </p:spPr>
        <p:txBody>
          <a:bodyPr wrap="square">
            <a:spAutoFit/>
          </a:bodyPr>
          <a:lstStyle/>
          <a:p>
            <a:r>
              <a:rPr lang="en-GB" sz="3600" b="1" dirty="0">
                <a:solidFill>
                  <a:schemeClr val="bg1"/>
                </a:solidFill>
                <a:latin typeface="Roboto" panose="02000000000000000000" pitchFamily="2" charset="0"/>
                <a:ea typeface="Roboto" panose="02000000000000000000" pitchFamily="2" charset="0"/>
                <a:cs typeface="Roboto" panose="02000000000000000000" pitchFamily="2" charset="0"/>
              </a:rPr>
              <a:t>How is the grid changing? </a:t>
            </a:r>
            <a:r>
              <a:rPr lang="en-GB" sz="3200" dirty="0">
                <a:solidFill>
                  <a:schemeClr val="bg1"/>
                </a:solidFill>
                <a:latin typeface="Roboto" panose="02000000000000000000" pitchFamily="2" charset="0"/>
                <a:ea typeface="Roboto" panose="02000000000000000000" pitchFamily="2" charset="0"/>
                <a:cs typeface="Roboto" panose="02000000000000000000" pitchFamily="2" charset="0"/>
              </a:rPr>
              <a:t>Demand growth</a:t>
            </a:r>
            <a:endParaRPr lang="en-GB" sz="32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8" name="TextBox 17">
            <a:extLst>
              <a:ext uri="{FF2B5EF4-FFF2-40B4-BE49-F238E27FC236}">
                <a16:creationId xmlns:a16="http://schemas.microsoft.com/office/drawing/2014/main" id="{F86D0F4E-5B6E-97F5-1009-4502C1F27A7C}"/>
              </a:ext>
            </a:extLst>
          </p:cNvPr>
          <p:cNvSpPr txBox="1"/>
          <p:nvPr/>
        </p:nvSpPr>
        <p:spPr>
          <a:xfrm>
            <a:off x="1273" y="2394464"/>
            <a:ext cx="1539672" cy="2308324"/>
          </a:xfrm>
          <a:prstGeom prst="rect">
            <a:avLst/>
          </a:prstGeom>
          <a:solidFill>
            <a:srgbClr val="008080"/>
          </a:solidFill>
        </p:spPr>
        <p:txBody>
          <a:bodyPr wrap="square">
            <a:spAutoFit/>
          </a:bodyPr>
          <a:lstStyle/>
          <a:p>
            <a:pPr algn="r"/>
            <a:r>
              <a:rPr lang="en-GB" sz="1600" b="1" dirty="0">
                <a:solidFill>
                  <a:schemeClr val="bg1"/>
                </a:solidFill>
                <a:latin typeface="Roboto" panose="02000000000000000000" pitchFamily="2" charset="0"/>
                <a:ea typeface="Roboto" panose="02000000000000000000" pitchFamily="2" charset="0"/>
                <a:cs typeface="Roboto" panose="02000000000000000000" pitchFamily="2" charset="0"/>
              </a:rPr>
              <a:t>Potential new electricity demand to 2050 </a:t>
            </a:r>
          </a:p>
          <a:p>
            <a:pPr algn="r"/>
            <a:r>
              <a:rPr lang="en-GB" sz="1600" dirty="0">
                <a:solidFill>
                  <a:schemeClr val="bg1"/>
                </a:solidFill>
                <a:latin typeface="Roboto" panose="02000000000000000000" pitchFamily="2" charset="0"/>
                <a:ea typeface="Roboto" panose="02000000000000000000" pitchFamily="2" charset="0"/>
                <a:cs typeface="Roboto" panose="02000000000000000000" pitchFamily="2" charset="0"/>
              </a:rPr>
              <a:t>(</a:t>
            </a:r>
            <a:r>
              <a:rPr lang="en-GB" sz="1600" dirty="0" err="1">
                <a:solidFill>
                  <a:schemeClr val="bg1"/>
                </a:solidFill>
                <a:latin typeface="Roboto" panose="02000000000000000000" pitchFamily="2" charset="0"/>
                <a:ea typeface="Roboto" panose="02000000000000000000" pitchFamily="2" charset="0"/>
                <a:cs typeface="Roboto" panose="02000000000000000000" pitchFamily="2" charset="0"/>
              </a:rPr>
              <a:t>TWh</a:t>
            </a:r>
            <a:r>
              <a:rPr lang="en-GB" sz="1600">
                <a:solidFill>
                  <a:schemeClr val="bg1"/>
                </a:solidFill>
                <a:latin typeface="Roboto" panose="02000000000000000000" pitchFamily="2" charset="0"/>
                <a:ea typeface="Roboto" panose="02000000000000000000" pitchFamily="2" charset="0"/>
                <a:cs typeface="Roboto" panose="02000000000000000000" pitchFamily="2" charset="0"/>
              </a:rPr>
              <a:t>, Balanced Pathway scenario)</a:t>
            </a:r>
          </a:p>
          <a:p>
            <a:pPr algn="r"/>
            <a:endParaRPr lang="en-GB" sz="160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25" name="TextBox 24">
            <a:extLst>
              <a:ext uri="{FF2B5EF4-FFF2-40B4-BE49-F238E27FC236}">
                <a16:creationId xmlns:a16="http://schemas.microsoft.com/office/drawing/2014/main" id="{E8CA4C97-3DAB-3188-4701-4EA8FBD480E2}"/>
              </a:ext>
            </a:extLst>
          </p:cNvPr>
          <p:cNvSpPr txBox="1"/>
          <p:nvPr/>
        </p:nvSpPr>
        <p:spPr>
          <a:xfrm>
            <a:off x="1651000" y="1007205"/>
            <a:ext cx="7848600" cy="461665"/>
          </a:xfrm>
          <a:prstGeom prst="rect">
            <a:avLst/>
          </a:prstGeom>
          <a:noFill/>
        </p:spPr>
        <p:txBody>
          <a:bodyPr wrap="square" rtlCol="0">
            <a:spAutoFit/>
          </a:bodyPr>
          <a:lstStyle/>
          <a:p>
            <a:r>
              <a:rPr lang="en-GB" sz="2400">
                <a:solidFill>
                  <a:srgbClr val="008080"/>
                </a:solidFill>
                <a:latin typeface="Roboto" panose="02000000000000000000" pitchFamily="2" charset="0"/>
                <a:ea typeface="Roboto" panose="02000000000000000000" pitchFamily="2" charset="0"/>
                <a:cs typeface="Roboto" panose="02000000000000000000" pitchFamily="2" charset="0"/>
              </a:rPr>
              <a:t>Demand could double by 2050, including…</a:t>
            </a:r>
          </a:p>
        </p:txBody>
      </p:sp>
      <p:pic>
        <p:nvPicPr>
          <p:cNvPr id="3074" name="Picture 2" descr="About the Climate Change Committee - Climate Change Committee">
            <a:extLst>
              <a:ext uri="{FF2B5EF4-FFF2-40B4-BE49-F238E27FC236}">
                <a16:creationId xmlns:a16="http://schemas.microsoft.com/office/drawing/2014/main" id="{6A058F1D-FA09-F126-F83B-05E4B5AEEF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346" y="5717890"/>
            <a:ext cx="1745327" cy="584775"/>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61F8813C-B9BA-DB4E-C631-ADF9DB1F67D6}"/>
              </a:ext>
            </a:extLst>
          </p:cNvPr>
          <p:cNvSpPr txBox="1"/>
          <p:nvPr/>
        </p:nvSpPr>
        <p:spPr>
          <a:xfrm>
            <a:off x="12700" y="5301276"/>
            <a:ext cx="1314450" cy="338554"/>
          </a:xfrm>
          <a:prstGeom prst="rect">
            <a:avLst/>
          </a:prstGeom>
          <a:noFill/>
        </p:spPr>
        <p:txBody>
          <a:bodyPr wrap="square" rtlCol="0">
            <a:spAutoFit/>
          </a:bodyPr>
          <a:lstStyle/>
          <a:p>
            <a:r>
              <a:rPr lang="en-GB" sz="1600">
                <a:solidFill>
                  <a:srgbClr val="008080"/>
                </a:solidFill>
                <a:latin typeface="Roboto" panose="02000000000000000000" pitchFamily="2" charset="0"/>
                <a:ea typeface="Roboto" panose="02000000000000000000" pitchFamily="2" charset="0"/>
                <a:cs typeface="Roboto" panose="02000000000000000000" pitchFamily="2" charset="0"/>
              </a:rPr>
              <a:t>Source:</a:t>
            </a:r>
          </a:p>
        </p:txBody>
      </p:sp>
      <p:sp>
        <p:nvSpPr>
          <p:cNvPr id="29" name="Rectangle 28">
            <a:extLst>
              <a:ext uri="{FF2B5EF4-FFF2-40B4-BE49-F238E27FC236}">
                <a16:creationId xmlns:a16="http://schemas.microsoft.com/office/drawing/2014/main" id="{6D1FB914-BEE9-4D59-7BE8-3CAD15386AE8}"/>
              </a:ext>
            </a:extLst>
          </p:cNvPr>
          <p:cNvSpPr/>
          <p:nvPr/>
        </p:nvSpPr>
        <p:spPr>
          <a:xfrm>
            <a:off x="2882900" y="3835029"/>
            <a:ext cx="914400" cy="1664071"/>
          </a:xfrm>
          <a:prstGeom prst="rect">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0E0E3ABA-99C6-4AC9-3C3C-B2193AF5D6AD}"/>
              </a:ext>
            </a:extLst>
          </p:cNvPr>
          <p:cNvSpPr/>
          <p:nvPr/>
        </p:nvSpPr>
        <p:spPr>
          <a:xfrm>
            <a:off x="4050219" y="3235387"/>
            <a:ext cx="914400" cy="612707"/>
          </a:xfrm>
          <a:prstGeom prst="rect">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81DF2BA9-149A-9A5B-DD61-0F38046C2F8E}"/>
              </a:ext>
            </a:extLst>
          </p:cNvPr>
          <p:cNvSpPr/>
          <p:nvPr/>
        </p:nvSpPr>
        <p:spPr>
          <a:xfrm>
            <a:off x="5148659" y="2720904"/>
            <a:ext cx="914400" cy="545030"/>
          </a:xfrm>
          <a:prstGeom prst="rect">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21172F87-C2FC-C371-2E2B-E221F9D2EA33}"/>
              </a:ext>
            </a:extLst>
          </p:cNvPr>
          <p:cNvSpPr/>
          <p:nvPr/>
        </p:nvSpPr>
        <p:spPr>
          <a:xfrm>
            <a:off x="6303278" y="2475412"/>
            <a:ext cx="914400" cy="277440"/>
          </a:xfrm>
          <a:prstGeom prst="rect">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41D0C67B-22AC-257F-3FBD-FCF9CC949227}"/>
              </a:ext>
            </a:extLst>
          </p:cNvPr>
          <p:cNvSpPr/>
          <p:nvPr/>
        </p:nvSpPr>
        <p:spPr>
          <a:xfrm flipV="1">
            <a:off x="7361946" y="2313950"/>
            <a:ext cx="914400" cy="161462"/>
          </a:xfrm>
          <a:prstGeom prst="rect">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6959809F-2627-6022-1E5C-C232EB5AC777}"/>
              </a:ext>
            </a:extLst>
          </p:cNvPr>
          <p:cNvSpPr/>
          <p:nvPr/>
        </p:nvSpPr>
        <p:spPr>
          <a:xfrm flipV="1">
            <a:off x="8470900" y="2247939"/>
            <a:ext cx="914400" cy="88862"/>
          </a:xfrm>
          <a:prstGeom prst="rect">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2F45229F-857E-A47A-8178-E8C2F48C7DC2}"/>
              </a:ext>
            </a:extLst>
          </p:cNvPr>
          <p:cNvSpPr/>
          <p:nvPr/>
        </p:nvSpPr>
        <p:spPr>
          <a:xfrm flipV="1">
            <a:off x="9625519" y="2236500"/>
            <a:ext cx="914400" cy="45719"/>
          </a:xfrm>
          <a:prstGeom prst="rect">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ECA2007D-0F2A-10DE-0CB2-2CE8D54D70FD}"/>
              </a:ext>
            </a:extLst>
          </p:cNvPr>
          <p:cNvSpPr txBox="1"/>
          <p:nvPr/>
        </p:nvSpPr>
        <p:spPr>
          <a:xfrm>
            <a:off x="2857499" y="5702434"/>
            <a:ext cx="1032933" cy="276999"/>
          </a:xfrm>
          <a:prstGeom prst="rect">
            <a:avLst/>
          </a:prstGeom>
          <a:noFill/>
        </p:spPr>
        <p:txBody>
          <a:bodyPr wrap="square" rtlCol="0">
            <a:spAutoFit/>
          </a:bodyPr>
          <a:lstStyle/>
          <a:p>
            <a:pPr algn="ctr"/>
            <a:r>
              <a:rPr lang="en-GB" sz="1200">
                <a:latin typeface="Roboto" panose="02000000000000000000" pitchFamily="2" charset="0"/>
                <a:ea typeface="Roboto" panose="02000000000000000000" pitchFamily="2" charset="0"/>
                <a:cs typeface="Roboto" panose="02000000000000000000" pitchFamily="2" charset="0"/>
              </a:rPr>
              <a:t>Baseline</a:t>
            </a:r>
          </a:p>
        </p:txBody>
      </p:sp>
      <p:sp>
        <p:nvSpPr>
          <p:cNvPr id="46" name="TextBox 45">
            <a:extLst>
              <a:ext uri="{FF2B5EF4-FFF2-40B4-BE49-F238E27FC236}">
                <a16:creationId xmlns:a16="http://schemas.microsoft.com/office/drawing/2014/main" id="{24CD0A5D-ACBE-6885-76B2-2BED882972C2}"/>
              </a:ext>
            </a:extLst>
          </p:cNvPr>
          <p:cNvSpPr txBox="1"/>
          <p:nvPr/>
        </p:nvSpPr>
        <p:spPr>
          <a:xfrm>
            <a:off x="5062793" y="5702434"/>
            <a:ext cx="1139501" cy="461665"/>
          </a:xfrm>
          <a:prstGeom prst="rect">
            <a:avLst/>
          </a:prstGeom>
          <a:noFill/>
        </p:spPr>
        <p:txBody>
          <a:bodyPr wrap="square" rtlCol="0">
            <a:spAutoFit/>
          </a:bodyPr>
          <a:lstStyle/>
          <a:p>
            <a:pPr algn="ctr"/>
            <a:r>
              <a:rPr lang="en-GB" sz="1200">
                <a:latin typeface="Roboto" panose="02000000000000000000" pitchFamily="2" charset="0"/>
                <a:ea typeface="Roboto" panose="02000000000000000000" pitchFamily="2" charset="0"/>
                <a:cs typeface="Roboto" panose="02000000000000000000" pitchFamily="2" charset="0"/>
              </a:rPr>
              <a:t>Residential buildings</a:t>
            </a:r>
          </a:p>
        </p:txBody>
      </p:sp>
      <p:sp>
        <p:nvSpPr>
          <p:cNvPr id="48" name="TextBox 47">
            <a:extLst>
              <a:ext uri="{FF2B5EF4-FFF2-40B4-BE49-F238E27FC236}">
                <a16:creationId xmlns:a16="http://schemas.microsoft.com/office/drawing/2014/main" id="{617E1357-1CC6-2DE1-43AB-F1EAD11ED881}"/>
              </a:ext>
            </a:extLst>
          </p:cNvPr>
          <p:cNvSpPr txBox="1"/>
          <p:nvPr/>
        </p:nvSpPr>
        <p:spPr>
          <a:xfrm>
            <a:off x="6117269" y="5702434"/>
            <a:ext cx="1139501" cy="646331"/>
          </a:xfrm>
          <a:prstGeom prst="rect">
            <a:avLst/>
          </a:prstGeom>
          <a:noFill/>
        </p:spPr>
        <p:txBody>
          <a:bodyPr wrap="square" rtlCol="0">
            <a:spAutoFit/>
          </a:bodyPr>
          <a:lstStyle/>
          <a:p>
            <a:pPr algn="ctr"/>
            <a:r>
              <a:rPr lang="en-GB" sz="1200">
                <a:latin typeface="Roboto" panose="02000000000000000000" pitchFamily="2" charset="0"/>
                <a:ea typeface="Roboto" panose="02000000000000000000" pitchFamily="2" charset="0"/>
                <a:cs typeface="Roboto" panose="02000000000000000000" pitchFamily="2" charset="0"/>
              </a:rPr>
              <a:t>Non-residential buildings</a:t>
            </a:r>
          </a:p>
        </p:txBody>
      </p:sp>
      <p:sp>
        <p:nvSpPr>
          <p:cNvPr id="49" name="TextBox 48">
            <a:extLst>
              <a:ext uri="{FF2B5EF4-FFF2-40B4-BE49-F238E27FC236}">
                <a16:creationId xmlns:a16="http://schemas.microsoft.com/office/drawing/2014/main" id="{341C1222-5820-FF75-2655-46645293C960}"/>
              </a:ext>
            </a:extLst>
          </p:cNvPr>
          <p:cNvSpPr txBox="1"/>
          <p:nvPr/>
        </p:nvSpPr>
        <p:spPr>
          <a:xfrm>
            <a:off x="7296476" y="5702434"/>
            <a:ext cx="1323816" cy="461665"/>
          </a:xfrm>
          <a:prstGeom prst="rect">
            <a:avLst/>
          </a:prstGeom>
          <a:noFill/>
        </p:spPr>
        <p:txBody>
          <a:bodyPr wrap="square" rtlCol="0">
            <a:spAutoFit/>
          </a:bodyPr>
          <a:lstStyle/>
          <a:p>
            <a:pPr algn="ctr"/>
            <a:r>
              <a:rPr lang="en-GB" sz="1200">
                <a:latin typeface="Roboto" panose="02000000000000000000" pitchFamily="2" charset="0"/>
                <a:ea typeface="Roboto" panose="02000000000000000000" pitchFamily="2" charset="0"/>
                <a:cs typeface="Roboto" panose="02000000000000000000" pitchFamily="2" charset="0"/>
              </a:rPr>
              <a:t>Manufacturing &amp; construction</a:t>
            </a:r>
          </a:p>
        </p:txBody>
      </p:sp>
      <p:sp>
        <p:nvSpPr>
          <p:cNvPr id="50" name="TextBox 49">
            <a:extLst>
              <a:ext uri="{FF2B5EF4-FFF2-40B4-BE49-F238E27FC236}">
                <a16:creationId xmlns:a16="http://schemas.microsoft.com/office/drawing/2014/main" id="{2E3F7B41-2321-1A35-D509-2E8489E204BC}"/>
              </a:ext>
            </a:extLst>
          </p:cNvPr>
          <p:cNvSpPr txBox="1"/>
          <p:nvPr/>
        </p:nvSpPr>
        <p:spPr>
          <a:xfrm>
            <a:off x="8493003" y="5702434"/>
            <a:ext cx="1323816" cy="276999"/>
          </a:xfrm>
          <a:prstGeom prst="rect">
            <a:avLst/>
          </a:prstGeom>
          <a:noFill/>
        </p:spPr>
        <p:txBody>
          <a:bodyPr wrap="square" rtlCol="0">
            <a:spAutoFit/>
          </a:bodyPr>
          <a:lstStyle/>
          <a:p>
            <a:pPr algn="ctr"/>
            <a:r>
              <a:rPr lang="en-GB" sz="1200">
                <a:latin typeface="Roboto" panose="02000000000000000000" pitchFamily="2" charset="0"/>
                <a:ea typeface="Roboto" panose="02000000000000000000" pitchFamily="2" charset="0"/>
                <a:cs typeface="Roboto" panose="02000000000000000000" pitchFamily="2" charset="0"/>
              </a:rPr>
              <a:t>Fuel supply</a:t>
            </a:r>
          </a:p>
        </p:txBody>
      </p:sp>
      <p:sp>
        <p:nvSpPr>
          <p:cNvPr id="56" name="TextBox 55">
            <a:extLst>
              <a:ext uri="{FF2B5EF4-FFF2-40B4-BE49-F238E27FC236}">
                <a16:creationId xmlns:a16="http://schemas.microsoft.com/office/drawing/2014/main" id="{4D28B9EC-1A3B-C375-A16D-D1812712C2ED}"/>
              </a:ext>
            </a:extLst>
          </p:cNvPr>
          <p:cNvSpPr txBox="1"/>
          <p:nvPr/>
        </p:nvSpPr>
        <p:spPr>
          <a:xfrm>
            <a:off x="9557834" y="5702434"/>
            <a:ext cx="1323816" cy="276999"/>
          </a:xfrm>
          <a:prstGeom prst="rect">
            <a:avLst/>
          </a:prstGeom>
          <a:noFill/>
        </p:spPr>
        <p:txBody>
          <a:bodyPr wrap="square" rtlCol="0">
            <a:spAutoFit/>
          </a:bodyPr>
          <a:lstStyle/>
          <a:p>
            <a:pPr algn="ctr"/>
            <a:r>
              <a:rPr lang="en-GB" sz="1200">
                <a:latin typeface="Roboto" panose="02000000000000000000" pitchFamily="2" charset="0"/>
                <a:ea typeface="Roboto" panose="02000000000000000000" pitchFamily="2" charset="0"/>
                <a:cs typeface="Roboto" panose="02000000000000000000" pitchFamily="2" charset="0"/>
              </a:rPr>
              <a:t>Other</a:t>
            </a:r>
          </a:p>
        </p:txBody>
      </p:sp>
      <p:sp>
        <p:nvSpPr>
          <p:cNvPr id="58" name="TextBox 57">
            <a:extLst>
              <a:ext uri="{FF2B5EF4-FFF2-40B4-BE49-F238E27FC236}">
                <a16:creationId xmlns:a16="http://schemas.microsoft.com/office/drawing/2014/main" id="{96ADCCE4-F95B-5588-B498-492F37D2E728}"/>
              </a:ext>
            </a:extLst>
          </p:cNvPr>
          <p:cNvSpPr txBox="1"/>
          <p:nvPr/>
        </p:nvSpPr>
        <p:spPr>
          <a:xfrm>
            <a:off x="10368088" y="5702434"/>
            <a:ext cx="1551047" cy="276999"/>
          </a:xfrm>
          <a:prstGeom prst="rect">
            <a:avLst/>
          </a:prstGeom>
          <a:noFill/>
        </p:spPr>
        <p:txBody>
          <a:bodyPr wrap="square" rtlCol="0">
            <a:spAutoFit/>
          </a:bodyPr>
          <a:lstStyle/>
          <a:p>
            <a:pPr algn="ctr"/>
            <a:r>
              <a:rPr lang="en-GB" sz="1200">
                <a:latin typeface="Roboto" panose="02000000000000000000" pitchFamily="2" charset="0"/>
                <a:ea typeface="Roboto" panose="02000000000000000000" pitchFamily="2" charset="0"/>
                <a:cs typeface="Roboto" panose="02000000000000000000" pitchFamily="2" charset="0"/>
              </a:rPr>
              <a:t>Total</a:t>
            </a:r>
          </a:p>
        </p:txBody>
      </p:sp>
      <p:sp>
        <p:nvSpPr>
          <p:cNvPr id="59" name="TextBox 58">
            <a:extLst>
              <a:ext uri="{FF2B5EF4-FFF2-40B4-BE49-F238E27FC236}">
                <a16:creationId xmlns:a16="http://schemas.microsoft.com/office/drawing/2014/main" id="{5B884828-EAE4-DEDB-FA22-D290D1FA2218}"/>
              </a:ext>
            </a:extLst>
          </p:cNvPr>
          <p:cNvSpPr txBox="1"/>
          <p:nvPr/>
        </p:nvSpPr>
        <p:spPr>
          <a:xfrm>
            <a:off x="1718822" y="1595562"/>
            <a:ext cx="1032933" cy="4247317"/>
          </a:xfrm>
          <a:prstGeom prst="rect">
            <a:avLst/>
          </a:prstGeom>
          <a:noFill/>
        </p:spPr>
        <p:txBody>
          <a:bodyPr wrap="square" rtlCol="0">
            <a:spAutoFit/>
          </a:bodyPr>
          <a:lstStyle/>
          <a:p>
            <a:pPr algn="r"/>
            <a:r>
              <a:rPr lang="en-GB" b="1">
                <a:solidFill>
                  <a:srgbClr val="008080"/>
                </a:solidFill>
                <a:latin typeface="Roboto" panose="02000000000000000000" pitchFamily="2" charset="0"/>
                <a:ea typeface="Roboto" panose="02000000000000000000" pitchFamily="2" charset="0"/>
                <a:cs typeface="Roboto" panose="02000000000000000000" pitchFamily="2" charset="0"/>
              </a:rPr>
              <a:t>700</a:t>
            </a:r>
          </a:p>
          <a:p>
            <a:pPr algn="r"/>
            <a:endParaRPr lang="en-GB" b="1">
              <a:solidFill>
                <a:srgbClr val="008080"/>
              </a:solidFill>
              <a:latin typeface="Roboto" panose="02000000000000000000" pitchFamily="2" charset="0"/>
              <a:ea typeface="Roboto" panose="02000000000000000000" pitchFamily="2" charset="0"/>
              <a:cs typeface="Roboto" panose="02000000000000000000" pitchFamily="2" charset="0"/>
            </a:endParaRPr>
          </a:p>
          <a:p>
            <a:pPr algn="r"/>
            <a:r>
              <a:rPr lang="en-GB" b="1">
                <a:solidFill>
                  <a:srgbClr val="008080"/>
                </a:solidFill>
                <a:latin typeface="Roboto" panose="02000000000000000000" pitchFamily="2" charset="0"/>
                <a:ea typeface="Roboto" panose="02000000000000000000" pitchFamily="2" charset="0"/>
                <a:cs typeface="Roboto" panose="02000000000000000000" pitchFamily="2" charset="0"/>
              </a:rPr>
              <a:t>600</a:t>
            </a:r>
          </a:p>
          <a:p>
            <a:pPr algn="r"/>
            <a:endParaRPr lang="en-GB" b="1">
              <a:solidFill>
                <a:srgbClr val="008080"/>
              </a:solidFill>
              <a:latin typeface="Roboto" panose="02000000000000000000" pitchFamily="2" charset="0"/>
              <a:ea typeface="Roboto" panose="02000000000000000000" pitchFamily="2" charset="0"/>
              <a:cs typeface="Roboto" panose="02000000000000000000" pitchFamily="2" charset="0"/>
            </a:endParaRPr>
          </a:p>
          <a:p>
            <a:pPr algn="r"/>
            <a:r>
              <a:rPr lang="en-GB" b="1">
                <a:solidFill>
                  <a:srgbClr val="008080"/>
                </a:solidFill>
                <a:latin typeface="Roboto" panose="02000000000000000000" pitchFamily="2" charset="0"/>
                <a:ea typeface="Roboto" panose="02000000000000000000" pitchFamily="2" charset="0"/>
                <a:cs typeface="Roboto" panose="02000000000000000000" pitchFamily="2" charset="0"/>
              </a:rPr>
              <a:t>500</a:t>
            </a:r>
          </a:p>
          <a:p>
            <a:pPr algn="r"/>
            <a:endParaRPr lang="en-GB" b="1">
              <a:solidFill>
                <a:srgbClr val="008080"/>
              </a:solidFill>
              <a:latin typeface="Roboto" panose="02000000000000000000" pitchFamily="2" charset="0"/>
              <a:ea typeface="Roboto" panose="02000000000000000000" pitchFamily="2" charset="0"/>
              <a:cs typeface="Roboto" panose="02000000000000000000" pitchFamily="2" charset="0"/>
            </a:endParaRPr>
          </a:p>
          <a:p>
            <a:pPr algn="r"/>
            <a:r>
              <a:rPr lang="en-GB" b="1">
                <a:solidFill>
                  <a:srgbClr val="008080"/>
                </a:solidFill>
                <a:latin typeface="Roboto" panose="02000000000000000000" pitchFamily="2" charset="0"/>
                <a:ea typeface="Roboto" panose="02000000000000000000" pitchFamily="2" charset="0"/>
                <a:cs typeface="Roboto" panose="02000000000000000000" pitchFamily="2" charset="0"/>
              </a:rPr>
              <a:t>400</a:t>
            </a:r>
          </a:p>
          <a:p>
            <a:pPr algn="r"/>
            <a:endParaRPr lang="en-GB" b="1">
              <a:solidFill>
                <a:srgbClr val="008080"/>
              </a:solidFill>
              <a:latin typeface="Roboto" panose="02000000000000000000" pitchFamily="2" charset="0"/>
              <a:ea typeface="Roboto" panose="02000000000000000000" pitchFamily="2" charset="0"/>
              <a:cs typeface="Roboto" panose="02000000000000000000" pitchFamily="2" charset="0"/>
            </a:endParaRPr>
          </a:p>
          <a:p>
            <a:pPr algn="r"/>
            <a:r>
              <a:rPr lang="en-GB" b="1">
                <a:solidFill>
                  <a:srgbClr val="008080"/>
                </a:solidFill>
                <a:latin typeface="Roboto" panose="02000000000000000000" pitchFamily="2" charset="0"/>
                <a:ea typeface="Roboto" panose="02000000000000000000" pitchFamily="2" charset="0"/>
                <a:cs typeface="Roboto" panose="02000000000000000000" pitchFamily="2" charset="0"/>
              </a:rPr>
              <a:t>300</a:t>
            </a:r>
          </a:p>
          <a:p>
            <a:pPr algn="r"/>
            <a:endParaRPr lang="en-GB" b="1">
              <a:solidFill>
                <a:srgbClr val="008080"/>
              </a:solidFill>
              <a:latin typeface="Roboto" panose="02000000000000000000" pitchFamily="2" charset="0"/>
              <a:ea typeface="Roboto" panose="02000000000000000000" pitchFamily="2" charset="0"/>
              <a:cs typeface="Roboto" panose="02000000000000000000" pitchFamily="2" charset="0"/>
            </a:endParaRPr>
          </a:p>
          <a:p>
            <a:pPr algn="r"/>
            <a:r>
              <a:rPr lang="en-GB" b="1">
                <a:solidFill>
                  <a:srgbClr val="008080"/>
                </a:solidFill>
                <a:latin typeface="Roboto" panose="02000000000000000000" pitchFamily="2" charset="0"/>
                <a:ea typeface="Roboto" panose="02000000000000000000" pitchFamily="2" charset="0"/>
                <a:cs typeface="Roboto" panose="02000000000000000000" pitchFamily="2" charset="0"/>
              </a:rPr>
              <a:t>200</a:t>
            </a:r>
          </a:p>
          <a:p>
            <a:pPr algn="r"/>
            <a:endParaRPr lang="en-GB" b="1">
              <a:solidFill>
                <a:srgbClr val="008080"/>
              </a:solidFill>
              <a:latin typeface="Roboto" panose="02000000000000000000" pitchFamily="2" charset="0"/>
              <a:ea typeface="Roboto" panose="02000000000000000000" pitchFamily="2" charset="0"/>
              <a:cs typeface="Roboto" panose="02000000000000000000" pitchFamily="2" charset="0"/>
            </a:endParaRPr>
          </a:p>
          <a:p>
            <a:pPr algn="r"/>
            <a:r>
              <a:rPr lang="en-GB" b="1">
                <a:solidFill>
                  <a:srgbClr val="008080"/>
                </a:solidFill>
                <a:latin typeface="Roboto" panose="02000000000000000000" pitchFamily="2" charset="0"/>
                <a:ea typeface="Roboto" panose="02000000000000000000" pitchFamily="2" charset="0"/>
                <a:cs typeface="Roboto" panose="02000000000000000000" pitchFamily="2" charset="0"/>
              </a:rPr>
              <a:t>100</a:t>
            </a:r>
          </a:p>
          <a:p>
            <a:pPr algn="r"/>
            <a:endParaRPr lang="en-GB" b="1">
              <a:solidFill>
                <a:srgbClr val="008080"/>
              </a:solidFill>
              <a:latin typeface="Roboto" panose="02000000000000000000" pitchFamily="2" charset="0"/>
              <a:ea typeface="Roboto" panose="02000000000000000000" pitchFamily="2" charset="0"/>
              <a:cs typeface="Roboto" panose="02000000000000000000" pitchFamily="2" charset="0"/>
            </a:endParaRPr>
          </a:p>
          <a:p>
            <a:pPr algn="r"/>
            <a:r>
              <a:rPr lang="en-GB" b="1">
                <a:solidFill>
                  <a:srgbClr val="008080"/>
                </a:solidFill>
                <a:latin typeface="Roboto" panose="02000000000000000000" pitchFamily="2" charset="0"/>
                <a:ea typeface="Roboto" panose="02000000000000000000" pitchFamily="2" charset="0"/>
                <a:cs typeface="Roboto" panose="02000000000000000000" pitchFamily="2" charset="0"/>
              </a:rPr>
              <a:t>0</a:t>
            </a:r>
          </a:p>
        </p:txBody>
      </p:sp>
      <p:grpSp>
        <p:nvGrpSpPr>
          <p:cNvPr id="69" name="Group 68">
            <a:extLst>
              <a:ext uri="{FF2B5EF4-FFF2-40B4-BE49-F238E27FC236}">
                <a16:creationId xmlns:a16="http://schemas.microsoft.com/office/drawing/2014/main" id="{CAA3C624-4800-EF61-8500-23627B28FE92}"/>
              </a:ext>
            </a:extLst>
          </p:cNvPr>
          <p:cNvGrpSpPr/>
          <p:nvPr/>
        </p:nvGrpSpPr>
        <p:grpSpPr>
          <a:xfrm>
            <a:off x="11097683" y="6513554"/>
            <a:ext cx="1011528" cy="296390"/>
            <a:chOff x="11097683" y="6513554"/>
            <a:chExt cx="1011528" cy="296390"/>
          </a:xfrm>
        </p:grpSpPr>
        <p:grpSp>
          <p:nvGrpSpPr>
            <p:cNvPr id="75" name="Group 74">
              <a:extLst>
                <a:ext uri="{FF2B5EF4-FFF2-40B4-BE49-F238E27FC236}">
                  <a16:creationId xmlns:a16="http://schemas.microsoft.com/office/drawing/2014/main" id="{2859CD3F-D4B3-2F18-2A48-0CB5509B031A}"/>
                </a:ext>
              </a:extLst>
            </p:cNvPr>
            <p:cNvGrpSpPr/>
            <p:nvPr/>
          </p:nvGrpSpPr>
          <p:grpSpPr>
            <a:xfrm>
              <a:off x="11097683" y="6513554"/>
              <a:ext cx="1011528" cy="296390"/>
              <a:chOff x="8948148" y="5756915"/>
              <a:chExt cx="3002166" cy="920334"/>
            </a:xfrm>
          </p:grpSpPr>
          <p:sp>
            <p:nvSpPr>
              <p:cNvPr id="84" name="Oval 83">
                <a:extLst>
                  <a:ext uri="{FF2B5EF4-FFF2-40B4-BE49-F238E27FC236}">
                    <a16:creationId xmlns:a16="http://schemas.microsoft.com/office/drawing/2014/main" id="{E07860DE-A22F-9DC5-4245-5E30BD2E035C}"/>
                  </a:ext>
                </a:extLst>
              </p:cNvPr>
              <p:cNvSpPr/>
              <p:nvPr/>
            </p:nvSpPr>
            <p:spPr>
              <a:xfrm>
                <a:off x="8948148" y="5756915"/>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Oval 85">
                <a:extLst>
                  <a:ext uri="{FF2B5EF4-FFF2-40B4-BE49-F238E27FC236}">
                    <a16:creationId xmlns:a16="http://schemas.microsoft.com/office/drawing/2014/main" id="{F7E378C3-E612-02C3-53FA-FEB9A15EB5D7}"/>
                  </a:ext>
                </a:extLst>
              </p:cNvPr>
              <p:cNvSpPr/>
              <p:nvPr/>
            </p:nvSpPr>
            <p:spPr>
              <a:xfrm>
                <a:off x="11035914" y="5756915"/>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7" name="Graphic 86" descr="Electric Tower outline">
                <a:extLst>
                  <a:ext uri="{FF2B5EF4-FFF2-40B4-BE49-F238E27FC236}">
                    <a16:creationId xmlns:a16="http://schemas.microsoft.com/office/drawing/2014/main" id="{EE388CC8-B665-C325-CC82-39B824795F7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019248" y="5828015"/>
                <a:ext cx="772200" cy="772200"/>
              </a:xfrm>
              <a:prstGeom prst="rect">
                <a:avLst/>
              </a:prstGeom>
            </p:spPr>
          </p:pic>
          <p:pic>
            <p:nvPicPr>
              <p:cNvPr id="88" name="Graphic 87" descr="Plugged Unplugged outline">
                <a:extLst>
                  <a:ext uri="{FF2B5EF4-FFF2-40B4-BE49-F238E27FC236}">
                    <a16:creationId xmlns:a16="http://schemas.microsoft.com/office/drawing/2014/main" id="{428C0EED-AC0F-8B41-2766-23F7DB1E174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800000">
                <a:off x="11081984" y="5854993"/>
                <a:ext cx="822258" cy="822256"/>
              </a:xfrm>
              <a:prstGeom prst="rect">
                <a:avLst/>
              </a:prstGeom>
            </p:spPr>
          </p:pic>
        </p:grpSp>
        <p:grpSp>
          <p:nvGrpSpPr>
            <p:cNvPr id="76" name="Group 75">
              <a:extLst>
                <a:ext uri="{FF2B5EF4-FFF2-40B4-BE49-F238E27FC236}">
                  <a16:creationId xmlns:a16="http://schemas.microsoft.com/office/drawing/2014/main" id="{6D16CDE9-1EF5-C023-1F3B-7908B1B1853E}"/>
                </a:ext>
              </a:extLst>
            </p:cNvPr>
            <p:cNvGrpSpPr/>
            <p:nvPr/>
          </p:nvGrpSpPr>
          <p:grpSpPr>
            <a:xfrm>
              <a:off x="11449401" y="6513554"/>
              <a:ext cx="308091" cy="294479"/>
              <a:chOff x="11449401" y="6513554"/>
              <a:chExt cx="308091" cy="294479"/>
            </a:xfrm>
          </p:grpSpPr>
          <p:sp>
            <p:nvSpPr>
              <p:cNvPr id="77" name="Oval 76">
                <a:extLst>
                  <a:ext uri="{FF2B5EF4-FFF2-40B4-BE49-F238E27FC236}">
                    <a16:creationId xmlns:a16="http://schemas.microsoft.com/office/drawing/2014/main" id="{6FAA0FC1-F302-6AC2-5FE7-43C6B4F9ED01}"/>
                  </a:ext>
                </a:extLst>
              </p:cNvPr>
              <p:cNvSpPr/>
              <p:nvPr/>
            </p:nvSpPr>
            <p:spPr>
              <a:xfrm>
                <a:off x="11449401" y="6513554"/>
                <a:ext cx="308091" cy="29447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3" name="Picture 82">
                <a:extLst>
                  <a:ext uri="{FF2B5EF4-FFF2-40B4-BE49-F238E27FC236}">
                    <a16:creationId xmlns:a16="http://schemas.microsoft.com/office/drawing/2014/main" id="{43C12136-FBC1-1CEB-B446-BB7E8B278C0F}"/>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1500649" y="6548617"/>
                <a:ext cx="205593" cy="216373"/>
              </a:xfrm>
              <a:prstGeom prst="rect">
                <a:avLst/>
              </a:prstGeom>
            </p:spPr>
          </p:pic>
        </p:grpSp>
      </p:grpSp>
      <p:pic>
        <p:nvPicPr>
          <p:cNvPr id="90" name="Picture 89" descr="A green logo with text&#10;&#10;Description automatically generated">
            <a:extLst>
              <a:ext uri="{FF2B5EF4-FFF2-40B4-BE49-F238E27FC236}">
                <a16:creationId xmlns:a16="http://schemas.microsoft.com/office/drawing/2014/main" id="{4D243C56-7F22-F097-01B7-D85B251BD19F}"/>
              </a:ext>
            </a:extLst>
          </p:cNvPr>
          <p:cNvPicPr>
            <a:picLocks noChangeAspect="1"/>
          </p:cNvPicPr>
          <p:nvPr/>
        </p:nvPicPr>
        <p:blipFill>
          <a:blip r:embed="rId9">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10637605" y="163303"/>
            <a:ext cx="1294470" cy="551688"/>
          </a:xfrm>
          <a:prstGeom prst="rect">
            <a:avLst/>
          </a:prstGeom>
        </p:spPr>
      </p:pic>
      <p:sp>
        <p:nvSpPr>
          <p:cNvPr id="95" name="Rectangle 94">
            <a:extLst>
              <a:ext uri="{FF2B5EF4-FFF2-40B4-BE49-F238E27FC236}">
                <a16:creationId xmlns:a16="http://schemas.microsoft.com/office/drawing/2014/main" id="{9342A9E4-0BCA-1E11-A974-CCD93D6F006D}"/>
              </a:ext>
            </a:extLst>
          </p:cNvPr>
          <p:cNvSpPr/>
          <p:nvPr/>
        </p:nvSpPr>
        <p:spPr>
          <a:xfrm flipV="1">
            <a:off x="10697071" y="2225078"/>
            <a:ext cx="914400" cy="3264047"/>
          </a:xfrm>
          <a:prstGeom prst="rect">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TextBox 95">
            <a:extLst>
              <a:ext uri="{FF2B5EF4-FFF2-40B4-BE49-F238E27FC236}">
                <a16:creationId xmlns:a16="http://schemas.microsoft.com/office/drawing/2014/main" id="{5515CBCC-4FFC-14E1-9BB7-AA06C0B68A92}"/>
              </a:ext>
            </a:extLst>
          </p:cNvPr>
          <p:cNvSpPr txBox="1"/>
          <p:nvPr/>
        </p:nvSpPr>
        <p:spPr>
          <a:xfrm>
            <a:off x="3931191" y="5702434"/>
            <a:ext cx="1139501" cy="461665"/>
          </a:xfrm>
          <a:prstGeom prst="rect">
            <a:avLst/>
          </a:prstGeom>
          <a:noFill/>
        </p:spPr>
        <p:txBody>
          <a:bodyPr wrap="square" rtlCol="0">
            <a:spAutoFit/>
          </a:bodyPr>
          <a:lstStyle/>
          <a:p>
            <a:pPr algn="ctr"/>
            <a:r>
              <a:rPr lang="en-GB" sz="1200">
                <a:latin typeface="Roboto" panose="02000000000000000000" pitchFamily="2" charset="0"/>
                <a:ea typeface="Roboto" panose="02000000000000000000" pitchFamily="2" charset="0"/>
                <a:cs typeface="Roboto" panose="02000000000000000000" pitchFamily="2" charset="0"/>
              </a:rPr>
              <a:t>Surface transport</a:t>
            </a:r>
          </a:p>
        </p:txBody>
      </p:sp>
    </p:spTree>
    <p:extLst>
      <p:ext uri="{BB962C8B-B14F-4D97-AF65-F5344CB8AC3E}">
        <p14:creationId xmlns:p14="http://schemas.microsoft.com/office/powerpoint/2010/main" val="3836608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1D3AC7FC-BD74-BB1D-053A-19BBA487D511}"/>
              </a:ext>
            </a:extLst>
          </p:cNvPr>
          <p:cNvPicPr>
            <a:picLocks noChangeAspect="1"/>
          </p:cNvPicPr>
          <p:nvPr/>
        </p:nvPicPr>
        <p:blipFill>
          <a:blip r:embed="rId3"/>
          <a:stretch>
            <a:fillRect/>
          </a:stretch>
        </p:blipFill>
        <p:spPr>
          <a:xfrm>
            <a:off x="2475114" y="836090"/>
            <a:ext cx="7590110" cy="5672111"/>
          </a:xfrm>
          <a:prstGeom prst="rect">
            <a:avLst/>
          </a:prstGeom>
        </p:spPr>
      </p:pic>
      <p:sp>
        <p:nvSpPr>
          <p:cNvPr id="39" name="Rectangle 38">
            <a:extLst>
              <a:ext uri="{FF2B5EF4-FFF2-40B4-BE49-F238E27FC236}">
                <a16:creationId xmlns:a16="http://schemas.microsoft.com/office/drawing/2014/main" id="{06F0FF60-C1D9-4DED-B383-EB9E4AF304FC}"/>
              </a:ext>
            </a:extLst>
          </p:cNvPr>
          <p:cNvSpPr/>
          <p:nvPr/>
        </p:nvSpPr>
        <p:spPr>
          <a:xfrm>
            <a:off x="1640840" y="5207000"/>
            <a:ext cx="2123440" cy="4047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1480646D-F9B8-A1B5-7E69-4F348594B534}"/>
              </a:ext>
            </a:extLst>
          </p:cNvPr>
          <p:cNvSpPr/>
          <p:nvPr/>
        </p:nvSpPr>
        <p:spPr>
          <a:xfrm>
            <a:off x="0" y="0"/>
            <a:ext cx="12192000" cy="884921"/>
          </a:xfrm>
          <a:prstGeom prst="rect">
            <a:avLst/>
          </a:prstGeom>
          <a:solidFill>
            <a:srgbClr val="008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7E2608BE-A527-1AFC-67E2-D6C7AB378C58}"/>
              </a:ext>
            </a:extLst>
          </p:cNvPr>
          <p:cNvSpPr txBox="1"/>
          <p:nvPr/>
        </p:nvSpPr>
        <p:spPr>
          <a:xfrm>
            <a:off x="148347" y="138129"/>
            <a:ext cx="11566940" cy="646331"/>
          </a:xfrm>
          <a:prstGeom prst="rect">
            <a:avLst/>
          </a:prstGeom>
          <a:noFill/>
        </p:spPr>
        <p:txBody>
          <a:bodyPr wrap="square">
            <a:spAutoFit/>
          </a:bodyPr>
          <a:lstStyle/>
          <a:p>
            <a:r>
              <a:rPr lang="en-GB" sz="3600" b="1" dirty="0">
                <a:solidFill>
                  <a:schemeClr val="bg1"/>
                </a:solidFill>
                <a:latin typeface="Roboto" panose="02000000000000000000" pitchFamily="2" charset="0"/>
                <a:ea typeface="Roboto" panose="02000000000000000000" pitchFamily="2" charset="0"/>
                <a:cs typeface="Roboto" panose="02000000000000000000" pitchFamily="2" charset="0"/>
              </a:rPr>
              <a:t>What are DNOs? </a:t>
            </a:r>
            <a:r>
              <a:rPr lang="en-GB" sz="3200" dirty="0">
                <a:solidFill>
                  <a:schemeClr val="bg1"/>
                </a:solidFill>
                <a:latin typeface="Roboto" panose="02000000000000000000" pitchFamily="2" charset="0"/>
                <a:ea typeface="Roboto" panose="02000000000000000000" pitchFamily="2" charset="0"/>
                <a:cs typeface="Roboto" panose="02000000000000000000" pitchFamily="2" charset="0"/>
              </a:rPr>
              <a:t>License areas</a:t>
            </a:r>
            <a:endParaRPr lang="en-GB" sz="28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9" name="Rectangle 8">
            <a:extLst>
              <a:ext uri="{FF2B5EF4-FFF2-40B4-BE49-F238E27FC236}">
                <a16:creationId xmlns:a16="http://schemas.microsoft.com/office/drawing/2014/main" id="{E0C7B01E-5B27-5032-FE13-1C63C982EACF}"/>
              </a:ext>
            </a:extLst>
          </p:cNvPr>
          <p:cNvSpPr/>
          <p:nvPr/>
        </p:nvSpPr>
        <p:spPr>
          <a:xfrm>
            <a:off x="0" y="6459369"/>
            <a:ext cx="12192000" cy="404761"/>
          </a:xfrm>
          <a:prstGeom prst="rect">
            <a:avLst/>
          </a:prstGeom>
          <a:solidFill>
            <a:srgbClr val="008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9">
            <a:extLst>
              <a:ext uri="{FF2B5EF4-FFF2-40B4-BE49-F238E27FC236}">
                <a16:creationId xmlns:a16="http://schemas.microsoft.com/office/drawing/2014/main" id="{F085ED2F-9C72-6B18-B67A-4533097A477D}"/>
              </a:ext>
            </a:extLst>
          </p:cNvPr>
          <p:cNvGrpSpPr/>
          <p:nvPr/>
        </p:nvGrpSpPr>
        <p:grpSpPr>
          <a:xfrm>
            <a:off x="11097683" y="6513554"/>
            <a:ext cx="1011528" cy="296390"/>
            <a:chOff x="8948148" y="5756915"/>
            <a:chExt cx="3002166" cy="920334"/>
          </a:xfrm>
        </p:grpSpPr>
        <p:sp>
          <p:nvSpPr>
            <p:cNvPr id="11" name="Oval 10">
              <a:extLst>
                <a:ext uri="{FF2B5EF4-FFF2-40B4-BE49-F238E27FC236}">
                  <a16:creationId xmlns:a16="http://schemas.microsoft.com/office/drawing/2014/main" id="{8E3CCEAD-0512-146A-81D9-6DEE49A75AAE}"/>
                </a:ext>
              </a:extLst>
            </p:cNvPr>
            <p:cNvSpPr/>
            <p:nvPr/>
          </p:nvSpPr>
          <p:spPr>
            <a:xfrm>
              <a:off x="8948148" y="5756915"/>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AFFC1281-608C-3BB6-D736-56B3B230BA44}"/>
                </a:ext>
              </a:extLst>
            </p:cNvPr>
            <p:cNvSpPr/>
            <p:nvPr/>
          </p:nvSpPr>
          <p:spPr>
            <a:xfrm>
              <a:off x="9992031" y="5756915"/>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6B68B573-C825-E54B-926E-777E95DAAEC8}"/>
                </a:ext>
              </a:extLst>
            </p:cNvPr>
            <p:cNvSpPr/>
            <p:nvPr/>
          </p:nvSpPr>
          <p:spPr>
            <a:xfrm>
              <a:off x="11035914" y="5756915"/>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Graphic 21" descr="Electric Tower outline">
              <a:extLst>
                <a:ext uri="{FF2B5EF4-FFF2-40B4-BE49-F238E27FC236}">
                  <a16:creationId xmlns:a16="http://schemas.microsoft.com/office/drawing/2014/main" id="{2FA73709-ED25-7DAB-6FC8-C403285F4FC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019248" y="5828015"/>
              <a:ext cx="772200" cy="772200"/>
            </a:xfrm>
            <a:prstGeom prst="rect">
              <a:avLst/>
            </a:prstGeom>
          </p:spPr>
        </p:pic>
        <p:pic>
          <p:nvPicPr>
            <p:cNvPr id="23" name="Graphic 22" descr="Plugged Unplugged outline">
              <a:extLst>
                <a:ext uri="{FF2B5EF4-FFF2-40B4-BE49-F238E27FC236}">
                  <a16:creationId xmlns:a16="http://schemas.microsoft.com/office/drawing/2014/main" id="{067F6DB8-6197-4A83-C55D-17AD0F8C8C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800000">
              <a:off x="11081984" y="5854993"/>
              <a:ext cx="822258" cy="822256"/>
            </a:xfrm>
            <a:prstGeom prst="rect">
              <a:avLst/>
            </a:prstGeom>
          </p:spPr>
        </p:pic>
        <p:pic>
          <p:nvPicPr>
            <p:cNvPr id="24" name="Picture 23">
              <a:extLst>
                <a:ext uri="{FF2B5EF4-FFF2-40B4-BE49-F238E27FC236}">
                  <a16:creationId xmlns:a16="http://schemas.microsoft.com/office/drawing/2014/main" id="{201A9E8A-70FD-04E2-45F6-8FD518D50E95}"/>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0154522" y="5900872"/>
              <a:ext cx="626643" cy="660154"/>
            </a:xfrm>
            <a:prstGeom prst="rect">
              <a:avLst/>
            </a:prstGeom>
          </p:spPr>
        </p:pic>
      </p:grpSp>
      <p:pic>
        <p:nvPicPr>
          <p:cNvPr id="31" name="Picture 30" descr="A green logo with text&#10;&#10;Description automatically generated">
            <a:extLst>
              <a:ext uri="{FF2B5EF4-FFF2-40B4-BE49-F238E27FC236}">
                <a16:creationId xmlns:a16="http://schemas.microsoft.com/office/drawing/2014/main" id="{CD176C6D-F0BC-AC2B-96AC-1A67A578A1E9}"/>
              </a:ext>
            </a:extLst>
          </p:cNvPr>
          <p:cNvPicPr>
            <a:picLocks noChangeAspect="1"/>
          </p:cNvPicPr>
          <p:nvPr/>
        </p:nvPicPr>
        <p:blipFill>
          <a:blip r:embed="rId9">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10637605" y="163303"/>
            <a:ext cx="1294470" cy="551688"/>
          </a:xfrm>
          <a:prstGeom prst="rect">
            <a:avLst/>
          </a:prstGeom>
        </p:spPr>
      </p:pic>
      <p:grpSp>
        <p:nvGrpSpPr>
          <p:cNvPr id="36" name="Group 35">
            <a:extLst>
              <a:ext uri="{FF2B5EF4-FFF2-40B4-BE49-F238E27FC236}">
                <a16:creationId xmlns:a16="http://schemas.microsoft.com/office/drawing/2014/main" id="{08F76817-604D-BA77-C3C5-1D3DA1A47653}"/>
              </a:ext>
            </a:extLst>
          </p:cNvPr>
          <p:cNvGrpSpPr/>
          <p:nvPr/>
        </p:nvGrpSpPr>
        <p:grpSpPr>
          <a:xfrm>
            <a:off x="1987729" y="5273996"/>
            <a:ext cx="1853230" cy="242884"/>
            <a:chOff x="9554532" y="4582057"/>
            <a:chExt cx="2180297" cy="292884"/>
          </a:xfrm>
          <a:solidFill>
            <a:schemeClr val="bg1"/>
          </a:solidFill>
        </p:grpSpPr>
        <p:pic>
          <p:nvPicPr>
            <p:cNvPr id="37" name="Picture 8" descr="National Grid PLC | Energy Solutions">
              <a:extLst>
                <a:ext uri="{FF2B5EF4-FFF2-40B4-BE49-F238E27FC236}">
                  <a16:creationId xmlns:a16="http://schemas.microsoft.com/office/drawing/2014/main" id="{8DFC0E11-D38A-436C-7177-A853BCF2CB1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1197" t="36319" r="10007" b="36946"/>
            <a:stretch/>
          </p:blipFill>
          <p:spPr bwMode="auto">
            <a:xfrm>
              <a:off x="9554532" y="4582057"/>
              <a:ext cx="1385060" cy="292884"/>
            </a:xfrm>
            <a:prstGeom prst="rect">
              <a:avLst/>
            </a:prstGeom>
            <a:grpFill/>
          </p:spPr>
        </p:pic>
        <p:pic>
          <p:nvPicPr>
            <p:cNvPr id="38" name="Picture 18" descr="Home - National Grid">
              <a:extLst>
                <a:ext uri="{FF2B5EF4-FFF2-40B4-BE49-F238E27FC236}">
                  <a16:creationId xmlns:a16="http://schemas.microsoft.com/office/drawing/2014/main" id="{F7984AFC-88EE-FBDD-AA58-CB7E46E457D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971364" y="4617774"/>
              <a:ext cx="763465" cy="214824"/>
            </a:xfrm>
            <a:prstGeom prst="rect">
              <a:avLst/>
            </a:prstGeom>
            <a:grpFill/>
          </p:spPr>
        </p:pic>
      </p:grpSp>
      <p:sp>
        <p:nvSpPr>
          <p:cNvPr id="3" name="TextBox 2">
            <a:extLst>
              <a:ext uri="{FF2B5EF4-FFF2-40B4-BE49-F238E27FC236}">
                <a16:creationId xmlns:a16="http://schemas.microsoft.com/office/drawing/2014/main" id="{72F72533-DFA9-3F29-F9CA-8BD44770BB01}"/>
              </a:ext>
            </a:extLst>
          </p:cNvPr>
          <p:cNvSpPr txBox="1"/>
          <p:nvPr/>
        </p:nvSpPr>
        <p:spPr>
          <a:xfrm>
            <a:off x="3885" y="1023050"/>
            <a:ext cx="6386743" cy="923330"/>
          </a:xfrm>
          <a:prstGeom prst="rect">
            <a:avLst/>
          </a:prstGeom>
          <a:solidFill>
            <a:srgbClr val="008080"/>
          </a:solidFill>
        </p:spPr>
        <p:txBody>
          <a:bodyPr wrap="square">
            <a:spAutoFit/>
          </a:bodyPr>
          <a:lstStyle/>
          <a:p>
            <a:r>
              <a:rPr lang="en-GB">
                <a:solidFill>
                  <a:schemeClr val="bg1"/>
                </a:solidFill>
                <a:latin typeface="Roboto" panose="02000000000000000000" pitchFamily="2" charset="0"/>
                <a:ea typeface="Roboto" panose="02000000000000000000" pitchFamily="2" charset="0"/>
                <a:cs typeface="Roboto" panose="02000000000000000000" pitchFamily="2" charset="0"/>
              </a:rPr>
              <a:t>Dorset’s </a:t>
            </a:r>
            <a:r>
              <a:rPr lang="en-GB" b="1">
                <a:solidFill>
                  <a:schemeClr val="bg1"/>
                </a:solidFill>
                <a:latin typeface="Roboto" panose="02000000000000000000" pitchFamily="2" charset="0"/>
                <a:ea typeface="Roboto" panose="02000000000000000000" pitchFamily="2" charset="0"/>
                <a:cs typeface="Roboto" panose="02000000000000000000" pitchFamily="2" charset="0"/>
              </a:rPr>
              <a:t>Distribution Network Operators (DNOs)</a:t>
            </a:r>
            <a:r>
              <a:rPr lang="en-GB">
                <a:solidFill>
                  <a:schemeClr val="bg1"/>
                </a:solidFill>
                <a:latin typeface="Roboto" panose="02000000000000000000" pitchFamily="2" charset="0"/>
                <a:ea typeface="Roboto" panose="02000000000000000000" pitchFamily="2" charset="0"/>
                <a:cs typeface="Roboto" panose="02000000000000000000" pitchFamily="2" charset="0"/>
              </a:rPr>
              <a:t> are</a:t>
            </a:r>
          </a:p>
          <a:p>
            <a:pPr marL="285750" indent="-285750">
              <a:buFont typeface="Arial" panose="020B0604020202020204" pitchFamily="34" charset="0"/>
              <a:buChar char="•"/>
            </a:pPr>
            <a:r>
              <a:rPr lang="en-GB">
                <a:solidFill>
                  <a:schemeClr val="bg1"/>
                </a:solidFill>
                <a:latin typeface="Roboto" panose="02000000000000000000" pitchFamily="2" charset="0"/>
                <a:ea typeface="Roboto" panose="02000000000000000000" pitchFamily="2" charset="0"/>
                <a:cs typeface="Roboto" panose="02000000000000000000" pitchFamily="2" charset="0"/>
              </a:rPr>
              <a:t>Scottish &amp; Southern Electricity Networks (SSEN) </a:t>
            </a:r>
          </a:p>
          <a:p>
            <a:pPr marL="285750" indent="-285750">
              <a:buFont typeface="Arial" panose="020B0604020202020204" pitchFamily="34" charset="0"/>
              <a:buChar char="•"/>
            </a:pPr>
            <a:r>
              <a:rPr lang="en-GB">
                <a:solidFill>
                  <a:schemeClr val="bg1"/>
                </a:solidFill>
                <a:latin typeface="Roboto" panose="02000000000000000000" pitchFamily="2" charset="0"/>
                <a:ea typeface="Roboto" panose="02000000000000000000" pitchFamily="2" charset="0"/>
                <a:cs typeface="Roboto" panose="02000000000000000000" pitchFamily="2" charset="0"/>
              </a:rPr>
              <a:t>National Grid Electricity Distribution (NGED)</a:t>
            </a:r>
          </a:p>
        </p:txBody>
      </p:sp>
    </p:spTree>
    <p:extLst>
      <p:ext uri="{BB962C8B-B14F-4D97-AF65-F5344CB8AC3E}">
        <p14:creationId xmlns:p14="http://schemas.microsoft.com/office/powerpoint/2010/main" val="974869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1D3AC7FC-BD74-BB1D-053A-19BBA487D511}"/>
              </a:ext>
            </a:extLst>
          </p:cNvPr>
          <p:cNvPicPr>
            <a:picLocks noChangeAspect="1"/>
          </p:cNvPicPr>
          <p:nvPr/>
        </p:nvPicPr>
        <p:blipFill>
          <a:blip r:embed="rId3"/>
          <a:stretch>
            <a:fillRect/>
          </a:stretch>
        </p:blipFill>
        <p:spPr>
          <a:xfrm>
            <a:off x="2475114" y="933365"/>
            <a:ext cx="7590110" cy="5672111"/>
          </a:xfrm>
          <a:prstGeom prst="rect">
            <a:avLst/>
          </a:prstGeom>
        </p:spPr>
      </p:pic>
      <p:sp>
        <p:nvSpPr>
          <p:cNvPr id="39" name="Rectangle 38">
            <a:extLst>
              <a:ext uri="{FF2B5EF4-FFF2-40B4-BE49-F238E27FC236}">
                <a16:creationId xmlns:a16="http://schemas.microsoft.com/office/drawing/2014/main" id="{06F0FF60-C1D9-4DED-B383-EB9E4AF304FC}"/>
              </a:ext>
            </a:extLst>
          </p:cNvPr>
          <p:cNvSpPr/>
          <p:nvPr/>
        </p:nvSpPr>
        <p:spPr>
          <a:xfrm>
            <a:off x="1640840" y="5304275"/>
            <a:ext cx="2123440" cy="4047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 name="Group 35">
            <a:extLst>
              <a:ext uri="{FF2B5EF4-FFF2-40B4-BE49-F238E27FC236}">
                <a16:creationId xmlns:a16="http://schemas.microsoft.com/office/drawing/2014/main" id="{08F76817-604D-BA77-C3C5-1D3DA1A47653}"/>
              </a:ext>
            </a:extLst>
          </p:cNvPr>
          <p:cNvGrpSpPr/>
          <p:nvPr/>
        </p:nvGrpSpPr>
        <p:grpSpPr>
          <a:xfrm>
            <a:off x="1987729" y="5371271"/>
            <a:ext cx="1853230" cy="242884"/>
            <a:chOff x="9554532" y="4582057"/>
            <a:chExt cx="2180297" cy="292884"/>
          </a:xfrm>
          <a:solidFill>
            <a:schemeClr val="bg1"/>
          </a:solidFill>
        </p:grpSpPr>
        <p:pic>
          <p:nvPicPr>
            <p:cNvPr id="37" name="Picture 8" descr="National Grid PLC | Energy Solutions">
              <a:extLst>
                <a:ext uri="{FF2B5EF4-FFF2-40B4-BE49-F238E27FC236}">
                  <a16:creationId xmlns:a16="http://schemas.microsoft.com/office/drawing/2014/main" id="{8DFC0E11-D38A-436C-7177-A853BCF2CB1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197" t="36319" r="10007" b="36946"/>
            <a:stretch/>
          </p:blipFill>
          <p:spPr bwMode="auto">
            <a:xfrm>
              <a:off x="9554532" y="4582057"/>
              <a:ext cx="1385060" cy="292884"/>
            </a:xfrm>
            <a:prstGeom prst="rect">
              <a:avLst/>
            </a:prstGeom>
            <a:grpFill/>
          </p:spPr>
        </p:pic>
        <p:pic>
          <p:nvPicPr>
            <p:cNvPr id="38" name="Picture 18" descr="Home - National Grid">
              <a:extLst>
                <a:ext uri="{FF2B5EF4-FFF2-40B4-BE49-F238E27FC236}">
                  <a16:creationId xmlns:a16="http://schemas.microsoft.com/office/drawing/2014/main" id="{F7984AFC-88EE-FBDD-AA58-CB7E46E457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71364" y="4617774"/>
              <a:ext cx="763465" cy="214824"/>
            </a:xfrm>
            <a:prstGeom prst="rect">
              <a:avLst/>
            </a:prstGeom>
            <a:grpFill/>
          </p:spPr>
        </p:pic>
      </p:grpSp>
      <p:sp>
        <p:nvSpPr>
          <p:cNvPr id="3" name="TextBox 2">
            <a:extLst>
              <a:ext uri="{FF2B5EF4-FFF2-40B4-BE49-F238E27FC236}">
                <a16:creationId xmlns:a16="http://schemas.microsoft.com/office/drawing/2014/main" id="{72F72533-DFA9-3F29-F9CA-8BD44770BB01}"/>
              </a:ext>
            </a:extLst>
          </p:cNvPr>
          <p:cNvSpPr txBox="1"/>
          <p:nvPr/>
        </p:nvSpPr>
        <p:spPr>
          <a:xfrm>
            <a:off x="3885" y="1120325"/>
            <a:ext cx="6386743" cy="923330"/>
          </a:xfrm>
          <a:prstGeom prst="rect">
            <a:avLst/>
          </a:prstGeom>
          <a:solidFill>
            <a:srgbClr val="008080"/>
          </a:solidFill>
        </p:spPr>
        <p:txBody>
          <a:bodyPr wrap="square">
            <a:spAutoFit/>
          </a:bodyPr>
          <a:lstStyle/>
          <a:p>
            <a:r>
              <a:rPr lang="en-GB">
                <a:solidFill>
                  <a:schemeClr val="bg1"/>
                </a:solidFill>
                <a:latin typeface="Roboto" panose="02000000000000000000" pitchFamily="2" charset="0"/>
                <a:ea typeface="Roboto" panose="02000000000000000000" pitchFamily="2" charset="0"/>
                <a:cs typeface="Roboto" panose="02000000000000000000" pitchFamily="2" charset="0"/>
              </a:rPr>
              <a:t>Dorset’s </a:t>
            </a:r>
            <a:r>
              <a:rPr lang="en-GB" b="1">
                <a:solidFill>
                  <a:schemeClr val="bg1"/>
                </a:solidFill>
                <a:latin typeface="Roboto" panose="02000000000000000000" pitchFamily="2" charset="0"/>
                <a:ea typeface="Roboto" panose="02000000000000000000" pitchFamily="2" charset="0"/>
                <a:cs typeface="Roboto" panose="02000000000000000000" pitchFamily="2" charset="0"/>
              </a:rPr>
              <a:t>Distribution Network Operators (DNOs)</a:t>
            </a:r>
            <a:r>
              <a:rPr lang="en-GB">
                <a:solidFill>
                  <a:schemeClr val="bg1"/>
                </a:solidFill>
                <a:latin typeface="Roboto" panose="02000000000000000000" pitchFamily="2" charset="0"/>
                <a:ea typeface="Roboto" panose="02000000000000000000" pitchFamily="2" charset="0"/>
                <a:cs typeface="Roboto" panose="02000000000000000000" pitchFamily="2" charset="0"/>
              </a:rPr>
              <a:t> are</a:t>
            </a:r>
          </a:p>
          <a:p>
            <a:pPr marL="285750" indent="-285750">
              <a:buFont typeface="Arial" panose="020B0604020202020204" pitchFamily="34" charset="0"/>
              <a:buChar char="•"/>
            </a:pPr>
            <a:r>
              <a:rPr lang="en-GB">
                <a:solidFill>
                  <a:schemeClr val="bg1"/>
                </a:solidFill>
                <a:latin typeface="Roboto" panose="02000000000000000000" pitchFamily="2" charset="0"/>
                <a:ea typeface="Roboto" panose="02000000000000000000" pitchFamily="2" charset="0"/>
                <a:cs typeface="Roboto" panose="02000000000000000000" pitchFamily="2" charset="0"/>
              </a:rPr>
              <a:t>Scottish &amp; Southern Electricity Networks (SSEN) </a:t>
            </a:r>
          </a:p>
          <a:p>
            <a:pPr marL="285750" indent="-285750">
              <a:buFont typeface="Arial" panose="020B0604020202020204" pitchFamily="34" charset="0"/>
              <a:buChar char="•"/>
            </a:pPr>
            <a:r>
              <a:rPr lang="en-GB">
                <a:solidFill>
                  <a:schemeClr val="bg1"/>
                </a:solidFill>
                <a:latin typeface="Roboto" panose="02000000000000000000" pitchFamily="2" charset="0"/>
                <a:ea typeface="Roboto" panose="02000000000000000000" pitchFamily="2" charset="0"/>
                <a:cs typeface="Roboto" panose="02000000000000000000" pitchFamily="2" charset="0"/>
              </a:rPr>
              <a:t>National Grid Electricity Distribution (NGED)</a:t>
            </a:r>
          </a:p>
        </p:txBody>
      </p:sp>
      <p:pic>
        <p:nvPicPr>
          <p:cNvPr id="5" name="Picture 4">
            <a:extLst>
              <a:ext uri="{FF2B5EF4-FFF2-40B4-BE49-F238E27FC236}">
                <a16:creationId xmlns:a16="http://schemas.microsoft.com/office/drawing/2014/main" id="{450469B5-DCC7-3800-B2A2-B88624123329}"/>
              </a:ext>
            </a:extLst>
          </p:cNvPr>
          <p:cNvPicPr>
            <a:picLocks noChangeAspect="1"/>
          </p:cNvPicPr>
          <p:nvPr/>
        </p:nvPicPr>
        <p:blipFill>
          <a:blip r:embed="rId6"/>
          <a:stretch>
            <a:fillRect/>
          </a:stretch>
        </p:blipFill>
        <p:spPr>
          <a:xfrm>
            <a:off x="0" y="657921"/>
            <a:ext cx="12192000" cy="5814528"/>
          </a:xfrm>
          <a:prstGeom prst="rect">
            <a:avLst/>
          </a:prstGeom>
        </p:spPr>
      </p:pic>
      <p:pic>
        <p:nvPicPr>
          <p:cNvPr id="2" name="Picture 1">
            <a:extLst>
              <a:ext uri="{FF2B5EF4-FFF2-40B4-BE49-F238E27FC236}">
                <a16:creationId xmlns:a16="http://schemas.microsoft.com/office/drawing/2014/main" id="{E6F09488-BD96-5650-C2EE-4D128B105B92}"/>
              </a:ext>
            </a:extLst>
          </p:cNvPr>
          <p:cNvPicPr>
            <a:picLocks noChangeAspect="1"/>
          </p:cNvPicPr>
          <p:nvPr/>
        </p:nvPicPr>
        <p:blipFill>
          <a:blip r:embed="rId7"/>
          <a:stretch>
            <a:fillRect/>
          </a:stretch>
        </p:blipFill>
        <p:spPr>
          <a:xfrm>
            <a:off x="8895653" y="2903032"/>
            <a:ext cx="1997969" cy="536557"/>
          </a:xfrm>
          <a:prstGeom prst="rect">
            <a:avLst/>
          </a:prstGeom>
        </p:spPr>
      </p:pic>
      <p:sp>
        <p:nvSpPr>
          <p:cNvPr id="15" name="Rectangle 14">
            <a:extLst>
              <a:ext uri="{FF2B5EF4-FFF2-40B4-BE49-F238E27FC236}">
                <a16:creationId xmlns:a16="http://schemas.microsoft.com/office/drawing/2014/main" id="{DDB93884-CEE7-F8EE-D75E-9FBBCD3F5483}"/>
              </a:ext>
            </a:extLst>
          </p:cNvPr>
          <p:cNvSpPr/>
          <p:nvPr/>
        </p:nvSpPr>
        <p:spPr>
          <a:xfrm>
            <a:off x="2925132" y="3688194"/>
            <a:ext cx="2345368" cy="40476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oup 3">
            <a:extLst>
              <a:ext uri="{FF2B5EF4-FFF2-40B4-BE49-F238E27FC236}">
                <a16:creationId xmlns:a16="http://schemas.microsoft.com/office/drawing/2014/main" id="{7240FD3D-5ADF-203C-366B-FA9F2970C45A}"/>
              </a:ext>
            </a:extLst>
          </p:cNvPr>
          <p:cNvGrpSpPr/>
          <p:nvPr/>
        </p:nvGrpSpPr>
        <p:grpSpPr>
          <a:xfrm>
            <a:off x="2990748" y="3747461"/>
            <a:ext cx="2180297" cy="292884"/>
            <a:chOff x="9554532" y="4582057"/>
            <a:chExt cx="2180297" cy="292884"/>
          </a:xfrm>
        </p:grpSpPr>
        <p:pic>
          <p:nvPicPr>
            <p:cNvPr id="6" name="Picture 8" descr="National Grid PLC | Energy Solutions">
              <a:extLst>
                <a:ext uri="{FF2B5EF4-FFF2-40B4-BE49-F238E27FC236}">
                  <a16:creationId xmlns:a16="http://schemas.microsoft.com/office/drawing/2014/main" id="{5FC02341-AFFE-765C-91FD-F04BA476B75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197" t="36319" r="10007" b="36946"/>
            <a:stretch/>
          </p:blipFill>
          <p:spPr bwMode="auto">
            <a:xfrm>
              <a:off x="9554532" y="4582057"/>
              <a:ext cx="1385060" cy="29288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8" descr="Home - National Grid">
              <a:extLst>
                <a:ext uri="{FF2B5EF4-FFF2-40B4-BE49-F238E27FC236}">
                  <a16:creationId xmlns:a16="http://schemas.microsoft.com/office/drawing/2014/main" id="{7E013B65-DA76-8F2B-30A1-AF3335CF29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71364" y="4617774"/>
              <a:ext cx="763465" cy="214824"/>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1480646D-F9B8-A1B5-7E69-4F348594B534}"/>
              </a:ext>
            </a:extLst>
          </p:cNvPr>
          <p:cNvSpPr/>
          <p:nvPr/>
        </p:nvSpPr>
        <p:spPr>
          <a:xfrm>
            <a:off x="0" y="0"/>
            <a:ext cx="12192000" cy="884921"/>
          </a:xfrm>
          <a:prstGeom prst="rect">
            <a:avLst/>
          </a:prstGeom>
          <a:solidFill>
            <a:srgbClr val="008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7E2608BE-A527-1AFC-67E2-D6C7AB378C58}"/>
              </a:ext>
            </a:extLst>
          </p:cNvPr>
          <p:cNvSpPr txBox="1"/>
          <p:nvPr/>
        </p:nvSpPr>
        <p:spPr>
          <a:xfrm>
            <a:off x="148347" y="138129"/>
            <a:ext cx="11566940" cy="646331"/>
          </a:xfrm>
          <a:prstGeom prst="rect">
            <a:avLst/>
          </a:prstGeom>
          <a:noFill/>
        </p:spPr>
        <p:txBody>
          <a:bodyPr wrap="square">
            <a:spAutoFit/>
          </a:bodyPr>
          <a:lstStyle/>
          <a:p>
            <a:r>
              <a:rPr lang="en-GB" sz="3600" b="1" dirty="0">
                <a:solidFill>
                  <a:schemeClr val="bg1"/>
                </a:solidFill>
                <a:latin typeface="Roboto" panose="02000000000000000000" pitchFamily="2" charset="0"/>
                <a:ea typeface="Roboto" panose="02000000000000000000" pitchFamily="2" charset="0"/>
                <a:cs typeface="Roboto" panose="02000000000000000000" pitchFamily="2" charset="0"/>
              </a:rPr>
              <a:t>Dorset’s two DNO areas</a:t>
            </a:r>
            <a:endParaRPr lang="en-GB" sz="28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9" name="Rectangle 8">
            <a:extLst>
              <a:ext uri="{FF2B5EF4-FFF2-40B4-BE49-F238E27FC236}">
                <a16:creationId xmlns:a16="http://schemas.microsoft.com/office/drawing/2014/main" id="{E0C7B01E-5B27-5032-FE13-1C63C982EACF}"/>
              </a:ext>
            </a:extLst>
          </p:cNvPr>
          <p:cNvSpPr/>
          <p:nvPr/>
        </p:nvSpPr>
        <p:spPr>
          <a:xfrm>
            <a:off x="0" y="6459369"/>
            <a:ext cx="12192000" cy="404761"/>
          </a:xfrm>
          <a:prstGeom prst="rect">
            <a:avLst/>
          </a:prstGeom>
          <a:solidFill>
            <a:srgbClr val="008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9">
            <a:extLst>
              <a:ext uri="{FF2B5EF4-FFF2-40B4-BE49-F238E27FC236}">
                <a16:creationId xmlns:a16="http://schemas.microsoft.com/office/drawing/2014/main" id="{F085ED2F-9C72-6B18-B67A-4533097A477D}"/>
              </a:ext>
            </a:extLst>
          </p:cNvPr>
          <p:cNvGrpSpPr/>
          <p:nvPr/>
        </p:nvGrpSpPr>
        <p:grpSpPr>
          <a:xfrm>
            <a:off x="11097683" y="6513554"/>
            <a:ext cx="1011528" cy="296390"/>
            <a:chOff x="8948148" y="5756915"/>
            <a:chExt cx="3002166" cy="920334"/>
          </a:xfrm>
        </p:grpSpPr>
        <p:sp>
          <p:nvSpPr>
            <p:cNvPr id="11" name="Oval 10">
              <a:extLst>
                <a:ext uri="{FF2B5EF4-FFF2-40B4-BE49-F238E27FC236}">
                  <a16:creationId xmlns:a16="http://schemas.microsoft.com/office/drawing/2014/main" id="{8E3CCEAD-0512-146A-81D9-6DEE49A75AAE}"/>
                </a:ext>
              </a:extLst>
            </p:cNvPr>
            <p:cNvSpPr/>
            <p:nvPr/>
          </p:nvSpPr>
          <p:spPr>
            <a:xfrm>
              <a:off x="8948148" y="5756915"/>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AFFC1281-608C-3BB6-D736-56B3B230BA44}"/>
                </a:ext>
              </a:extLst>
            </p:cNvPr>
            <p:cNvSpPr/>
            <p:nvPr/>
          </p:nvSpPr>
          <p:spPr>
            <a:xfrm>
              <a:off x="9992031" y="5756915"/>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6B68B573-C825-E54B-926E-777E95DAAEC8}"/>
                </a:ext>
              </a:extLst>
            </p:cNvPr>
            <p:cNvSpPr/>
            <p:nvPr/>
          </p:nvSpPr>
          <p:spPr>
            <a:xfrm>
              <a:off x="11035914" y="5756915"/>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Graphic 21" descr="Electric Tower outline">
              <a:extLst>
                <a:ext uri="{FF2B5EF4-FFF2-40B4-BE49-F238E27FC236}">
                  <a16:creationId xmlns:a16="http://schemas.microsoft.com/office/drawing/2014/main" id="{2FA73709-ED25-7DAB-6FC8-C403285F4FC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019248" y="5828015"/>
              <a:ext cx="772200" cy="772200"/>
            </a:xfrm>
            <a:prstGeom prst="rect">
              <a:avLst/>
            </a:prstGeom>
          </p:spPr>
        </p:pic>
        <p:pic>
          <p:nvPicPr>
            <p:cNvPr id="23" name="Graphic 22" descr="Plugged Unplugged outline">
              <a:extLst>
                <a:ext uri="{FF2B5EF4-FFF2-40B4-BE49-F238E27FC236}">
                  <a16:creationId xmlns:a16="http://schemas.microsoft.com/office/drawing/2014/main" id="{067F6DB8-6197-4A83-C55D-17AD0F8C8CD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10800000">
              <a:off x="11081984" y="5854993"/>
              <a:ext cx="822258" cy="822256"/>
            </a:xfrm>
            <a:prstGeom prst="rect">
              <a:avLst/>
            </a:prstGeom>
          </p:spPr>
        </p:pic>
        <p:pic>
          <p:nvPicPr>
            <p:cNvPr id="24" name="Picture 23">
              <a:extLst>
                <a:ext uri="{FF2B5EF4-FFF2-40B4-BE49-F238E27FC236}">
                  <a16:creationId xmlns:a16="http://schemas.microsoft.com/office/drawing/2014/main" id="{201A9E8A-70FD-04E2-45F6-8FD518D50E95}"/>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0154522" y="5900872"/>
              <a:ext cx="626643" cy="660154"/>
            </a:xfrm>
            <a:prstGeom prst="rect">
              <a:avLst/>
            </a:prstGeom>
          </p:spPr>
        </p:pic>
      </p:grpSp>
      <p:pic>
        <p:nvPicPr>
          <p:cNvPr id="31" name="Picture 30" descr="A green logo with text&#10;&#10;Description automatically generated">
            <a:extLst>
              <a:ext uri="{FF2B5EF4-FFF2-40B4-BE49-F238E27FC236}">
                <a16:creationId xmlns:a16="http://schemas.microsoft.com/office/drawing/2014/main" id="{CD176C6D-F0BC-AC2B-96AC-1A67A578A1E9}"/>
              </a:ext>
            </a:extLst>
          </p:cNvPr>
          <p:cNvPicPr>
            <a:picLocks noChangeAspect="1"/>
          </p:cNvPicPr>
          <p:nvPr/>
        </p:nvPicPr>
        <p:blipFill>
          <a:blip r:embed="rId13">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10637605" y="163303"/>
            <a:ext cx="1294470" cy="551688"/>
          </a:xfrm>
          <a:prstGeom prst="rect">
            <a:avLst/>
          </a:prstGeom>
        </p:spPr>
      </p:pic>
    </p:spTree>
    <p:extLst>
      <p:ext uri="{BB962C8B-B14F-4D97-AF65-F5344CB8AC3E}">
        <p14:creationId xmlns:p14="http://schemas.microsoft.com/office/powerpoint/2010/main" val="3660202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432</TotalTime>
  <Words>8020</Words>
  <Application>Microsoft Office PowerPoint</Application>
  <PresentationFormat>Widescreen</PresentationFormat>
  <Paragraphs>632</Paragraphs>
  <Slides>31</Slides>
  <Notes>31</Notes>
  <HiddenSlides>1</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31</vt:i4>
      </vt:variant>
    </vt:vector>
  </HeadingPairs>
  <TitlesOfParts>
    <vt:vector size="42" baseType="lpstr">
      <vt:lpstr>Aptos</vt:lpstr>
      <vt:lpstr>Aptos Display</vt:lpstr>
      <vt:lpstr>Arial</vt:lpstr>
      <vt:lpstr>Calibri</vt:lpstr>
      <vt:lpstr>Calibri Light</vt:lpstr>
      <vt:lpstr>Courier New</vt:lpstr>
      <vt:lpstr>national</vt:lpstr>
      <vt:lpstr>Roboto</vt:lpstr>
      <vt:lpstr>Symbol</vt:lpstr>
      <vt:lpstr>Wingdings</vt:lpstr>
      <vt:lpstr>Office Theme</vt:lpstr>
      <vt:lpstr>Grid Capacity &amp; Energy Planning 16 October 2023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Dorset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Carl Warom</dc:creator>
  <cp:lastModifiedBy>Carl Warom</cp:lastModifiedBy>
  <cp:revision>1</cp:revision>
  <dcterms:created xsi:type="dcterms:W3CDTF">2024-09-19T10:18:29Z</dcterms:created>
  <dcterms:modified xsi:type="dcterms:W3CDTF">2025-02-19T13:04:23Z</dcterms:modified>
</cp:coreProperties>
</file>